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61" r:id="rId4"/>
    <p:sldId id="258" r:id="rId5"/>
    <p:sldId id="259" r:id="rId6"/>
    <p:sldId id="262" r:id="rId7"/>
    <p:sldId id="266" r:id="rId8"/>
    <p:sldId id="274" r:id="rId9"/>
    <p:sldId id="265" r:id="rId10"/>
    <p:sldId id="269" r:id="rId11"/>
    <p:sldId id="267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135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4464028"/>
            <a:ext cx="6858000" cy="1194650"/>
          </a:xfrm>
        </p:spPr>
        <p:txBody>
          <a:bodyPr wrap="none" anchor="t">
            <a:normAutofit/>
          </a:bodyPr>
          <a:lstStyle>
            <a:lvl1pPr algn="r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100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49" y="3829878"/>
            <a:ext cx="6858000" cy="618523"/>
          </a:xfrm>
        </p:spPr>
        <p:txBody>
          <a:bodyPr anchor="b">
            <a:normAutofit/>
          </a:bodyPr>
          <a:lstStyle>
            <a:lvl1pPr marL="0" indent="0" algn="r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smtClean="0"/>
              <a:t>10/21/2016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401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367161"/>
            <a:ext cx="7886700" cy="81935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987426"/>
            <a:ext cx="7886700" cy="337973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5186516"/>
            <a:ext cx="7885509" cy="682472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smtClean="0"/>
              <a:t>10/21/2016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324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353434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489399"/>
            <a:ext cx="7885509" cy="1501826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smtClean="0"/>
              <a:t>10/21/2016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236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365125"/>
            <a:ext cx="6977064" cy="2992904"/>
          </a:xfrm>
        </p:spPr>
        <p:txBody>
          <a:bodyPr anchor="ctr"/>
          <a:lstStyle>
            <a:lvl1pPr>
              <a:defRPr sz="33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4501729"/>
            <a:ext cx="7884318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smtClean="0"/>
              <a:t>10/21/2016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33283" y="786824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28359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74419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326968"/>
            <a:ext cx="7886700" cy="2511835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850581"/>
            <a:ext cx="7885509" cy="1140644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smtClean="0"/>
              <a:t>10/21/2016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1479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002961" y="188595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17598" y="257175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0996" y="1885950"/>
            <a:ext cx="220218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33081" y="257175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71777" y="1885950"/>
            <a:ext cx="2199085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71777" y="257175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smtClean="0"/>
              <a:t>10/21/2016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6732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99064" y="4297503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99064" y="2256354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99064" y="4873766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748" y="4297503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256354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5733" y="4873765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53242" y="4297503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53241" y="2256354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53148" y="4873763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smtClean="0"/>
              <a:t>10/21/2016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760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smtClean="0"/>
              <a:t>10/21/2016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2704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smtClean="0"/>
              <a:t>10/21/2016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056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smtClean="0"/>
              <a:t>10/21/2016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641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0899" y="4464028"/>
            <a:ext cx="6858000" cy="1194650"/>
          </a:xfrm>
        </p:spPr>
        <p:txBody>
          <a:bodyPr wrap="none" anchor="t">
            <a:normAutofit/>
          </a:bodyPr>
          <a:lstStyle>
            <a:lvl1pPr algn="l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40899" y="3829878"/>
            <a:ext cx="6858000" cy="617822"/>
          </a:xfrm>
        </p:spPr>
        <p:txBody>
          <a:bodyPr anchor="b">
            <a:normAutofit/>
          </a:bodyPr>
          <a:lstStyle>
            <a:lvl1pPr marL="0" indent="0" algn="l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smtClean="0"/>
              <a:t>10/21/2016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715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1825625"/>
            <a:ext cx="3768912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9880" y="1825625"/>
            <a:ext cx="377547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smtClean="0"/>
              <a:t>10/21/2016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601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681163"/>
            <a:ext cx="3768912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0" y="2505075"/>
            <a:ext cx="3768912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9880" y="1681163"/>
            <a:ext cx="3776661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9880" y="2505075"/>
            <a:ext cx="377666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smtClean="0"/>
              <a:t>10/21/2016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574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smtClean="0"/>
              <a:t>10/21/2016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354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smtClean="0"/>
              <a:t>10/21/2016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01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smtClean="0"/>
              <a:t>10/21/2016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394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smtClean="0"/>
              <a:t>10/21/2016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322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825625"/>
            <a:ext cx="76753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smtClean="0"/>
              <a:t>10/21/2016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4621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400" b="0" kern="1200">
          <a:solidFill>
            <a:schemeClr val="tx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McLuhan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o paradigma </a:t>
            </a:r>
            <a:r>
              <a:rPr lang="pt-BR" dirty="0" err="1"/>
              <a:t>midiológico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77761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McLuhan | o meio é a mensagem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Modelagem dos </a:t>
            </a:r>
            <a:r>
              <a:rPr lang="pt-BR" dirty="0">
                <a:solidFill>
                  <a:schemeClr val="accent2">
                    <a:lumMod val="75000"/>
                  </a:schemeClr>
                </a:solidFill>
              </a:rPr>
              <a:t>padrões de percepção</a:t>
            </a:r>
          </a:p>
          <a:p>
            <a:pPr lvl="1"/>
            <a:r>
              <a:rPr lang="pt-BR" dirty="0"/>
              <a:t>Estrutura e funcionamento dos meios</a:t>
            </a:r>
          </a:p>
          <a:p>
            <a:endParaRPr lang="pt-BR" dirty="0"/>
          </a:p>
          <a:p>
            <a:r>
              <a:rPr lang="pt-BR" dirty="0"/>
              <a:t>Conteúdo é como um “sonífero”</a:t>
            </a:r>
          </a:p>
          <a:p>
            <a:pPr lvl="1"/>
            <a:r>
              <a:rPr lang="pt-BR" dirty="0"/>
              <a:t>Controlado pelos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dirty="0"/>
              <a:t>“... à medida em que ganhamos consciência dos efeitos da tecnologia na formação e nas manifestações psíquicas, vamos perdendo toda a confiança em nosso direito de atribuir culpas”. (</a:t>
            </a:r>
            <a:r>
              <a:rPr lang="pt-BR" i="1" dirty="0" err="1"/>
              <a:t>Understanding</a:t>
            </a:r>
            <a:r>
              <a:rPr lang="pt-BR" i="1" dirty="0"/>
              <a:t> Media</a:t>
            </a:r>
            <a:r>
              <a:rPr lang="pt-BR" dirty="0"/>
              <a:t>, 1996)</a:t>
            </a:r>
          </a:p>
        </p:txBody>
      </p:sp>
    </p:spTree>
    <p:extLst>
      <p:ext uri="{BB962C8B-B14F-4D97-AF65-F5344CB8AC3E}">
        <p14:creationId xmlns:p14="http://schemas.microsoft.com/office/powerpoint/2010/main" val="24081111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McLuhan | meios quentes e frios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endParaRPr lang="pt-BR" dirty="0"/>
          </a:p>
          <a:p>
            <a:pPr lvl="4"/>
            <a:endParaRPr lang="pt-BR" dirty="0"/>
          </a:p>
          <a:p>
            <a:pPr marL="0" indent="0">
              <a:buNone/>
            </a:pPr>
            <a:r>
              <a:rPr lang="pt-BR" dirty="0"/>
              <a:t>“... o domínio de um só sentido é a fórmula para a hipnose. E uma cultura pode ficar encerrada no sono de qualquer dos sentidos. O despertar se produz quando sobrevém a excitação de qualquer dos outros sentidos”. (Galáxia de Gutemberg, 1972)</a:t>
            </a:r>
          </a:p>
        </p:txBody>
      </p:sp>
    </p:spTree>
    <p:extLst>
      <p:ext uri="{BB962C8B-B14F-4D97-AF65-F5344CB8AC3E}">
        <p14:creationId xmlns:p14="http://schemas.microsoft.com/office/powerpoint/2010/main" val="22289235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McLuhan | meios quentes e frios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Meio quente = alta definição</a:t>
            </a:r>
          </a:p>
          <a:p>
            <a:pPr lvl="1"/>
            <a:r>
              <a:rPr lang="pt-BR" dirty="0"/>
              <a:t>Saturação de dados</a:t>
            </a:r>
          </a:p>
          <a:p>
            <a:pPr lvl="1"/>
            <a:r>
              <a:rPr lang="pt-BR" dirty="0"/>
              <a:t>Explosivo (fragmenta e individualiza)</a:t>
            </a:r>
          </a:p>
          <a:p>
            <a:endParaRPr lang="pt-BR" dirty="0"/>
          </a:p>
          <a:p>
            <a:r>
              <a:rPr lang="pt-BR" dirty="0"/>
              <a:t>Meio frio = baixa definição</a:t>
            </a:r>
          </a:p>
          <a:p>
            <a:pPr lvl="1"/>
            <a:r>
              <a:rPr lang="pt-BR" dirty="0"/>
              <a:t>Muito a ser “preenchido” pelo receptor</a:t>
            </a:r>
          </a:p>
          <a:p>
            <a:pPr lvl="1"/>
            <a:r>
              <a:rPr lang="pt-BR" dirty="0"/>
              <a:t>Implosivo = retorno à tribo (mitificação)</a:t>
            </a:r>
          </a:p>
          <a:p>
            <a:endParaRPr lang="pt-BR" dirty="0"/>
          </a:p>
          <a:p>
            <a:r>
              <a:rPr lang="pt-BR" dirty="0"/>
              <a:t>Depende do contexto social</a:t>
            </a:r>
          </a:p>
          <a:p>
            <a:endParaRPr lang="pt-BR" dirty="0"/>
          </a:p>
          <a:p>
            <a:pPr marL="0" indent="0" algn="ctr">
              <a:buNone/>
            </a:pPr>
            <a:r>
              <a:rPr lang="pt-BR" sz="1800" dirty="0"/>
              <a:t>TV=frio | </a:t>
            </a:r>
            <a:r>
              <a:rPr lang="pt-BR" sz="1800" dirty="0">
                <a:solidFill>
                  <a:schemeClr val="tx2">
                    <a:lumMod val="75000"/>
                  </a:schemeClr>
                </a:solidFill>
              </a:rPr>
              <a:t>rádio=quente</a:t>
            </a:r>
            <a:r>
              <a:rPr lang="pt-BR" sz="1800" dirty="0"/>
              <a:t> | telefone=frio | </a:t>
            </a:r>
            <a:r>
              <a:rPr lang="pt-BR" sz="1800" dirty="0">
                <a:solidFill>
                  <a:schemeClr val="tx2">
                    <a:lumMod val="75000"/>
                  </a:schemeClr>
                </a:solidFill>
              </a:rPr>
              <a:t>cinema=quente</a:t>
            </a:r>
            <a:r>
              <a:rPr lang="pt-BR" sz="1800" dirty="0"/>
              <a:t> | </a:t>
            </a:r>
            <a:r>
              <a:rPr lang="pt-BR" sz="1800" dirty="0">
                <a:solidFill>
                  <a:schemeClr val="accent2">
                    <a:lumMod val="75000"/>
                  </a:schemeClr>
                </a:solidFill>
              </a:rPr>
              <a:t>HTML=?</a:t>
            </a:r>
          </a:p>
        </p:txBody>
      </p:sp>
    </p:spTree>
    <p:extLst>
      <p:ext uri="{BB962C8B-B14F-4D97-AF65-F5344CB8AC3E}">
        <p14:creationId xmlns:p14="http://schemas.microsoft.com/office/powerpoint/2010/main" val="17279055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McLuhan | aldeia global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40000" y="1825624"/>
            <a:ext cx="7675350" cy="5032375"/>
          </a:xfrm>
        </p:spPr>
        <p:txBody>
          <a:bodyPr/>
          <a:lstStyle/>
          <a:p>
            <a:r>
              <a:rPr lang="pt-BR" dirty="0"/>
              <a:t>História das mudanças técnicas, história do homem</a:t>
            </a:r>
          </a:p>
          <a:p>
            <a:endParaRPr lang="pt-BR" dirty="0"/>
          </a:p>
          <a:p>
            <a:r>
              <a:rPr lang="pt-BR" dirty="0"/>
              <a:t>Tempo e espaço </a:t>
            </a:r>
            <a:r>
              <a:rPr lang="pt-BR" dirty="0">
                <a:solidFill>
                  <a:schemeClr val="accent2">
                    <a:lumMod val="75000"/>
                  </a:schemeClr>
                </a:solidFill>
              </a:rPr>
              <a:t>reduzidos</a:t>
            </a:r>
            <a:r>
              <a:rPr lang="pt-BR" dirty="0"/>
              <a:t> no fluxo de informação</a:t>
            </a:r>
          </a:p>
          <a:p>
            <a:pPr lvl="3"/>
            <a:endParaRPr lang="pt-BR" dirty="0"/>
          </a:p>
          <a:p>
            <a:endParaRPr lang="pt-BR" dirty="0"/>
          </a:p>
          <a:p>
            <a:r>
              <a:rPr lang="pt-BR" dirty="0"/>
              <a:t>Cultura oral = tribo</a:t>
            </a:r>
          </a:p>
          <a:p>
            <a:r>
              <a:rPr lang="pt-BR" dirty="0"/>
              <a:t>Imprensa = </a:t>
            </a:r>
            <a:r>
              <a:rPr lang="pt-BR" dirty="0" err="1"/>
              <a:t>destribalização</a:t>
            </a:r>
            <a:endParaRPr lang="pt-BR" dirty="0"/>
          </a:p>
          <a:p>
            <a:r>
              <a:rPr lang="pt-BR" dirty="0"/>
              <a:t>Meios eletrônicos = </a:t>
            </a:r>
            <a:r>
              <a:rPr lang="pt-BR" dirty="0" err="1"/>
              <a:t>retribalização</a:t>
            </a:r>
            <a:endParaRPr lang="pt-BR" dirty="0"/>
          </a:p>
          <a:p>
            <a:pPr lvl="1"/>
            <a:endParaRPr lang="pt-BR" dirty="0"/>
          </a:p>
          <a:p>
            <a:pPr marL="0" indent="0" algn="ctr">
              <a:buNone/>
            </a:pPr>
            <a:r>
              <a:rPr lang="pt-B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Voltamos a pensar </a:t>
            </a:r>
            <a:r>
              <a:rPr lang="pt-BR" dirty="0">
                <a:solidFill>
                  <a:schemeClr val="accent2">
                    <a:lumMod val="75000"/>
                  </a:schemeClr>
                </a:solidFill>
              </a:rPr>
              <a:t>miticamente</a:t>
            </a:r>
            <a:r>
              <a:rPr lang="pt-B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?</a:t>
            </a: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4572000" y="4341811"/>
            <a:ext cx="37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0070C0"/>
                </a:solidFill>
              </a:rPr>
              <a:t>visual | exteriorização do pensamento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058007" y="2948351"/>
            <a:ext cx="2731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0070C0"/>
                </a:solidFill>
              </a:rPr>
              <a:t>característica dos meios</a:t>
            </a:r>
          </a:p>
        </p:txBody>
      </p:sp>
    </p:spTree>
    <p:extLst>
      <p:ext uri="{BB962C8B-B14F-4D97-AF65-F5344CB8AC3E}">
        <p14:creationId xmlns:p14="http://schemas.microsoft.com/office/powerpoint/2010/main" val="40878331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McLuhan | aldeia global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solidFill>
                  <a:schemeClr val="accent2">
                    <a:lumMod val="75000"/>
                  </a:schemeClr>
                </a:solidFill>
              </a:rPr>
              <a:t>Extensões do homem</a:t>
            </a:r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Estamos ligados pelos nossos </a:t>
            </a:r>
            <a:r>
              <a:rPr lang="pt-BR" dirty="0">
                <a:solidFill>
                  <a:schemeClr val="accent2">
                    <a:lumMod val="75000"/>
                  </a:schemeClr>
                </a:solidFill>
              </a:rPr>
              <a:t>sentidos</a:t>
            </a:r>
          </a:p>
          <a:p>
            <a:endParaRPr lang="pt-BR" dirty="0"/>
          </a:p>
          <a:p>
            <a:pPr lvl="1"/>
            <a:r>
              <a:rPr lang="pt-BR" dirty="0"/>
              <a:t>Meios eletrônicos = sistema nervoso central</a:t>
            </a:r>
            <a:endParaRPr lang="pt-BR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Ambiente controlável*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3956705" y="4232769"/>
            <a:ext cx="2986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0070C0"/>
                </a:solidFill>
              </a:rPr>
              <a:t>simulação da consciência</a:t>
            </a:r>
          </a:p>
        </p:txBody>
      </p:sp>
    </p:spTree>
    <p:extLst>
      <p:ext uri="{BB962C8B-B14F-4D97-AF65-F5344CB8AC3E}">
        <p14:creationId xmlns:p14="http://schemas.microsoft.com/office/powerpoint/2010/main" val="40857227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McLuhan | aldeia global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A velocidade elétrica, aglutinando todas as funções sociais e políticas numa súbita implosão, elevou a consciência humana de responsabilidade a um grau dos mais intensos. É este fator implosivo que altera a posição do negro, do adolescente e de outros grupos. Eles já não podem ser </a:t>
            </a:r>
            <a:r>
              <a:rPr lang="pt-BR" i="1" dirty="0"/>
              <a:t>contidos</a:t>
            </a:r>
            <a:r>
              <a:rPr lang="pt-BR" dirty="0"/>
              <a:t>, no sentido político de associação limitada. Eles agora estão </a:t>
            </a:r>
            <a:r>
              <a:rPr lang="pt-BR" i="1" dirty="0"/>
              <a:t>envolvidos</a:t>
            </a:r>
            <a:r>
              <a:rPr lang="pt-BR" dirty="0"/>
              <a:t> em nossas vidas, como nós na deles – graças aos meios elétricos”. (</a:t>
            </a:r>
            <a:r>
              <a:rPr lang="pt-BR" i="1" dirty="0" err="1"/>
              <a:t>Understanding</a:t>
            </a:r>
            <a:r>
              <a:rPr lang="pt-BR" i="1" dirty="0"/>
              <a:t> Media</a:t>
            </a:r>
            <a:r>
              <a:rPr lang="pt-BR" dirty="0"/>
              <a:t>, 1996)</a:t>
            </a:r>
          </a:p>
        </p:txBody>
      </p:sp>
    </p:spTree>
    <p:extLst>
      <p:ext uri="{BB962C8B-B14F-4D97-AF65-F5344CB8AC3E}">
        <p14:creationId xmlns:p14="http://schemas.microsoft.com/office/powerpoint/2010/main" val="1693700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Comunicação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40000" y="1825625"/>
            <a:ext cx="7675350" cy="4416914"/>
          </a:xfrm>
        </p:spPr>
        <p:txBody>
          <a:bodyPr>
            <a:noAutofit/>
          </a:bodyPr>
          <a:lstStyle/>
          <a:p>
            <a:pPr marL="0" indent="0" algn="r">
              <a:lnSpc>
                <a:spcPct val="110000"/>
              </a:lnSpc>
              <a:buNone/>
            </a:pPr>
            <a:r>
              <a:rPr lang="pt-BR" sz="3600" dirty="0"/>
              <a:t>		Manifesta-se como </a:t>
            </a:r>
            <a:r>
              <a:rPr lang="pt-BR" sz="5400" dirty="0">
                <a:solidFill>
                  <a:schemeClr val="accent2">
                    <a:lumMod val="75000"/>
                  </a:schemeClr>
                </a:solidFill>
              </a:rPr>
              <a:t>tecnologia</a:t>
            </a:r>
            <a:r>
              <a:rPr lang="pt-BR" sz="3600" dirty="0"/>
              <a:t>? </a:t>
            </a:r>
          </a:p>
          <a:p>
            <a:pPr marL="0" indent="0">
              <a:lnSpc>
                <a:spcPct val="110000"/>
              </a:lnSpc>
              <a:buNone/>
            </a:pPr>
            <a:endParaRPr lang="pt-BR" sz="3600" dirty="0"/>
          </a:p>
          <a:p>
            <a:pPr marL="0" indent="0">
              <a:lnSpc>
                <a:spcPct val="110000"/>
              </a:lnSpc>
              <a:buNone/>
            </a:pPr>
            <a:endParaRPr lang="pt-BR" sz="3600" dirty="0"/>
          </a:p>
          <a:p>
            <a:pPr marL="0" indent="0">
              <a:lnSpc>
                <a:spcPct val="110000"/>
              </a:lnSpc>
              <a:buNone/>
            </a:pPr>
            <a:r>
              <a:rPr lang="pt-BR" sz="3600" dirty="0"/>
              <a:t>Ou é dimensão constitutiva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BR" sz="3600" dirty="0"/>
              <a:t>da </a:t>
            </a:r>
            <a:r>
              <a:rPr lang="pt-BR" sz="5400" dirty="0">
                <a:solidFill>
                  <a:schemeClr val="accent2">
                    <a:lumMod val="75000"/>
                  </a:schemeClr>
                </a:solidFill>
              </a:rPr>
              <a:t>cultura</a:t>
            </a:r>
            <a:r>
              <a:rPr lang="pt-BR" sz="36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96192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Comunicação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Processo primário e socialmente construído</a:t>
            </a:r>
          </a:p>
          <a:p>
            <a:endParaRPr lang="pt-BR" dirty="0"/>
          </a:p>
          <a:p>
            <a:r>
              <a:rPr lang="pt-BR" dirty="0"/>
              <a:t>Teoria da comunicação | Teoria da sociedade</a:t>
            </a:r>
          </a:p>
          <a:p>
            <a:endParaRPr lang="pt-BR" dirty="0"/>
          </a:p>
          <a:p>
            <a:r>
              <a:rPr lang="pt-BR" dirty="0"/>
              <a:t>Transformação nas noções de espaço e tempo</a:t>
            </a:r>
          </a:p>
        </p:txBody>
      </p:sp>
    </p:spTree>
    <p:extLst>
      <p:ext uri="{BB962C8B-B14F-4D97-AF65-F5344CB8AC3E}">
        <p14:creationId xmlns:p14="http://schemas.microsoft.com/office/powerpoint/2010/main" val="274132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Paradigma </a:t>
            </a:r>
            <a:r>
              <a:rPr lang="pt-BR" dirty="0" err="1"/>
              <a:t>midiológico</a:t>
            </a:r>
            <a:r>
              <a:rPr lang="pt-BR" dirty="0"/>
              <a:t> (</a:t>
            </a:r>
            <a:r>
              <a:rPr lang="pt-BR" dirty="0" err="1"/>
              <a:t>Rüdiger</a:t>
            </a:r>
            <a:r>
              <a:rPr lang="pt-BR" dirty="0"/>
              <a:t>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Pensamento tecnológico</a:t>
            </a:r>
          </a:p>
          <a:p>
            <a:endParaRPr lang="pt-BR" dirty="0"/>
          </a:p>
          <a:p>
            <a:r>
              <a:rPr lang="pt-BR" dirty="0"/>
              <a:t>“Maquinismos” (</a:t>
            </a:r>
            <a:r>
              <a:rPr lang="pt-BR" dirty="0" err="1"/>
              <a:t>telecom</a:t>
            </a:r>
            <a:r>
              <a:rPr lang="pt-BR" dirty="0"/>
              <a:t> e interação)</a:t>
            </a:r>
          </a:p>
          <a:p>
            <a:endParaRPr lang="pt-BR" dirty="0"/>
          </a:p>
          <a:p>
            <a:r>
              <a:rPr lang="pt-BR" dirty="0"/>
              <a:t>Sistema de mídia global (sobrepõe à experiência direta)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dirty="0">
                <a:solidFill>
                  <a:schemeClr val="accent2">
                    <a:lumMod val="75000"/>
                  </a:schemeClr>
                </a:solidFill>
              </a:rPr>
              <a:t>As transformações nos padrões de interação social derivam da natureza das tecnologias e maquinismos</a:t>
            </a:r>
          </a:p>
          <a:p>
            <a:endParaRPr lang="pt-BR" dirty="0"/>
          </a:p>
          <a:p>
            <a:r>
              <a:rPr lang="pt-BR" dirty="0"/>
              <a:t>Consenso entre Apocalípticos e integrados</a:t>
            </a:r>
          </a:p>
        </p:txBody>
      </p:sp>
    </p:spTree>
    <p:extLst>
      <p:ext uri="{BB962C8B-B14F-4D97-AF65-F5344CB8AC3E}">
        <p14:creationId xmlns:p14="http://schemas.microsoft.com/office/powerpoint/2010/main" val="3637041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Apocalípticos e Integrados (Eco)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Controle </a:t>
            </a:r>
            <a:r>
              <a:rPr lang="pt-BR" i="1" dirty="0">
                <a:solidFill>
                  <a:schemeClr val="accent2">
                    <a:lumMod val="75000"/>
                  </a:schemeClr>
                </a:solidFill>
              </a:rPr>
              <a:t>vs.</a:t>
            </a:r>
            <a:r>
              <a:rPr lang="pt-BR" dirty="0"/>
              <a:t> Possibilidade de emissão</a:t>
            </a:r>
          </a:p>
          <a:p>
            <a:endParaRPr lang="pt-BR" dirty="0"/>
          </a:p>
          <a:p>
            <a:r>
              <a:rPr lang="pt-BR" dirty="0"/>
              <a:t>Falta de relação direta </a:t>
            </a:r>
            <a:r>
              <a:rPr lang="pt-BR" i="1" dirty="0">
                <a:solidFill>
                  <a:schemeClr val="accent2">
                    <a:lumMod val="75000"/>
                  </a:schemeClr>
                </a:solidFill>
              </a:rPr>
              <a:t>vs.</a:t>
            </a:r>
            <a:r>
              <a:rPr lang="pt-BR" dirty="0"/>
              <a:t> Ágora informacional</a:t>
            </a:r>
          </a:p>
          <a:p>
            <a:endParaRPr lang="pt-BR" dirty="0"/>
          </a:p>
          <a:p>
            <a:r>
              <a:rPr lang="pt-BR" dirty="0"/>
              <a:t>Tecnicismo </a:t>
            </a:r>
            <a:r>
              <a:rPr lang="pt-BR" i="1" dirty="0">
                <a:solidFill>
                  <a:schemeClr val="accent2">
                    <a:lumMod val="75000"/>
                  </a:schemeClr>
                </a:solidFill>
              </a:rPr>
              <a:t>vs</a:t>
            </a:r>
            <a:r>
              <a:rPr lang="pt-BR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pt-BR" dirty="0"/>
              <a:t> Novas vozes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dirty="0">
                <a:solidFill>
                  <a:schemeClr val="accent2">
                    <a:lumMod val="75000"/>
                  </a:schemeClr>
                </a:solidFill>
              </a:rPr>
              <a:t>CONSENSO:</a:t>
            </a:r>
          </a:p>
          <a:p>
            <a:r>
              <a:rPr lang="pt-BR" dirty="0"/>
              <a:t>Comunicação como aparato técnico</a:t>
            </a:r>
          </a:p>
          <a:p>
            <a:endParaRPr lang="pt-BR" dirty="0"/>
          </a:p>
          <a:p>
            <a:r>
              <a:rPr lang="pt-BR" dirty="0"/>
              <a:t>DETERMINISMO TECNOLÓGICO</a:t>
            </a:r>
          </a:p>
        </p:txBody>
      </p:sp>
    </p:spTree>
    <p:extLst>
      <p:ext uri="{BB962C8B-B14F-4D97-AF65-F5344CB8AC3E}">
        <p14:creationId xmlns:p14="http://schemas.microsoft.com/office/powerpoint/2010/main" val="3449330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McLuhan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t-BR" sz="4800" dirty="0"/>
              <a:t>O </a:t>
            </a:r>
            <a:r>
              <a:rPr lang="pt-BR" sz="4800" dirty="0">
                <a:solidFill>
                  <a:schemeClr val="accent2">
                    <a:lumMod val="75000"/>
                  </a:schemeClr>
                </a:solidFill>
              </a:rPr>
              <a:t>meio</a:t>
            </a:r>
            <a:r>
              <a:rPr lang="pt-BR" sz="4800" dirty="0"/>
              <a:t> é a mensagem</a:t>
            </a:r>
          </a:p>
          <a:p>
            <a:pPr marL="0" indent="0">
              <a:buNone/>
            </a:pPr>
            <a:endParaRPr lang="pt-BR" dirty="0"/>
          </a:p>
          <a:p>
            <a:pPr marL="0" indent="0" algn="r">
              <a:buNone/>
            </a:pPr>
            <a:endParaRPr lang="pt-BR" sz="5400" dirty="0"/>
          </a:p>
          <a:p>
            <a:pPr marL="0" indent="0" algn="r">
              <a:buNone/>
            </a:pPr>
            <a:r>
              <a:rPr lang="pt-BR" sz="5400" dirty="0"/>
              <a:t>Aldeia Global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sz="3800" dirty="0"/>
          </a:p>
          <a:p>
            <a:pPr marL="0" indent="0">
              <a:buNone/>
            </a:pPr>
            <a:r>
              <a:rPr lang="pt-BR" sz="3800" dirty="0"/>
              <a:t>Os meios são extensões do</a:t>
            </a:r>
            <a:br>
              <a:rPr lang="pt-BR" sz="3800" dirty="0"/>
            </a:br>
            <a:r>
              <a:rPr lang="pt-BR" sz="3800" dirty="0"/>
              <a:t> </a:t>
            </a:r>
            <a:r>
              <a:rPr lang="pt-BR" sz="3800" dirty="0">
                <a:solidFill>
                  <a:schemeClr val="accent2">
                    <a:lumMod val="75000"/>
                  </a:schemeClr>
                </a:solidFill>
              </a:rPr>
              <a:t>homem</a:t>
            </a:r>
          </a:p>
        </p:txBody>
      </p:sp>
    </p:spTree>
    <p:extLst>
      <p:ext uri="{BB962C8B-B14F-4D97-AF65-F5344CB8AC3E}">
        <p14:creationId xmlns:p14="http://schemas.microsoft.com/office/powerpoint/2010/main" val="3958072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McLuhan | </a:t>
            </a:r>
            <a:r>
              <a:rPr lang="pt-BR" i="1" dirty="0"/>
              <a:t>media </a:t>
            </a:r>
            <a:r>
              <a:rPr lang="pt-BR" i="1" dirty="0" err="1"/>
              <a:t>environment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“Se existe algum truísmo na história da comunicação humana é o de que qualquer inovação nos meios externos de comunicação trazem no seu rastro choque sobre choque de mudança social” (Visão, Som e Fúria, 1990)</a:t>
            </a:r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Ambientes tecnológicos</a:t>
            </a:r>
          </a:p>
          <a:p>
            <a:pPr lvl="1"/>
            <a:r>
              <a:rPr lang="pt-BR" dirty="0"/>
              <a:t>Processos ativos</a:t>
            </a:r>
          </a:p>
          <a:p>
            <a:pPr lvl="1"/>
            <a:r>
              <a:rPr lang="pt-BR" dirty="0"/>
              <a:t>Remodelam pessoas (psíquica e socialmente)</a:t>
            </a:r>
          </a:p>
          <a:p>
            <a:pPr lvl="1"/>
            <a:r>
              <a:rPr lang="pt-BR" dirty="0"/>
              <a:t>Remodelam os </a:t>
            </a:r>
            <a:r>
              <a:rPr lang="pt-BR" dirty="0">
                <a:solidFill>
                  <a:schemeClr val="accent2">
                    <a:lumMod val="75000"/>
                  </a:schemeClr>
                </a:solidFill>
              </a:rPr>
              <a:t>meios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5653454" y="5917962"/>
            <a:ext cx="2751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tx2">
                    <a:lumMod val="75000"/>
                  </a:schemeClr>
                </a:solidFill>
                <a:highlight>
                  <a:srgbClr val="000000"/>
                </a:highlight>
              </a:rPr>
              <a:t>O conteúdo de um novo meio é o meio antigo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3213588" y="3467265"/>
            <a:ext cx="27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solidFill>
                  <a:srgbClr val="0070C0"/>
                </a:solidFill>
              </a:rPr>
              <a:t>determinismo tecnológico</a:t>
            </a:r>
          </a:p>
        </p:txBody>
      </p:sp>
    </p:spTree>
    <p:extLst>
      <p:ext uri="{BB962C8B-B14F-4D97-AF65-F5344CB8AC3E}">
        <p14:creationId xmlns:p14="http://schemas.microsoft.com/office/powerpoint/2010/main" val="292230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(         ) | </a:t>
            </a:r>
            <a:r>
              <a:rPr lang="pt-BR" i="1" dirty="0"/>
              <a:t>media </a:t>
            </a:r>
            <a:r>
              <a:rPr lang="pt-BR" i="1" dirty="0" err="1"/>
              <a:t>environment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Ecossistema midiático</a:t>
            </a:r>
          </a:p>
          <a:p>
            <a:pPr lvl="1"/>
            <a:r>
              <a:rPr lang="pt-BR" dirty="0" err="1"/>
              <a:t>Postman</a:t>
            </a:r>
            <a:r>
              <a:rPr lang="pt-BR" dirty="0"/>
              <a:t>: meios afetam a percepção, compreensão, sentimentos e valores humanos</a:t>
            </a:r>
          </a:p>
          <a:p>
            <a:pPr lvl="1"/>
            <a:endParaRPr lang="pt-BR" dirty="0"/>
          </a:p>
          <a:p>
            <a:r>
              <a:rPr lang="pt-BR" dirty="0"/>
              <a:t>Técnicas, tecnologias, símbolos, sistemas, indivíduos</a:t>
            </a:r>
          </a:p>
          <a:p>
            <a:endParaRPr lang="pt-BR" dirty="0"/>
          </a:p>
          <a:p>
            <a:r>
              <a:rPr lang="pt-BR" dirty="0"/>
              <a:t>Dupla mediação técnica e social</a:t>
            </a:r>
          </a:p>
        </p:txBody>
      </p:sp>
    </p:spTree>
    <p:extLst>
      <p:ext uri="{BB962C8B-B14F-4D97-AF65-F5344CB8AC3E}">
        <p14:creationId xmlns:p14="http://schemas.microsoft.com/office/powerpoint/2010/main" val="1669331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McLuhan | o meio é a mensagem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Mudança </a:t>
            </a:r>
            <a:r>
              <a:rPr lang="pt-BR" dirty="0">
                <a:solidFill>
                  <a:schemeClr val="accent2">
                    <a:lumMod val="75000"/>
                  </a:schemeClr>
                </a:solidFill>
              </a:rPr>
              <a:t>psicológica</a:t>
            </a:r>
          </a:p>
          <a:p>
            <a:pPr lvl="1"/>
            <a:endParaRPr lang="pt-BR" dirty="0"/>
          </a:p>
          <a:p>
            <a:endParaRPr lang="pt-BR" dirty="0"/>
          </a:p>
          <a:p>
            <a:r>
              <a:rPr lang="pt-BR" dirty="0"/>
              <a:t>Industrialização fragmenta e serializa os processos</a:t>
            </a:r>
          </a:p>
          <a:p>
            <a:pPr lvl="1"/>
            <a:r>
              <a:rPr lang="pt-BR" dirty="0"/>
              <a:t>Racionalização da vida</a:t>
            </a:r>
          </a:p>
          <a:p>
            <a:pPr lvl="1"/>
            <a:endParaRPr lang="pt-BR" dirty="0"/>
          </a:p>
          <a:p>
            <a:r>
              <a:rPr lang="pt-BR" dirty="0"/>
              <a:t>Meios de comunicação = velocidade e </a:t>
            </a:r>
            <a:r>
              <a:rPr lang="pt-BR" dirty="0">
                <a:solidFill>
                  <a:schemeClr val="accent2">
                    <a:lumMod val="75000"/>
                  </a:schemeClr>
                </a:solidFill>
              </a:rPr>
              <a:t>simultaneidade</a:t>
            </a:r>
            <a:r>
              <a:rPr lang="pt-BR" dirty="0"/>
              <a:t> </a:t>
            </a:r>
          </a:p>
          <a:p>
            <a:pPr lvl="1"/>
            <a:r>
              <a:rPr lang="pt-BR" dirty="0"/>
              <a:t>Ver, sentir, observar o todo</a:t>
            </a:r>
          </a:p>
          <a:p>
            <a:pPr lvl="1"/>
            <a:r>
              <a:rPr lang="pt-BR" dirty="0"/>
              <a:t>Atenção desloca-se para o campo total</a:t>
            </a:r>
          </a:p>
          <a:p>
            <a:pPr lvl="1"/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536498" y="6176963"/>
            <a:ext cx="8282354" cy="373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caráter internacional do cinema | tambor tribal do rádio |  mito na televisão</a:t>
            </a:r>
          </a:p>
        </p:txBody>
      </p:sp>
    </p:spTree>
    <p:extLst>
      <p:ext uri="{BB962C8B-B14F-4D97-AF65-F5344CB8AC3E}">
        <p14:creationId xmlns:p14="http://schemas.microsoft.com/office/powerpoint/2010/main" val="2474758534"/>
      </p:ext>
    </p:extLst>
  </p:cSld>
  <p:clrMapOvr>
    <a:masterClrMapping/>
  </p:clrMapOvr>
</p:sld>
</file>

<file path=ppt/theme/theme1.xml><?xml version="1.0" encoding="utf-8"?>
<a:theme xmlns:a="http://schemas.openxmlformats.org/drawingml/2006/main" name="Profundidade">
  <a:themeElements>
    <a:clrScheme name="Profundidade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Profundidade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ofundidad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TM04033923[[fn=Profundidade]]</Template>
  <TotalTime>173</TotalTime>
  <Words>598</Words>
  <Application>Microsoft Office PowerPoint</Application>
  <PresentationFormat>Apresentação na tela (4:3)</PresentationFormat>
  <Paragraphs>124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8" baseType="lpstr">
      <vt:lpstr>Arial</vt:lpstr>
      <vt:lpstr>Corbel</vt:lpstr>
      <vt:lpstr>Profundidade</vt:lpstr>
      <vt:lpstr>McLuhan</vt:lpstr>
      <vt:lpstr>Comunicação</vt:lpstr>
      <vt:lpstr>Comunicação</vt:lpstr>
      <vt:lpstr>Paradigma midiológico (Rüdiger)</vt:lpstr>
      <vt:lpstr>Apocalípticos e Integrados (Eco)</vt:lpstr>
      <vt:lpstr>McLuhan</vt:lpstr>
      <vt:lpstr>McLuhan | media environment</vt:lpstr>
      <vt:lpstr>(         ) | media environment</vt:lpstr>
      <vt:lpstr>McLuhan | o meio é a mensagem</vt:lpstr>
      <vt:lpstr>McLuhan | o meio é a mensagem</vt:lpstr>
      <vt:lpstr>McLuhan | meios quentes e frios</vt:lpstr>
      <vt:lpstr>McLuhan | meios quentes e frios</vt:lpstr>
      <vt:lpstr>McLuhan | aldeia global</vt:lpstr>
      <vt:lpstr>McLuhan | aldeia global</vt:lpstr>
      <vt:lpstr>McLuhan | aldeia global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McLuhan</dc:title>
  <dc:creator>Daniel Gambaro</dc:creator>
  <cp:lastModifiedBy>Daniel Gambaro</cp:lastModifiedBy>
  <cp:revision>23</cp:revision>
  <dcterms:created xsi:type="dcterms:W3CDTF">2016-10-18T19:29:43Z</dcterms:created>
  <dcterms:modified xsi:type="dcterms:W3CDTF">2016-10-21T15:14:16Z</dcterms:modified>
</cp:coreProperties>
</file>