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84468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7beab24db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7beab24db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7beab24d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7beab24db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7beab24db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7beab24db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7beab24db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7beab24db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7b8065d19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7b8065d19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7b8065d19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7b8065d19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7b8065d19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7b8065d19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7beab24d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7beab24d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7beab24d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7beab24d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7beab24d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7beab24d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7beab24d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7beab24d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nologia.uol.com.br/noticias/redacao/2018/08/31/concessionaria-do-metro-de-sp-e-processada-por-ter-cameras-que-leem-emocoes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bbc.com/portuguese/internacional-42033007" TargetMode="External"/><Relationship Id="rId4" Type="http://schemas.openxmlformats.org/officeDocument/2006/relationships/hyperlink" Target="https://amp.businessinsider.com/how-china-is-watching-its-citizens-in-a-modern-surveillance-state-2018-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rocinema.com/personalidades/personalidade-1935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://www.adorocinema.com/personalidades/personalidade-618/" TargetMode="External"/><Relationship Id="rId4" Type="http://schemas.openxmlformats.org/officeDocument/2006/relationships/hyperlink" Target="http://www.adorocinema.com/personalidades/personalidade-2705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23275" y="272975"/>
            <a:ext cx="8520600" cy="10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Inimigo do Estado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857350" y="2240000"/>
            <a:ext cx="4051500" cy="2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/>
              <a:t>Grupo N: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Lene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Paula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Pedro H. C. Fernandes - 9351266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Pedro Paulo Campanatti Ostiz - 10705811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Pedro Henrique Valente Cordeiro - 10771285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Pedro G. F. Müller - 10259352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5480375" y="2484925"/>
            <a:ext cx="2479800" cy="1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/>
              <a:t>Docente</a:t>
            </a:r>
            <a:r>
              <a:rPr lang="pt-BR"/>
              <a:t>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Laerte Idal Sznelwar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1984 x Inimigo Do Estado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943625" y="1871775"/>
            <a:ext cx="1995600" cy="21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39725"/>
            <a:ext cx="3942325" cy="28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 rotWithShape="1">
          <a:blip r:embed="rId4">
            <a:alphaModFix/>
          </a:blip>
          <a:srcRect l="3245" t="14242" r="58249" b="38487"/>
          <a:stretch/>
        </p:blipFill>
        <p:spPr>
          <a:xfrm>
            <a:off x="4623150" y="1639725"/>
            <a:ext cx="3900373" cy="28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Câmeras Interativas digitais</a:t>
            </a: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15600" cy="3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Coleta de dados ligados a emoções das pessoas;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Usadas para empresas  fazer gestão de seu conteúdo e anúncios publicitários;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Idec foi à Justiça contra a ViaQuatro;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ViaQuatro não solicitou autorização dos usuários para coletar suas informações 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Multa a concessionária de R$:100.000,00;</a:t>
            </a:r>
            <a:endParaRPr/>
          </a:p>
        </p:txBody>
      </p:sp>
      <p:pic>
        <p:nvPicPr>
          <p:cNvPr id="131" name="Google Shape;131;p23" descr="Resultado de imagem para cameras linha amarela"/>
          <p:cNvPicPr preferRelativeResize="0"/>
          <p:nvPr/>
        </p:nvPicPr>
        <p:blipFill rotWithShape="1">
          <a:blip r:embed="rId3">
            <a:alphaModFix/>
          </a:blip>
          <a:srcRect l="21985" r="12168"/>
          <a:stretch/>
        </p:blipFill>
        <p:spPr>
          <a:xfrm>
            <a:off x="4970125" y="1539550"/>
            <a:ext cx="3398400" cy="20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Fontes</a:t>
            </a:r>
            <a:endParaRPr dirty="0"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0" indent="-285750" algn="l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tecnologia.uol.com.br/noticias/redacao/2018/08/31/concessionaria-do-metro-de-sp-e-processada-por-ter-cameras-que-leem-emocoes.htm</a:t>
            </a:r>
            <a:endParaRPr lang="pt-BR" dirty="0" smtClean="0"/>
          </a:p>
          <a:p>
            <a:pPr marL="742950" lvl="0" indent="-285750">
              <a:spcAft>
                <a:spcPts val="1600"/>
              </a:spcAft>
              <a:buFontTx/>
              <a:buChar char="-"/>
            </a:pPr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amp.businessinsider.com/how-china-is-watching-its-citizens-in-a-modern-surveillance-state-2018-4</a:t>
            </a:r>
            <a:endParaRPr lang="pt-BR" dirty="0" smtClean="0"/>
          </a:p>
          <a:p>
            <a:pPr marL="742950" lvl="0" indent="-285750">
              <a:spcAft>
                <a:spcPts val="1600"/>
              </a:spcAft>
              <a:buFontTx/>
              <a:buChar char="-"/>
            </a:pPr>
            <a:r>
              <a:rPr lang="pt-BR" dirty="0">
                <a:hlinkClick r:id="rId5"/>
              </a:rPr>
              <a:t>https://</a:t>
            </a:r>
            <a:r>
              <a:rPr lang="pt-BR" dirty="0" smtClean="0">
                <a:hlinkClick r:id="rId5"/>
              </a:rPr>
              <a:t>www.bbc.com/portuguese/internacional-42033007</a:t>
            </a:r>
            <a:endParaRPr lang="pt-BR" dirty="0" smtClean="0"/>
          </a:p>
          <a:p>
            <a:pPr marL="742950" lvl="0" indent="-285750">
              <a:spcAft>
                <a:spcPts val="1600"/>
              </a:spcAft>
              <a:buFontTx/>
              <a:buChar char="-"/>
            </a:pPr>
            <a:endParaRPr lang="pt-BR" dirty="0" smtClean="0"/>
          </a:p>
          <a:p>
            <a:pPr marL="742950" lvl="0" indent="-285750">
              <a:spcAft>
                <a:spcPts val="1600"/>
              </a:spcAft>
              <a:buFontTx/>
              <a:buChar char="-"/>
            </a:pPr>
            <a:endParaRPr lang="pt-BR" dirty="0" smtClean="0"/>
          </a:p>
          <a:p>
            <a:pPr marL="742950" lvl="0" indent="-285750">
              <a:spcAft>
                <a:spcPts val="1600"/>
              </a:spcAft>
              <a:buFontTx/>
              <a:buChar char="-"/>
            </a:pPr>
            <a:endParaRPr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223275" y="272975"/>
            <a:ext cx="8520600" cy="10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Inimigo do Estado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1615050"/>
            <a:ext cx="3417000" cy="30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Direção: Tony Scott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Ano: 1999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Elenco: </a:t>
            </a:r>
            <a:r>
              <a:rPr lang="pt-BR" sz="10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t-BR" sz="2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Will Smith</a:t>
            </a:r>
            <a:r>
              <a:rPr lang="pt-BR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2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Gene Hackman</a:t>
            </a:r>
            <a:r>
              <a:rPr lang="pt-BR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2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/>
              </a:rPr>
              <a:t>Jon Voight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1725" y="1252050"/>
            <a:ext cx="2674450" cy="35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633100"/>
            <a:ext cx="8520600" cy="44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                                         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                                               </a:t>
            </a:r>
            <a:r>
              <a:rPr lang="pt-BR" sz="3000">
                <a:solidFill>
                  <a:srgbClr val="FF0000"/>
                </a:solidFill>
              </a:rPr>
              <a:t>Tecnologia  </a:t>
            </a:r>
            <a:endParaRPr sz="3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b="1"/>
              <a:t> </a:t>
            </a:r>
            <a:r>
              <a:rPr lang="pt-BR" b="1">
                <a:solidFill>
                  <a:srgbClr val="000000"/>
                </a:solidFill>
              </a:rPr>
              <a:t> </a:t>
            </a:r>
            <a:r>
              <a:rPr lang="pt-BR" sz="2400" b="1">
                <a:solidFill>
                  <a:srgbClr val="000000"/>
                </a:solidFill>
              </a:rPr>
              <a:t>Até que ponto estamos dispostos a abrir mão de nossa privacidade em prol de nossa segurança?</a:t>
            </a:r>
            <a:endParaRPr sz="2400" b="1">
              <a:solidFill>
                <a:srgbClr val="000000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399100" y="884400"/>
            <a:ext cx="13572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Governo </a:t>
            </a:r>
            <a:endParaRPr sz="2400"/>
          </a:p>
        </p:txBody>
      </p:sp>
      <p:sp>
        <p:nvSpPr>
          <p:cNvPr id="70" name="Google Shape;70;p15"/>
          <p:cNvSpPr txBox="1"/>
          <p:nvPr/>
        </p:nvSpPr>
        <p:spPr>
          <a:xfrm>
            <a:off x="854488" y="2823050"/>
            <a:ext cx="19098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Privacidade</a:t>
            </a:r>
            <a:endParaRPr sz="2400"/>
          </a:p>
        </p:txBody>
      </p:sp>
      <p:sp>
        <p:nvSpPr>
          <p:cNvPr id="71" name="Google Shape;71;p15"/>
          <p:cNvSpPr txBox="1"/>
          <p:nvPr/>
        </p:nvSpPr>
        <p:spPr>
          <a:xfrm>
            <a:off x="6081700" y="2972300"/>
            <a:ext cx="180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Segurança</a:t>
            </a:r>
            <a:endParaRPr sz="2400"/>
          </a:p>
        </p:txBody>
      </p:sp>
      <p:cxnSp>
        <p:nvCxnSpPr>
          <p:cNvPr id="72" name="Google Shape;72;p15"/>
          <p:cNvCxnSpPr>
            <a:stCxn id="69" idx="1"/>
            <a:endCxn id="70" idx="0"/>
          </p:cNvCxnSpPr>
          <p:nvPr/>
        </p:nvCxnSpPr>
        <p:spPr>
          <a:xfrm flipH="1">
            <a:off x="1809400" y="1320000"/>
            <a:ext cx="1589700" cy="150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73;p15"/>
          <p:cNvCxnSpPr>
            <a:stCxn id="69" idx="3"/>
            <a:endCxn id="71" idx="0"/>
          </p:cNvCxnSpPr>
          <p:nvPr/>
        </p:nvCxnSpPr>
        <p:spPr>
          <a:xfrm>
            <a:off x="4756300" y="1320000"/>
            <a:ext cx="2230200" cy="165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74;p15"/>
          <p:cNvCxnSpPr>
            <a:stCxn id="70" idx="3"/>
            <a:endCxn id="71" idx="1"/>
          </p:cNvCxnSpPr>
          <p:nvPr/>
        </p:nvCxnSpPr>
        <p:spPr>
          <a:xfrm>
            <a:off x="2764288" y="3258650"/>
            <a:ext cx="331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Enredo X Realidade</a:t>
            </a:r>
            <a:endParaRPr dirty="0"/>
          </a:p>
        </p:txBody>
      </p:sp>
      <p:pic>
        <p:nvPicPr>
          <p:cNvPr id="80" name="Google Shape;80;p16" descr="Ver a imagem de orige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250" y="1017725"/>
            <a:ext cx="5866600" cy="37090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1580939" y="1262374"/>
            <a:ext cx="2270100" cy="21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Sistema de monitoramento comportamental na China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549750" y="1760575"/>
            <a:ext cx="8520600" cy="27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                                                                    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                                                                        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50" y="1879907"/>
            <a:ext cx="4022250" cy="211164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4709450" y="1760575"/>
            <a:ext cx="4122900" cy="24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 sz="1800"/>
              <a:t>Sistema de crédito social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 sz="1800"/>
              <a:t>Política de Estado em planejamento na China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314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funciona o sistema?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t-BR">
                <a:solidFill>
                  <a:srgbClr val="000000"/>
                </a:solidFill>
              </a:rPr>
              <a:t>Monitoramento de seus 1,3 bilhão de cidadãos - ranking de confiança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t-BR">
                <a:solidFill>
                  <a:srgbClr val="000000"/>
                </a:solidFill>
              </a:rPr>
              <a:t>Anunciado: 2014</a:t>
            </a:r>
            <a:br>
              <a:rPr lang="pt-BR">
                <a:solidFill>
                  <a:srgbClr val="000000"/>
                </a:solidFill>
              </a:rPr>
            </a:br>
            <a:r>
              <a:rPr lang="pt-BR">
                <a:solidFill>
                  <a:srgbClr val="000000"/>
                </a:solidFill>
              </a:rPr>
              <a:t>Término: 2020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t-BR">
                <a:solidFill>
                  <a:srgbClr val="000000"/>
                </a:solidFill>
              </a:rPr>
              <a:t>Será obrigatório fazer parte do programa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>
                <a:solidFill>
                  <a:srgbClr val="000000"/>
                </a:solidFill>
              </a:rPr>
              <a:t>“Forçar um ambiente em que a confiança seja valorizada”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>
                <a:solidFill>
                  <a:srgbClr val="000000"/>
                </a:solidFill>
              </a:rPr>
              <a:t>Algumas pessoas serão observadas mais atentamente de acordo com sua profissão: professores, jornalistas, guias turísticos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t-BR">
                <a:solidFill>
                  <a:srgbClr val="000000"/>
                </a:solidFill>
              </a:rPr>
              <a:t>Comportamentos captados pelas câmeras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>
                <a:solidFill>
                  <a:srgbClr val="000000"/>
                </a:solidFill>
              </a:rPr>
              <a:t>                </a:t>
            </a:r>
            <a:r>
              <a:rPr lang="pt-BR"/>
              <a:t>      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Critérios de avaliação </a:t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670950" y="1017725"/>
            <a:ext cx="80868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pt-BR" sz="1800"/>
              <a:t>Registros de compras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 sz="1800"/>
              <a:t>Utilização da internet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 sz="1800"/>
              <a:t>Descontos em hotéis, aluguel de carros, seguros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 sz="1800"/>
              <a:t>Escolas em que seu filho pode estudar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 sz="1800"/>
              <a:t>Empregos 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 sz="1800"/>
              <a:t>Empréstimos bancários</a:t>
            </a:r>
            <a:endParaRPr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Paralelo com o livro “1984” de George Orwell</a:t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5135775" y="1152475"/>
            <a:ext cx="3612000" cy="3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925" y="1121525"/>
            <a:ext cx="2707100" cy="35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4841850" y="1206600"/>
            <a:ext cx="3271800" cy="31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Contexto pós guerra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>
                <a:solidFill>
                  <a:srgbClr val="333333"/>
                </a:solidFill>
                <a:highlight>
                  <a:srgbClr val="FFFFFF"/>
                </a:highlight>
              </a:rPr>
              <a:t>regime extremamente totalitário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pt-BR" sz="1800">
                <a:solidFill>
                  <a:srgbClr val="333333"/>
                </a:solidFill>
                <a:highlight>
                  <a:srgbClr val="FFFFFF"/>
                </a:highlight>
              </a:rPr>
              <a:t>Protagonista: Winston Smith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pt-BR" sz="1800">
                <a:solidFill>
                  <a:srgbClr val="333333"/>
                </a:solidFill>
                <a:highlight>
                  <a:srgbClr val="FFFFFF"/>
                </a:highlight>
              </a:rPr>
              <a:t>Ministério da verdade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pt-BR" sz="1800">
                <a:solidFill>
                  <a:srgbClr val="333333"/>
                </a:solidFill>
                <a:highlight>
                  <a:srgbClr val="FFFFFF"/>
                </a:highlight>
              </a:rPr>
              <a:t>Novilíngua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Vigilância do Grande Irmão (Big Brother)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>
                <a:solidFill>
                  <a:srgbClr val="333333"/>
                </a:solidFill>
                <a:highlight>
                  <a:srgbClr val="FFFFFF"/>
                </a:highlight>
              </a:rPr>
              <a:t>Partido (Ingsoc)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>
                <a:solidFill>
                  <a:srgbClr val="333333"/>
                </a:solidFill>
                <a:highlight>
                  <a:srgbClr val="FFFFFF"/>
                </a:highlight>
              </a:rPr>
              <a:t>Ninguém escapa do seu poder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</a:rPr>
              <a:t>"o Grande Irmão zela por ti" 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</a:rPr>
              <a:t>"o Grande Irmão está te observando"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</a:rPr>
              <a:t>Câmeras nas casas e nas ruas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950" y="1438650"/>
            <a:ext cx="4260300" cy="3191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283</Words>
  <Application>Microsoft Office PowerPoint</Application>
  <PresentationFormat>Apresentação na tela (16:9)</PresentationFormat>
  <Paragraphs>78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Simple Light</vt:lpstr>
      <vt:lpstr>Inimigo do Estado</vt:lpstr>
      <vt:lpstr>Inimigo do Estado</vt:lpstr>
      <vt:lpstr>Apresentação do PowerPoint</vt:lpstr>
      <vt:lpstr>Enredo X Realidade</vt:lpstr>
      <vt:lpstr>Sistema de monitoramento comportamental na China</vt:lpstr>
      <vt:lpstr>Como funciona o sistema?</vt:lpstr>
      <vt:lpstr>Critérios de avaliação </vt:lpstr>
      <vt:lpstr>Paralelo com o livro “1984” de George Orwell</vt:lpstr>
      <vt:lpstr>Vigilância do Grande Irmão (Big Brother)</vt:lpstr>
      <vt:lpstr>1984 x Inimigo Do Estado</vt:lpstr>
      <vt:lpstr>Câmeras Interativas digitais</vt:lpstr>
      <vt:lpstr>Fontes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Inimigo do Estado</dc:title>
  <cp:lastModifiedBy>Pedro</cp:lastModifiedBy>
  <cp:revision>4</cp:revision>
  <dcterms:modified xsi:type="dcterms:W3CDTF">2018-11-09T01:58:21Z</dcterms:modified>
</cp:coreProperties>
</file>