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4" r:id="rId2"/>
  </p:sldMasterIdLst>
  <p:notesMasterIdLst>
    <p:notesMasterId r:id="rId24"/>
  </p:notesMasterIdLst>
  <p:handoutMasterIdLst>
    <p:handoutMasterId r:id="rId25"/>
  </p:handoutMasterIdLst>
  <p:sldIdLst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6600"/>
    <a:srgbClr val="4F81BD"/>
    <a:srgbClr val="080808"/>
    <a:srgbClr val="FFFF00"/>
    <a:srgbClr val="385D8A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34567" autoAdjust="0"/>
    <p:restoredTop sz="86364" autoAdjust="0"/>
  </p:normalViewPr>
  <p:slideViewPr>
    <p:cSldViewPr>
      <p:cViewPr>
        <p:scale>
          <a:sx n="87" d="100"/>
          <a:sy n="87" d="100"/>
        </p:scale>
        <p:origin x="-3090" y="-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ACD2F-A948-4A27-A871-5A9F2770F022}" type="datetimeFigureOut">
              <a:rPr lang="pt-BR" smtClean="0"/>
              <a:t>08/05/2017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7980A-CB4C-4420-AFEE-D62384F732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4000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D6A6A1-2F4D-4CEB-8202-76D2FDD5D571}" type="datetimeFigureOut">
              <a:rPr lang="pt-BR" smtClean="0"/>
              <a:t>08/05/2017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5D562-C7BB-4836-B47C-15BFDD4A35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9791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5D562-C7BB-4836-B47C-15BFDD4A3562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518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5D562-C7BB-4836-B47C-15BFDD4A3562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3375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36A4C-B1FE-4D81-9A05-063DB1910318}" type="datetime1">
              <a:rPr lang="pt-BR" smtClean="0"/>
              <a:t>08/05/2017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09ED-5DCD-4173-ADD3-38C51F4AE414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105575"/>
            <a:ext cx="9180512" cy="6990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454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E3C41-74B7-4BE3-83FF-E5A2A6E3CD9F}" type="datetime1">
              <a:rPr lang="pt-BR" smtClean="0"/>
              <a:t>08/05/2017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0354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8844-75CE-4BB9-AE8B-25BEC2B53472}" type="datetime1">
              <a:rPr lang="pt-BR" smtClean="0"/>
              <a:t>08/05/2017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7692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F419-60C5-4F24-AE0A-FB42C0CD0ECA}" type="datetime1">
              <a:rPr lang="pt-BR" smtClean="0"/>
              <a:t>08/05/2017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2146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D1DB0-8ACD-4777-A942-9593B2E11846}" type="datetime1">
              <a:rPr lang="pt-BR" smtClean="0"/>
              <a:t>08/05/2017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317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E7B2-1EFB-4E84-A759-E2120DE232E7}" type="datetime1">
              <a:rPr lang="pt-BR" smtClean="0"/>
              <a:t>08/05/2017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5247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Fun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5E8B7-FEB8-4958-B0CC-989C41FE56E7}" type="datetime1">
              <a:rPr lang="pt-BR" smtClean="0"/>
              <a:t>08/05/2017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09ED-5DCD-4173-ADD3-38C51F4AE414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4883"/>
            <a:ext cx="9203262" cy="6876000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8376" y="145109"/>
            <a:ext cx="1619672" cy="590599"/>
          </a:xfrm>
          <a:prstGeom prst="rect">
            <a:avLst/>
          </a:prstGeom>
        </p:spPr>
      </p:pic>
      <p:sp>
        <p:nvSpPr>
          <p:cNvPr id="11" name="Retângulo 10"/>
          <p:cNvSpPr/>
          <p:nvPr userDrawn="1"/>
        </p:nvSpPr>
        <p:spPr>
          <a:xfrm>
            <a:off x="145003" y="305270"/>
            <a:ext cx="6768752" cy="288032"/>
          </a:xfrm>
          <a:prstGeom prst="rect">
            <a:avLst/>
          </a:prstGeom>
          <a:solidFill>
            <a:srgbClr val="4F81BD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407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F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A06A-D1DF-413F-8B3C-83E07B6C4DC1}" type="datetime1">
              <a:rPr lang="pt-BR" smtClean="0"/>
              <a:t>08/05/2017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09ED-5DCD-4173-ADD3-38C51F4AE414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Imagem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953" y="-27384"/>
            <a:ext cx="9214465" cy="69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2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C13BF-9B88-4292-B126-2D6011385579}" type="datetime1">
              <a:rPr lang="pt-BR" smtClean="0"/>
              <a:t>08/05/2017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2531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2F81-0823-4625-9A07-4170A9638674}" type="datetime1">
              <a:rPr lang="pt-BR" smtClean="0"/>
              <a:t>08/05/2017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932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4DAF-6167-422B-972C-706BF291987A}" type="datetime1">
              <a:rPr lang="pt-BR" smtClean="0"/>
              <a:t>08/05/2017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181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7F91-DE0B-42B1-B1A8-0F7F85686074}" type="datetime1">
              <a:rPr lang="pt-BR" smtClean="0"/>
              <a:t>08/05/2017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4908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19C1D-CDCF-4DA9-B077-4991CD7B8F12}" type="datetime1">
              <a:rPr lang="pt-BR" smtClean="0"/>
              <a:t>08/05/2017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8122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75DF3-D2D3-4570-B9DD-3BA542C466AF}" type="datetime1">
              <a:rPr lang="pt-BR" smtClean="0"/>
              <a:t>08/05/2017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3500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7CB5F-F939-47B8-A91E-471574C0D7B1}" type="datetime1">
              <a:rPr lang="pt-BR" smtClean="0"/>
              <a:t>08/05/2017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B09ED-5DCD-4173-ADD3-38C51F4AE4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762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63" r:id="rId3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EC8C7-A51A-4AF5-BD4E-0F16DEBAC3D5}" type="datetime1">
              <a:rPr lang="pt-BR" smtClean="0"/>
              <a:t>08/05/2017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3431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28650" y="990600"/>
            <a:ext cx="77724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dirty="0" smtClean="0">
                <a:solidFill>
                  <a:srgbClr val="003399"/>
                </a:solidFill>
                <a:latin typeface="Arial" charset="0"/>
              </a:rPr>
              <a:t>BIBLIOGRAFIA</a:t>
            </a:r>
            <a:endParaRPr lang="pt-BR" altLang="pt-BR" sz="3200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85750" y="2590800"/>
            <a:ext cx="882015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6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241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71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9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86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43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00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pt-BR" altLang="pt-BR" b="1" dirty="0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SANTOS, Fernando César Almada.</a:t>
            </a:r>
            <a:endParaRPr kumimoji="0" lang="pt-BR" altLang="pt-BR" b="1" dirty="0">
              <a:solidFill>
                <a:srgbClr val="660066"/>
              </a:solidFill>
              <a:latin typeface="Arial" charset="0"/>
              <a:cs typeface="Times New Roman" pitchFamily="18" charset="0"/>
            </a:endParaRPr>
          </a:p>
          <a:p>
            <a:endParaRPr kumimoji="0" lang="pt-BR" altLang="pt-BR" b="1" dirty="0">
              <a:solidFill>
                <a:srgbClr val="660066"/>
              </a:solidFill>
              <a:latin typeface="Arial" charset="0"/>
              <a:cs typeface="Times New Roman" pitchFamily="18" charset="0"/>
            </a:endParaRPr>
          </a:p>
          <a:p>
            <a:r>
              <a:rPr kumimoji="0" lang="pt-BR" altLang="pt-BR" b="1" i="1" dirty="0">
                <a:solidFill>
                  <a:srgbClr val="008000"/>
                </a:solidFill>
                <a:latin typeface="Arial" charset="0"/>
                <a:cs typeface="Times New Roman" pitchFamily="18" charset="0"/>
              </a:rPr>
              <a:t>Estratégia de recursos humanos</a:t>
            </a:r>
            <a:r>
              <a:rPr kumimoji="0" lang="pt-BR" altLang="pt-BR" b="1" dirty="0">
                <a:solidFill>
                  <a:srgbClr val="008000"/>
                </a:solidFill>
                <a:latin typeface="Arial" charset="0"/>
                <a:cs typeface="Times New Roman" pitchFamily="18" charset="0"/>
              </a:rPr>
              <a:t>: dimensões competitivas.</a:t>
            </a:r>
            <a:endParaRPr kumimoji="0" lang="pt-BR" altLang="pt-BR" b="1" dirty="0">
              <a:solidFill>
                <a:srgbClr val="660066"/>
              </a:solidFill>
              <a:latin typeface="Arial" charset="0"/>
              <a:cs typeface="Times New Roman" pitchFamily="18" charset="0"/>
            </a:endParaRPr>
          </a:p>
          <a:p>
            <a:endParaRPr kumimoji="0" lang="pt-BR" altLang="pt-BR" b="1" dirty="0">
              <a:solidFill>
                <a:srgbClr val="660066"/>
              </a:solidFill>
              <a:latin typeface="Arial" charset="0"/>
              <a:cs typeface="Times New Roman" pitchFamily="18" charset="0"/>
            </a:endParaRPr>
          </a:p>
          <a:p>
            <a:r>
              <a:rPr kumimoji="0" lang="pt-BR" altLang="pt-BR" b="1" dirty="0">
                <a:solidFill>
                  <a:srgbClr val="660066"/>
                </a:solidFill>
                <a:latin typeface="Arial" charset="0"/>
                <a:cs typeface="Times New Roman" pitchFamily="18" charset="0"/>
              </a:rPr>
              <a:t> São Paulo: Atlas, 1999.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3570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10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21432"/>
            <a:ext cx="8305800" cy="1295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altLang="pt-BR" sz="2800" b="1" smtClean="0">
                <a:solidFill>
                  <a:srgbClr val="0000FF"/>
                </a:solidFill>
                <a:latin typeface="Arial" charset="0"/>
              </a:rPr>
              <a:t>CONSTITUIÇÃO DE REDE DE EQUIPES E</a:t>
            </a:r>
            <a:br>
              <a:rPr lang="pt-BR" altLang="pt-BR" sz="2800" b="1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800" b="1" smtClean="0">
                <a:solidFill>
                  <a:srgbClr val="0000FF"/>
                </a:solidFill>
                <a:latin typeface="Arial" charset="0"/>
              </a:rPr>
              <a:t>PRIORIDADES COMPETITIVAS</a:t>
            </a:r>
            <a:br>
              <a:rPr lang="pt-BR" altLang="pt-BR" sz="2800" b="1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800" b="1" smtClean="0">
                <a:solidFill>
                  <a:srgbClr val="0000FF"/>
                </a:solidFill>
                <a:latin typeface="Arial" charset="0"/>
              </a:rPr>
              <a:t>DA ESTRATÉGIA DE MANUFATURA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95288" y="2061294"/>
            <a:ext cx="8353425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kumimoji="0" lang="pt-BR" altLang="pt-BR" sz="2000">
                <a:solidFill>
                  <a:srgbClr val="FF3300"/>
                </a:solidFill>
              </a:rPr>
              <a:t>A monitorização de custos estava presente nos programas de ação e nos processos de negócios, tanto para as equipes envolvidas no custeio ABC quanto para equipes de qualidade, de engenharia simultânea, de QFD e de melhoria de processos</a:t>
            </a:r>
            <a:r>
              <a:rPr kumimoji="0" lang="pt-BR" altLang="pt-BR" sz="2000"/>
              <a:t> </a:t>
            </a:r>
          </a:p>
          <a:p>
            <a:pPr algn="l" eaLnBrk="1" hangingPunct="1"/>
            <a:endParaRPr kumimoji="0" lang="pt-BR" altLang="pt-BR" sz="2000">
              <a:solidFill>
                <a:srgbClr val="0000FF"/>
              </a:solidFill>
              <a:cs typeface="Times New Roman" pitchFamily="18" charset="0"/>
            </a:endParaRPr>
          </a:p>
          <a:p>
            <a:pPr algn="l"/>
            <a:r>
              <a:rPr kumimoji="0" lang="pt-BR" altLang="pt-BR" sz="2000">
                <a:solidFill>
                  <a:srgbClr val="008000"/>
                </a:solidFill>
              </a:rPr>
              <a:t>Observa-se a coerência entre as dimensão competitiva "constituição de rede de trabalho baseada em equipes" e as práticas da gestão de recursos humanos das empresas pesquisadas. Esta coerência é notada pela observância de todos os elementos dessa dimensão competitiva de recursos humanos</a:t>
            </a:r>
            <a:endParaRPr kumimoji="0" lang="pt-BR" altLang="pt-BR" sz="2000"/>
          </a:p>
          <a:p>
            <a:pPr algn="l"/>
            <a:endParaRPr kumimoji="0" lang="pt-BR" altLang="pt-BR" sz="2000"/>
          </a:p>
          <a:p>
            <a:pPr algn="l"/>
            <a:r>
              <a:rPr kumimoji="0" lang="pt-BR" altLang="pt-BR" sz="2000">
                <a:solidFill>
                  <a:schemeClr val="accent2"/>
                </a:solidFill>
              </a:rPr>
              <a:t>As mudanças em recursos humanos eram realizadas a partir a partir de uma perspectiva funcional da gestão de recursos humanos </a:t>
            </a:r>
          </a:p>
          <a:p>
            <a:pPr algn="l"/>
            <a:endParaRPr kumimoji="0" lang="pt-BR" altLang="pt-BR" sz="2000">
              <a:solidFill>
                <a:schemeClr val="accent2"/>
              </a:solidFill>
            </a:endParaRPr>
          </a:p>
          <a:p>
            <a:pPr algn="l"/>
            <a:endParaRPr kumimoji="0" lang="pt-BR" altLang="pt-BR" sz="2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444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11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1267048"/>
            <a:ext cx="8497887" cy="136683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altLang="pt-BR" sz="2800" b="1" dirty="0" smtClean="0">
                <a:solidFill>
                  <a:srgbClr val="0000FF"/>
                </a:solidFill>
                <a:latin typeface="Arial" charset="0"/>
              </a:rPr>
              <a:t>APRENDIZAGEM ORGANIZACIONAL E</a:t>
            </a:r>
            <a:br>
              <a:rPr lang="pt-BR" altLang="pt-BR" sz="2800" b="1" dirty="0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800" b="1" dirty="0" smtClean="0">
                <a:solidFill>
                  <a:srgbClr val="0000FF"/>
                </a:solidFill>
                <a:latin typeface="Arial" charset="0"/>
              </a:rPr>
              <a:t>PRIORIDADES COMPETITIVAS</a:t>
            </a:r>
            <a:br>
              <a:rPr lang="pt-BR" altLang="pt-BR" sz="2800" b="1" dirty="0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800" b="1" dirty="0" smtClean="0">
                <a:solidFill>
                  <a:srgbClr val="0000FF"/>
                </a:solidFill>
                <a:latin typeface="Arial" charset="0"/>
              </a:rPr>
              <a:t>DA ESTRATÉGIA DE MANUFATURA</a:t>
            </a:r>
            <a:endParaRPr lang="pt-BR" altLang="pt-BR" sz="2800" dirty="0" smtClean="0">
              <a:solidFill>
                <a:srgbClr val="0000FF"/>
              </a:solidFill>
              <a:latin typeface="Arial" charset="0"/>
            </a:endParaRPr>
          </a:p>
        </p:txBody>
      </p:sp>
      <p:graphicFrame>
        <p:nvGraphicFramePr>
          <p:cNvPr id="4" name="Group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1684921"/>
              </p:ext>
            </p:extLst>
          </p:nvPr>
        </p:nvGraphicFramePr>
        <p:xfrm>
          <a:off x="35496" y="3714973"/>
          <a:ext cx="9073008" cy="1946275"/>
        </p:xfrm>
        <a:graphic>
          <a:graphicData uri="http://schemas.openxmlformats.org/drawingml/2006/table">
            <a:tbl>
              <a:tblPr/>
              <a:tblGrid>
                <a:gridCol w="2304479"/>
                <a:gridCol w="1439863"/>
                <a:gridCol w="1800225"/>
                <a:gridCol w="1800249"/>
                <a:gridCol w="1728192"/>
              </a:tblGrid>
              <a:tr h="7012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35" marB="45735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Qualidade</a:t>
                      </a:r>
                    </a:p>
                  </a:txBody>
                  <a:tcPr marT="45735" marB="45735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Desempenho das entregas </a:t>
                      </a:r>
                    </a:p>
                  </a:txBody>
                  <a:tcPr marT="45735" marB="45735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Flexibilidade </a:t>
                      </a:r>
                    </a:p>
                  </a:txBody>
                  <a:tcPr marT="45735" marB="45735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Custo </a:t>
                      </a:r>
                    </a:p>
                  </a:txBody>
                  <a:tcPr marT="45735" marB="45735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5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Aprendizagem organizacional</a:t>
                      </a:r>
                    </a:p>
                  </a:txBody>
                  <a:tcPr marT="45735" marB="45735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A,  B,  D </a:t>
                      </a:r>
                    </a:p>
                  </a:txBody>
                  <a:tcPr marT="45735" marB="45735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A,  B,  C,  D </a:t>
                      </a:r>
                    </a:p>
                  </a:txBody>
                  <a:tcPr marT="45735" marB="45735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A,  B </a:t>
                      </a:r>
                    </a:p>
                  </a:txBody>
                  <a:tcPr marT="45735" marB="45735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A,  B,  C,  D </a:t>
                      </a:r>
                    </a:p>
                  </a:txBody>
                  <a:tcPr marT="45735" marB="45735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41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12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6698"/>
            <a:ext cx="8305800" cy="1295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altLang="pt-BR" sz="2800" b="1" smtClean="0">
                <a:solidFill>
                  <a:srgbClr val="0000FF"/>
                </a:solidFill>
                <a:latin typeface="Arial" charset="0"/>
              </a:rPr>
              <a:t>APRENDIZAGEM ORGANIZACIONAL E</a:t>
            </a:r>
            <a:br>
              <a:rPr lang="pt-BR" altLang="pt-BR" sz="2800" b="1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800" b="1" smtClean="0">
                <a:solidFill>
                  <a:srgbClr val="0000FF"/>
                </a:solidFill>
                <a:latin typeface="Arial" charset="0"/>
              </a:rPr>
              <a:t>PRIORIDADES COMPETITIVAS</a:t>
            </a:r>
            <a:br>
              <a:rPr lang="pt-BR" altLang="pt-BR" sz="2800" b="1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800" b="1" smtClean="0">
                <a:solidFill>
                  <a:srgbClr val="0000FF"/>
                </a:solidFill>
                <a:latin typeface="Arial" charset="0"/>
              </a:rPr>
              <a:t>DA ESTRATÉGIA DE MANUFATURA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95288" y="1989410"/>
            <a:ext cx="835342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kumimoji="0" lang="pt-BR" altLang="pt-BR" sz="2000" dirty="0">
                <a:solidFill>
                  <a:srgbClr val="FF3300"/>
                </a:solidFill>
              </a:rPr>
              <a:t>Apesar de somente as empresas A e C se mostrarem explicitamente preocupadas com a aprendizagem organizacional, todas as empresas utilizavam seus conceitos em sua gestão </a:t>
            </a:r>
          </a:p>
          <a:p>
            <a:pPr algn="l" eaLnBrk="1" hangingPunct="1"/>
            <a:endParaRPr kumimoji="0" lang="pt-BR" altLang="pt-BR" sz="2000" dirty="0">
              <a:solidFill>
                <a:srgbClr val="FF3300"/>
              </a:solidFill>
              <a:cs typeface="Times New Roman" pitchFamily="18" charset="0"/>
            </a:endParaRPr>
          </a:p>
          <a:p>
            <a:pPr algn="l"/>
            <a:r>
              <a:rPr kumimoji="0" lang="pt-BR" altLang="pt-BR" sz="2000" dirty="0">
                <a:solidFill>
                  <a:srgbClr val="008000"/>
                </a:solidFill>
              </a:rPr>
              <a:t>Para as empresas A e B, a aprendizagem organizacional ocorria em processos de negócios coordenados por todas as subáreas da manufatura </a:t>
            </a:r>
          </a:p>
          <a:p>
            <a:pPr algn="l"/>
            <a:endParaRPr kumimoji="0" lang="pt-BR" altLang="pt-BR" sz="2000" dirty="0">
              <a:solidFill>
                <a:srgbClr val="008000"/>
              </a:solidFill>
            </a:endParaRPr>
          </a:p>
          <a:p>
            <a:pPr algn="l"/>
            <a:r>
              <a:rPr kumimoji="0" lang="pt-BR" altLang="pt-BR" sz="2000" dirty="0">
                <a:solidFill>
                  <a:srgbClr val="660066"/>
                </a:solidFill>
              </a:rPr>
              <a:t>Na empresa D ela ocorria somente em processos de negócios relacionados às prioridades competitivas de qualidade e desempenho das entregas</a:t>
            </a:r>
          </a:p>
          <a:p>
            <a:pPr algn="l"/>
            <a:endParaRPr kumimoji="0" lang="pt-BR" altLang="pt-BR" sz="2000" dirty="0">
              <a:solidFill>
                <a:srgbClr val="660066"/>
              </a:solidFill>
            </a:endParaRPr>
          </a:p>
          <a:p>
            <a:pPr algn="l"/>
            <a:r>
              <a:rPr kumimoji="0" lang="pt-BR" altLang="pt-BR" sz="2000" dirty="0"/>
              <a:t>Para a empresa C, a área de logística era a única subárea da manufatura que realizava a aprendizagem organizacional, de forma coerente com a gestão estratégia de negócios</a:t>
            </a:r>
          </a:p>
        </p:txBody>
      </p:sp>
    </p:spTree>
    <p:extLst>
      <p:ext uri="{BB962C8B-B14F-4D97-AF65-F5344CB8AC3E}">
        <p14:creationId xmlns:p14="http://schemas.microsoft.com/office/powerpoint/2010/main" val="159326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13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58875"/>
            <a:ext cx="8305800" cy="1295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altLang="pt-BR" sz="2800" b="1" smtClean="0">
                <a:solidFill>
                  <a:srgbClr val="0000FF"/>
                </a:solidFill>
                <a:latin typeface="Arial" charset="0"/>
              </a:rPr>
              <a:t>APRENDIZAGEM ORGANIZACIONAL E</a:t>
            </a:r>
            <a:br>
              <a:rPr lang="pt-BR" altLang="pt-BR" sz="2800" b="1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800" b="1" smtClean="0">
                <a:solidFill>
                  <a:srgbClr val="0000FF"/>
                </a:solidFill>
                <a:latin typeface="Arial" charset="0"/>
              </a:rPr>
              <a:t>PRIORIDADES COMPETITIVAS</a:t>
            </a:r>
            <a:br>
              <a:rPr lang="pt-BR" altLang="pt-BR" sz="2800" b="1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800" b="1" smtClean="0">
                <a:solidFill>
                  <a:srgbClr val="0000FF"/>
                </a:solidFill>
                <a:latin typeface="Arial" charset="0"/>
              </a:rPr>
              <a:t>DA ESTRATÉGIA DE MANUFATURA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95288" y="2709887"/>
            <a:ext cx="8353425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kumimoji="0" lang="pt-BR" altLang="pt-BR" sz="2000" dirty="0">
                <a:solidFill>
                  <a:srgbClr val="CC3300"/>
                </a:solidFill>
              </a:rPr>
              <a:t>A fusão do trabalho gerencial e operacional possibilitou uma compreensão global da gestão de negócios</a:t>
            </a:r>
          </a:p>
          <a:p>
            <a:pPr algn="l" eaLnBrk="1" hangingPunct="1"/>
            <a:endParaRPr kumimoji="0" lang="pt-BR" altLang="pt-BR" sz="2000" dirty="0">
              <a:solidFill>
                <a:srgbClr val="CC3300"/>
              </a:solidFill>
              <a:cs typeface="Times New Roman" pitchFamily="18" charset="0"/>
            </a:endParaRPr>
          </a:p>
          <a:p>
            <a:pPr algn="l"/>
            <a:r>
              <a:rPr kumimoji="0" lang="pt-BR" altLang="pt-BR" sz="2000" dirty="0">
                <a:solidFill>
                  <a:srgbClr val="008000"/>
                </a:solidFill>
              </a:rPr>
              <a:t>As atividades de todas as áreas da manufatura passaram a ser de responsabilidade de toda a organização, assim como passaram a envolver, de forma sistêmica, fornecedores de tecnologia e de materiais e clientes</a:t>
            </a:r>
          </a:p>
          <a:p>
            <a:pPr algn="l"/>
            <a:endParaRPr kumimoji="0" lang="pt-BR" altLang="pt-BR" sz="2000" dirty="0">
              <a:solidFill>
                <a:srgbClr val="008000"/>
              </a:solidFill>
            </a:endParaRPr>
          </a:p>
          <a:p>
            <a:pPr algn="l"/>
            <a:r>
              <a:rPr kumimoji="0" lang="pt-BR" altLang="pt-BR" sz="2000" dirty="0">
                <a:solidFill>
                  <a:srgbClr val="7030A0"/>
                </a:solidFill>
              </a:rPr>
              <a:t>A reestruturação organizacional ocorrida nas empresas favoreceu muito o compartilhamento de visões e o estabelecimento de objetivos comuns dentro das organizações</a:t>
            </a:r>
          </a:p>
        </p:txBody>
      </p:sp>
    </p:spTree>
    <p:extLst>
      <p:ext uri="{BB962C8B-B14F-4D97-AF65-F5344CB8AC3E}">
        <p14:creationId xmlns:p14="http://schemas.microsoft.com/office/powerpoint/2010/main" val="2465688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14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79959"/>
            <a:ext cx="8305800" cy="1295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altLang="pt-BR" sz="2800" b="1" smtClean="0">
                <a:solidFill>
                  <a:srgbClr val="0000FF"/>
                </a:solidFill>
                <a:latin typeface="Arial" charset="0"/>
              </a:rPr>
              <a:t>APRENDIZAGEM ORGANIZACIONAL E</a:t>
            </a:r>
            <a:br>
              <a:rPr lang="pt-BR" altLang="pt-BR" sz="2800" b="1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800" b="1" smtClean="0">
                <a:solidFill>
                  <a:srgbClr val="0000FF"/>
                </a:solidFill>
                <a:latin typeface="Arial" charset="0"/>
              </a:rPr>
              <a:t>PRIORIDADES COMPETITIVAS</a:t>
            </a:r>
            <a:br>
              <a:rPr lang="pt-BR" altLang="pt-BR" sz="2800" b="1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800" b="1" smtClean="0">
                <a:solidFill>
                  <a:srgbClr val="0000FF"/>
                </a:solidFill>
                <a:latin typeface="Arial" charset="0"/>
              </a:rPr>
              <a:t>DA ESTRATÉGIA DE MANUFATURA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95288" y="2781771"/>
            <a:ext cx="8353425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kumimoji="0" lang="pt-BR" altLang="pt-BR" sz="2000">
                <a:solidFill>
                  <a:schemeClr val="accent2"/>
                </a:solidFill>
              </a:rPr>
              <a:t>Outras medidas de apoio devem ser mencionadas, a saber, a divulgação das informações sobre objetivos estratégicos, treinamento e desenvolvimento vivencial e redes de comunicação</a:t>
            </a:r>
            <a:r>
              <a:rPr kumimoji="0" lang="pt-BR" altLang="pt-BR" sz="2000"/>
              <a:t> </a:t>
            </a:r>
          </a:p>
          <a:p>
            <a:pPr algn="l" eaLnBrk="1" hangingPunct="1"/>
            <a:endParaRPr kumimoji="0" lang="pt-BR" altLang="pt-BR" sz="2000"/>
          </a:p>
          <a:p>
            <a:pPr algn="l" eaLnBrk="1" hangingPunct="1"/>
            <a:r>
              <a:rPr kumimoji="0" lang="pt-BR" altLang="pt-BR" sz="2000">
                <a:solidFill>
                  <a:srgbClr val="008000"/>
                </a:solidFill>
              </a:rPr>
              <a:t>Os seguintes da "aprendizagem organizacional“ não eram formal e integralmente considerados:</a:t>
            </a:r>
          </a:p>
          <a:p>
            <a:pPr algn="l" eaLnBrk="1" hangingPunct="1">
              <a:buFontTx/>
              <a:buChar char="•"/>
            </a:pPr>
            <a:r>
              <a:rPr kumimoji="0" lang="pt-BR" altLang="pt-BR" sz="2000">
                <a:solidFill>
                  <a:srgbClr val="008000"/>
                </a:solidFill>
              </a:rPr>
              <a:t>compartilhamento de visão;</a:t>
            </a:r>
          </a:p>
          <a:p>
            <a:pPr algn="l" eaLnBrk="1" hangingPunct="1">
              <a:buFontTx/>
              <a:buChar char="•"/>
            </a:pPr>
            <a:r>
              <a:rPr kumimoji="0" lang="pt-BR" altLang="pt-BR" sz="2000">
                <a:solidFill>
                  <a:srgbClr val="008000"/>
                </a:solidFill>
              </a:rPr>
              <a:t>adequação de teorias, conceitos e modelos à realidade organizacional;</a:t>
            </a:r>
          </a:p>
          <a:p>
            <a:pPr algn="l" eaLnBrk="1" hangingPunct="1">
              <a:buFontTx/>
              <a:buChar char="•"/>
            </a:pPr>
            <a:r>
              <a:rPr kumimoji="0" lang="pt-BR" altLang="pt-BR" sz="2000">
                <a:solidFill>
                  <a:srgbClr val="008000"/>
                </a:solidFill>
              </a:rPr>
              <a:t>nivelamento da importância das áreas funcionais.</a:t>
            </a:r>
          </a:p>
        </p:txBody>
      </p:sp>
    </p:spTree>
    <p:extLst>
      <p:ext uri="{BB962C8B-B14F-4D97-AF65-F5344CB8AC3E}">
        <p14:creationId xmlns:p14="http://schemas.microsoft.com/office/powerpoint/2010/main" val="103263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15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1198066"/>
            <a:ext cx="8497887" cy="136683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altLang="pt-BR" sz="2800" b="1" dirty="0" smtClean="0">
                <a:solidFill>
                  <a:srgbClr val="0000FF"/>
                </a:solidFill>
                <a:latin typeface="Arial" charset="0"/>
              </a:rPr>
              <a:t>GESTÃO DA CULTURA ORGANIZACIONAL E</a:t>
            </a:r>
            <a:br>
              <a:rPr lang="pt-BR" altLang="pt-BR" sz="2800" b="1" dirty="0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800" b="1" dirty="0" smtClean="0">
                <a:solidFill>
                  <a:srgbClr val="0000FF"/>
                </a:solidFill>
                <a:latin typeface="Arial" charset="0"/>
              </a:rPr>
              <a:t>PRIORIDADES COMPETITIVAS</a:t>
            </a:r>
            <a:br>
              <a:rPr lang="pt-BR" altLang="pt-BR" sz="2800" b="1" dirty="0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800" b="1" dirty="0" smtClean="0">
                <a:solidFill>
                  <a:srgbClr val="0000FF"/>
                </a:solidFill>
                <a:latin typeface="Arial" charset="0"/>
              </a:rPr>
              <a:t>DA ESTRATÉGIA DE MANUFATURA</a:t>
            </a:r>
            <a:endParaRPr lang="pt-BR" altLang="pt-BR" sz="2800" dirty="0" smtClean="0">
              <a:solidFill>
                <a:srgbClr val="0000FF"/>
              </a:solidFill>
              <a:latin typeface="Arial" charset="0"/>
            </a:endParaRPr>
          </a:p>
        </p:txBody>
      </p:sp>
      <p:graphicFrame>
        <p:nvGraphicFramePr>
          <p:cNvPr id="4" name="Group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3704377"/>
              </p:ext>
            </p:extLst>
          </p:nvPr>
        </p:nvGraphicFramePr>
        <p:xfrm>
          <a:off x="107504" y="3498949"/>
          <a:ext cx="9036495" cy="1946275"/>
        </p:xfrm>
        <a:graphic>
          <a:graphicData uri="http://schemas.openxmlformats.org/drawingml/2006/table">
            <a:tbl>
              <a:tblPr/>
              <a:tblGrid>
                <a:gridCol w="2042566"/>
                <a:gridCol w="1571339"/>
                <a:gridCol w="1964606"/>
                <a:gridCol w="1766305"/>
                <a:gridCol w="1691679"/>
              </a:tblGrid>
              <a:tr h="7012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35" marB="45735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Qualidade</a:t>
                      </a:r>
                    </a:p>
                  </a:txBody>
                  <a:tcPr marT="45735" marB="45735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Desempenho das entregas </a:t>
                      </a:r>
                    </a:p>
                  </a:txBody>
                  <a:tcPr marT="45735" marB="45735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Flexibilidade </a:t>
                      </a:r>
                    </a:p>
                  </a:txBody>
                  <a:tcPr marT="45735" marB="45735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Custo </a:t>
                      </a:r>
                    </a:p>
                  </a:txBody>
                  <a:tcPr marT="45735" marB="45735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5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Gestão da cultura organizacional</a:t>
                      </a:r>
                    </a:p>
                  </a:txBody>
                  <a:tcPr marT="45735" marB="45735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A,  B,  D </a:t>
                      </a:r>
                    </a:p>
                  </a:txBody>
                  <a:tcPr marT="45735" marB="45735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A,  B,  C,  D </a:t>
                      </a:r>
                    </a:p>
                  </a:txBody>
                  <a:tcPr marT="45735" marB="45735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A,  B </a:t>
                      </a:r>
                    </a:p>
                  </a:txBody>
                  <a:tcPr marT="45735" marB="45735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A,  B,  C,  D </a:t>
                      </a:r>
                    </a:p>
                  </a:txBody>
                  <a:tcPr marT="45735" marB="45735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237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16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45283"/>
            <a:ext cx="9187543" cy="124355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pt-BR" altLang="pt-BR" sz="2400" b="1" dirty="0" smtClean="0">
                <a:solidFill>
                  <a:srgbClr val="0000FF"/>
                </a:solidFill>
                <a:latin typeface="Arial" charset="0"/>
              </a:rPr>
              <a:t>GESTÃO DA CULTURA ORGANIZACIONAL E</a:t>
            </a:r>
            <a:br>
              <a:rPr lang="pt-BR" altLang="pt-BR" sz="2400" b="1" dirty="0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400" b="1" dirty="0" smtClean="0">
                <a:solidFill>
                  <a:srgbClr val="0000FF"/>
                </a:solidFill>
                <a:latin typeface="Arial" charset="0"/>
              </a:rPr>
              <a:t>PRIORIDADES COMPETITIVAS</a:t>
            </a:r>
            <a:br>
              <a:rPr lang="pt-BR" altLang="pt-BR" sz="2400" b="1" dirty="0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400" b="1" dirty="0" smtClean="0">
                <a:solidFill>
                  <a:srgbClr val="0000FF"/>
                </a:solidFill>
                <a:latin typeface="Arial" charset="0"/>
              </a:rPr>
              <a:t>DA ESTRATÉGIA DE MANUFATURA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" y="2220144"/>
            <a:ext cx="9165771" cy="4233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kumimoji="0" lang="pt-BR" altLang="pt-BR" sz="2000" dirty="0">
                <a:solidFill>
                  <a:srgbClr val="CC3300"/>
                </a:solidFill>
              </a:rPr>
              <a:t>Os principais valores organizacionais praticados eram:</a:t>
            </a:r>
          </a:p>
          <a:p>
            <a:pPr algn="l" eaLnBrk="1" hangingPunct="1">
              <a:buFontTx/>
              <a:buChar char="•"/>
            </a:pPr>
            <a:r>
              <a:rPr kumimoji="0" lang="pt-BR" altLang="pt-BR" sz="2000" dirty="0">
                <a:solidFill>
                  <a:srgbClr val="CC3300"/>
                </a:solidFill>
              </a:rPr>
              <a:t>divulgação de informações estratégicas;</a:t>
            </a:r>
          </a:p>
          <a:p>
            <a:pPr algn="l" eaLnBrk="1" hangingPunct="1">
              <a:buFontTx/>
              <a:buChar char="•"/>
            </a:pPr>
            <a:r>
              <a:rPr kumimoji="0" lang="pt-BR" altLang="pt-BR" sz="2000" dirty="0">
                <a:solidFill>
                  <a:srgbClr val="CC3300"/>
                </a:solidFill>
              </a:rPr>
              <a:t>delegação de poder decisório;</a:t>
            </a:r>
          </a:p>
          <a:p>
            <a:pPr algn="l" eaLnBrk="1" hangingPunct="1">
              <a:buFontTx/>
              <a:buChar char="•"/>
            </a:pPr>
            <a:r>
              <a:rPr kumimoji="0" lang="pt-BR" altLang="pt-BR" sz="2000" dirty="0">
                <a:solidFill>
                  <a:srgbClr val="CC3300"/>
                </a:solidFill>
              </a:rPr>
              <a:t>participação dos funcionários no estabelecimento de metas estratégicas</a:t>
            </a:r>
          </a:p>
          <a:p>
            <a:pPr algn="l" eaLnBrk="1" hangingPunct="1">
              <a:buFontTx/>
              <a:buChar char="•"/>
            </a:pPr>
            <a:r>
              <a:rPr kumimoji="0" lang="pt-BR" altLang="pt-BR" sz="2000" dirty="0">
                <a:solidFill>
                  <a:srgbClr val="CC3300"/>
                </a:solidFill>
              </a:rPr>
              <a:t>envolvimento dos funcionários no projeto do trabalho e na gestão de desempenho;</a:t>
            </a:r>
          </a:p>
          <a:p>
            <a:pPr algn="l" eaLnBrk="1" hangingPunct="1">
              <a:buFontTx/>
              <a:buChar char="•"/>
            </a:pPr>
            <a:r>
              <a:rPr kumimoji="0" lang="pt-BR" altLang="pt-BR" sz="2000" dirty="0">
                <a:solidFill>
                  <a:srgbClr val="CC3300"/>
                </a:solidFill>
              </a:rPr>
              <a:t>colaboração e integração entre as áreas funcionais;</a:t>
            </a:r>
          </a:p>
          <a:p>
            <a:pPr algn="l" eaLnBrk="1" hangingPunct="1">
              <a:buFontTx/>
              <a:buChar char="•"/>
            </a:pPr>
            <a:r>
              <a:rPr kumimoji="0" lang="pt-BR" altLang="pt-BR" sz="2000" dirty="0">
                <a:solidFill>
                  <a:srgbClr val="CC3300"/>
                </a:solidFill>
              </a:rPr>
              <a:t>criação de visão integrada da organização;</a:t>
            </a:r>
          </a:p>
          <a:p>
            <a:pPr algn="l" eaLnBrk="1" hangingPunct="1">
              <a:buFontTx/>
              <a:buChar char="•"/>
            </a:pPr>
            <a:r>
              <a:rPr kumimoji="0" lang="pt-BR" altLang="pt-BR" sz="2000" dirty="0">
                <a:solidFill>
                  <a:srgbClr val="CC3300"/>
                </a:solidFill>
              </a:rPr>
              <a:t>prontidão e fornecimento de informações necessárias para o desempenho das funções.</a:t>
            </a:r>
          </a:p>
          <a:p>
            <a:pPr algn="l" eaLnBrk="1" hangingPunct="1"/>
            <a:endParaRPr kumimoji="0" lang="pt-BR" altLang="pt-BR" sz="800" dirty="0">
              <a:solidFill>
                <a:srgbClr val="CC3300"/>
              </a:solidFill>
            </a:endParaRPr>
          </a:p>
          <a:p>
            <a:pPr algn="l" eaLnBrk="1" hangingPunct="1"/>
            <a:r>
              <a:rPr kumimoji="0" lang="pt-BR" altLang="pt-BR" sz="2000" dirty="0">
                <a:solidFill>
                  <a:srgbClr val="008000"/>
                </a:solidFill>
              </a:rPr>
              <a:t>Estes valores se posicionavam entre os pressupostos inconscientes e normas organizacionais, sendo que sua prática espontânea, obtida através de amplo diálogo e negociação, permitia o ajustamento mútuo </a:t>
            </a:r>
          </a:p>
        </p:txBody>
      </p:sp>
    </p:spTree>
    <p:extLst>
      <p:ext uri="{BB962C8B-B14F-4D97-AF65-F5344CB8AC3E}">
        <p14:creationId xmlns:p14="http://schemas.microsoft.com/office/powerpoint/2010/main" val="2122517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17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-12035" y="621432"/>
            <a:ext cx="9156035" cy="1295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altLang="pt-BR" sz="2800" b="1" dirty="0" smtClean="0">
                <a:solidFill>
                  <a:srgbClr val="0000FF"/>
                </a:solidFill>
                <a:latin typeface="Arial" charset="0"/>
              </a:rPr>
              <a:t>GESTÃO DA CULTURA ORGANIZACIONAL E</a:t>
            </a:r>
            <a:br>
              <a:rPr lang="pt-BR" altLang="pt-BR" sz="2800" b="1" dirty="0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800" b="1" dirty="0" smtClean="0">
                <a:solidFill>
                  <a:srgbClr val="0000FF"/>
                </a:solidFill>
                <a:latin typeface="Arial" charset="0"/>
              </a:rPr>
              <a:t>PRIORIDADES COMPETITIVAS</a:t>
            </a:r>
            <a:br>
              <a:rPr lang="pt-BR" altLang="pt-BR" sz="2800" b="1" dirty="0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800" b="1" dirty="0" smtClean="0">
                <a:solidFill>
                  <a:srgbClr val="0000FF"/>
                </a:solidFill>
                <a:latin typeface="Arial" charset="0"/>
              </a:rPr>
              <a:t>DA ESTRATÉGIA DE MANUFATURA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999928"/>
            <a:ext cx="9144000" cy="4453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kumimoji="0" lang="pt-BR" altLang="pt-BR" sz="2000" dirty="0">
                <a:solidFill>
                  <a:srgbClr val="CC3300"/>
                </a:solidFill>
              </a:rPr>
              <a:t>Somente nas empresas A e B, a gestão da cultura organizacional abrangia as áreas de engenharia de produto e de fabricação</a:t>
            </a:r>
          </a:p>
          <a:p>
            <a:pPr algn="l" eaLnBrk="1" hangingPunct="1"/>
            <a:endParaRPr kumimoji="0" lang="pt-BR" altLang="pt-BR" sz="1600" dirty="0">
              <a:solidFill>
                <a:srgbClr val="CC3300"/>
              </a:solidFill>
            </a:endParaRPr>
          </a:p>
          <a:p>
            <a:pPr algn="l" eaLnBrk="1" hangingPunct="1"/>
            <a:r>
              <a:rPr kumimoji="0" lang="pt-BR" altLang="pt-BR" sz="2000" dirty="0">
                <a:solidFill>
                  <a:srgbClr val="008000"/>
                </a:solidFill>
              </a:rPr>
              <a:t>Para as empresas A, B e D, praticava-se a dimensão competitiva "gestão da cultura organizacional" associada à prioridade competitiva de qualidade, pois suas áreas de qualidade se encontravam no estágio de integração externa</a:t>
            </a:r>
          </a:p>
          <a:p>
            <a:pPr algn="l" eaLnBrk="1" hangingPunct="1"/>
            <a:endParaRPr kumimoji="0" lang="pt-BR" altLang="pt-BR" sz="1600" dirty="0">
              <a:solidFill>
                <a:srgbClr val="008000"/>
              </a:solidFill>
            </a:endParaRPr>
          </a:p>
          <a:p>
            <a:pPr algn="l" eaLnBrk="1" hangingPunct="1"/>
            <a:r>
              <a:rPr kumimoji="0" lang="pt-BR" altLang="pt-BR" sz="2000" dirty="0">
                <a:solidFill>
                  <a:schemeClr val="accent2"/>
                </a:solidFill>
              </a:rPr>
              <a:t>Não se adotava esta dimensão competitiva para a qualidade na empresa C, pois a estratégia competitiva adotada pela empresa é de menor custo, não havendo, assim, inovações substanciais em qualidade.</a:t>
            </a:r>
          </a:p>
          <a:p>
            <a:pPr algn="l" eaLnBrk="1" hangingPunct="1"/>
            <a:endParaRPr kumimoji="0" lang="pt-BR" altLang="pt-BR" sz="1800" dirty="0">
              <a:solidFill>
                <a:schemeClr val="accent2"/>
              </a:solidFill>
            </a:endParaRPr>
          </a:p>
          <a:p>
            <a:pPr algn="l" eaLnBrk="1" hangingPunct="1"/>
            <a:r>
              <a:rPr kumimoji="0" lang="pt-BR" altLang="pt-BR" sz="2000" dirty="0">
                <a:solidFill>
                  <a:srgbClr val="000099"/>
                </a:solidFill>
              </a:rPr>
              <a:t>Relativamente às prioridades competitivas de desempenho das entregas e de custo, todas as empresas adotaram essa dimensão competitiva de recursos humanos</a:t>
            </a:r>
          </a:p>
        </p:txBody>
      </p:sp>
    </p:spTree>
    <p:extLst>
      <p:ext uri="{BB962C8B-B14F-4D97-AF65-F5344CB8AC3E}">
        <p14:creationId xmlns:p14="http://schemas.microsoft.com/office/powerpoint/2010/main" val="3641856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Número de Slide 21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18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83022"/>
            <a:ext cx="8229600" cy="585788"/>
          </a:xfrm>
          <a:noFill/>
        </p:spPr>
        <p:txBody>
          <a:bodyPr/>
          <a:lstStyle/>
          <a:p>
            <a:pPr algn="ctr" eaLnBrk="1" hangingPunct="1"/>
            <a:r>
              <a:rPr lang="pt-BR" altLang="pt-BR" sz="3000" b="1" dirty="0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CONSIDERAÇÕES FINAIS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57200" y="2267297"/>
            <a:ext cx="8229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2400" dirty="0">
                <a:solidFill>
                  <a:srgbClr val="7030A0"/>
                </a:solidFill>
                <a:cs typeface="Times New Roman" pitchFamily="18" charset="0"/>
              </a:rPr>
              <a:t>A</a:t>
            </a:r>
            <a:r>
              <a:rPr lang="pt-BR" altLang="pt-BR" sz="2400" dirty="0">
                <a:solidFill>
                  <a:srgbClr val="7030A0"/>
                </a:solidFill>
              </a:rPr>
              <a:t>pesar da compatibilidade entre os programas de ação adotados pelas empresas pesquisadas e os depoimentos dos gerentes das áreas funcionais, inexistiam estratégias funcionais formais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09575" y="4324697"/>
            <a:ext cx="83820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2400">
                <a:solidFill>
                  <a:srgbClr val="CC3300"/>
                </a:solidFill>
              </a:rPr>
              <a:t>Mesmo os programas de ação de manufatura e de recursos humanos, que eram tidos como estratégicos pelo corpo gerencial, eram concebidos com uma perspectiva predominantemente funcional </a:t>
            </a:r>
          </a:p>
        </p:txBody>
      </p:sp>
    </p:spTree>
    <p:extLst>
      <p:ext uri="{BB962C8B-B14F-4D97-AF65-F5344CB8AC3E}">
        <p14:creationId xmlns:p14="http://schemas.microsoft.com/office/powerpoint/2010/main" val="1954444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028384" y="6356350"/>
            <a:ext cx="658416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19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5696"/>
            <a:ext cx="8229600" cy="585788"/>
          </a:xfrm>
          <a:noFill/>
        </p:spPr>
        <p:txBody>
          <a:bodyPr/>
          <a:lstStyle/>
          <a:p>
            <a:pPr algn="ctr" eaLnBrk="1" hangingPunct="1"/>
            <a:r>
              <a:rPr lang="pt-BR" altLang="pt-BR" sz="3000" b="1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CONSIDERAÇÕES FINAIS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57200" y="2349971"/>
            <a:ext cx="82296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2400" dirty="0">
                <a:solidFill>
                  <a:srgbClr val="CC3300"/>
                </a:solidFill>
              </a:rPr>
              <a:t>Os gerentes não dominavam de forma integral os conceitos relativos à constituição de redes de trabalho baseadas em equipes, à aprendizagem organizacional e à gestão da cultura organizacional.  Na concepção dos gerentes de recursos humanos entrevistados, a gestão estratégica era ainda vista segundo uma perspectiva funcional, ou seja, com base dos subsistemas de recursos humanos e respectivas atividades.  Ainda assim, havia coerência prática entre essas duas </a:t>
            </a:r>
            <a:r>
              <a:rPr lang="pt-BR" altLang="pt-BR" sz="2400" dirty="0" smtClean="0">
                <a:solidFill>
                  <a:srgbClr val="CC3300"/>
                </a:solidFill>
              </a:rPr>
              <a:t>abordagens.</a:t>
            </a:r>
          </a:p>
        </p:txBody>
      </p:sp>
    </p:spTree>
    <p:extLst>
      <p:ext uri="{BB962C8B-B14F-4D97-AF65-F5344CB8AC3E}">
        <p14:creationId xmlns:p14="http://schemas.microsoft.com/office/powerpoint/2010/main" val="11741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95288" y="1484313"/>
            <a:ext cx="8353425" cy="34559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800" smtClean="0">
                <a:solidFill>
                  <a:srgbClr val="FF3300"/>
                </a:solidFill>
                <a:latin typeface="Arial" charset="0"/>
              </a:rPr>
              <a:t>CAPÍTULO 7 </a:t>
            </a:r>
            <a:br>
              <a:rPr lang="pt-BR" altLang="pt-BR" sz="2800" smtClean="0">
                <a:solidFill>
                  <a:srgbClr val="FF3300"/>
                </a:solidFill>
                <a:latin typeface="Arial" charset="0"/>
              </a:rPr>
            </a:br>
            <a:r>
              <a:rPr lang="pt-BR" altLang="pt-BR" sz="2800" smtClean="0">
                <a:solidFill>
                  <a:srgbClr val="FF3300"/>
                </a:solidFill>
                <a:latin typeface="Arial" charset="0"/>
              </a:rPr>
              <a:t/>
            </a:r>
            <a:br>
              <a:rPr lang="pt-BR" altLang="pt-BR" sz="2800" smtClean="0">
                <a:solidFill>
                  <a:srgbClr val="FF3300"/>
                </a:solidFill>
                <a:latin typeface="Arial" charset="0"/>
              </a:rPr>
            </a:br>
            <a:r>
              <a:rPr lang="pt-BR" altLang="pt-BR" sz="800" smtClean="0">
                <a:solidFill>
                  <a:srgbClr val="0000FF"/>
                </a:solidFill>
                <a:latin typeface="Arial" charset="0"/>
              </a:rPr>
              <a:t/>
            </a:r>
            <a:br>
              <a:rPr lang="pt-BR" altLang="pt-BR" sz="800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800" smtClean="0">
                <a:solidFill>
                  <a:srgbClr val="0000FF"/>
                </a:solidFill>
                <a:latin typeface="Arial" charset="0"/>
              </a:rPr>
              <a:t>DIMENSÕES COMPETITIVAS</a:t>
            </a:r>
            <a:br>
              <a:rPr lang="pt-BR" altLang="pt-BR" sz="2800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800" smtClean="0">
                <a:solidFill>
                  <a:srgbClr val="0000FF"/>
                </a:solidFill>
                <a:latin typeface="Arial" charset="0"/>
              </a:rPr>
              <a:t/>
            </a:r>
            <a:br>
              <a:rPr lang="pt-BR" altLang="pt-BR" sz="2800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800" smtClean="0">
                <a:solidFill>
                  <a:srgbClr val="0000FF"/>
                </a:solidFill>
                <a:latin typeface="Arial" charset="0"/>
              </a:rPr>
              <a:t>DA ESTRATÉGIA DE RECURSOS HUMANOS</a:t>
            </a:r>
            <a:br>
              <a:rPr lang="pt-BR" altLang="pt-BR" sz="2800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800" smtClean="0">
                <a:solidFill>
                  <a:srgbClr val="0000FF"/>
                </a:solidFill>
                <a:latin typeface="Arial" charset="0"/>
              </a:rPr>
              <a:t/>
            </a:r>
            <a:br>
              <a:rPr lang="pt-BR" altLang="pt-BR" sz="2800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800" smtClean="0">
                <a:solidFill>
                  <a:srgbClr val="0000FF"/>
                </a:solidFill>
                <a:latin typeface="Arial" charset="0"/>
              </a:rPr>
              <a:t>EM QUATRO EMPRESAS MANUFATUREIRAS</a:t>
            </a:r>
            <a:endParaRPr lang="pt-BR" alt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1841416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Espaço Reservado para Número de Slide 61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20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14412"/>
            <a:ext cx="8382000" cy="1752600"/>
          </a:xfrm>
        </p:spPr>
        <p:txBody>
          <a:bodyPr/>
          <a:lstStyle/>
          <a:p>
            <a:pPr algn="ctr" eaLnBrk="1" hangingPunct="1"/>
            <a:r>
              <a:rPr lang="pt-BR" altLang="pt-BR" sz="2600" b="1" smtClean="0">
                <a:solidFill>
                  <a:srgbClr val="800000"/>
                </a:solidFill>
                <a:latin typeface="Arial" charset="0"/>
                <a:cs typeface="Times New Roman" pitchFamily="18" charset="0"/>
              </a:rPr>
              <a:t> </a:t>
            </a:r>
            <a:r>
              <a:rPr lang="pt-BR" altLang="pt-BR" sz="2600" b="1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COMBINAÇÃO DAS DIMENSÕES COMPETITIVAS DA ESTRATÉGIA DE RECURSOS HUMANOS E</a:t>
            </a:r>
            <a:br>
              <a:rPr lang="pt-BR" altLang="pt-BR" sz="2600" b="1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</a:br>
            <a:r>
              <a:rPr lang="pt-BR" altLang="pt-BR" sz="2600" b="1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 DAS PRIORIDADES COMPETITIVAS</a:t>
            </a:r>
            <a:br>
              <a:rPr lang="pt-BR" altLang="pt-BR" sz="2600" b="1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</a:br>
            <a:r>
              <a:rPr lang="pt-BR" altLang="pt-BR" sz="2600" b="1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DA ESTRATÉGIA DE OPERAÇÕES</a:t>
            </a:r>
            <a:endParaRPr lang="pt-BR" altLang="pt-BR" sz="2600" b="1" smtClean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57200" y="2808312"/>
            <a:ext cx="8229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2400" dirty="0">
                <a:solidFill>
                  <a:srgbClr val="660066"/>
                </a:solidFill>
                <a:cs typeface="Times New Roman" pitchFamily="18" charset="0"/>
              </a:rPr>
              <a:t> A gestão estratégica de recursos humanos ocorre em organizações cujas áreas funcionais se encontram no estágio de integração </a:t>
            </a:r>
            <a:r>
              <a:rPr lang="pt-BR" altLang="pt-BR" sz="2400" dirty="0" smtClean="0">
                <a:solidFill>
                  <a:srgbClr val="660066"/>
                </a:solidFill>
                <a:cs typeface="Times New Roman" pitchFamily="18" charset="0"/>
              </a:rPr>
              <a:t>externa.</a:t>
            </a:r>
            <a:endParaRPr lang="pt-BR" altLang="pt-BR" sz="2400" dirty="0">
              <a:solidFill>
                <a:srgbClr val="660066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81000" y="4319612"/>
            <a:ext cx="83820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2400" dirty="0">
                <a:solidFill>
                  <a:srgbClr val="003300"/>
                </a:solidFill>
                <a:cs typeface="Times New Roman" pitchFamily="18" charset="0"/>
              </a:rPr>
              <a:t>Convém que as prioridades competitivas da produção e as dimensões competitivas de recursos humanos sejam observadas por todos os setores dentro da organização. Elas significam a complementação da abordagem funcional por um enfoque de </a:t>
            </a:r>
            <a:r>
              <a:rPr lang="pt-BR" altLang="pt-BR" sz="2400" dirty="0" smtClean="0">
                <a:solidFill>
                  <a:srgbClr val="003300"/>
                </a:solidFill>
                <a:cs typeface="Times New Roman" pitchFamily="18" charset="0"/>
              </a:rPr>
              <a:t>negócios.</a:t>
            </a:r>
            <a:endParaRPr lang="pt-BR" altLang="pt-BR" sz="24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26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028384" y="6356350"/>
            <a:ext cx="658416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21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9946"/>
            <a:ext cx="8229600" cy="1752600"/>
          </a:xfrm>
          <a:noFill/>
        </p:spPr>
        <p:txBody>
          <a:bodyPr/>
          <a:lstStyle/>
          <a:p>
            <a:pPr algn="ctr" eaLnBrk="1" hangingPunct="1"/>
            <a:r>
              <a:rPr lang="pt-BR" altLang="pt-BR" sz="2600" b="1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COMBINAÇÃO DAS DIMENSÕES COMPETITIVAS DA ESTRATÉGIA DE RECURSOS HUMANOS E</a:t>
            </a:r>
            <a:br>
              <a:rPr lang="pt-BR" altLang="pt-BR" sz="2600" b="1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</a:br>
            <a:r>
              <a:rPr lang="pt-BR" altLang="pt-BR" sz="2600" b="1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 DAS PRIORIDADES COMPETITIVAS</a:t>
            </a:r>
            <a:br>
              <a:rPr lang="pt-BR" altLang="pt-BR" sz="2600" b="1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</a:br>
            <a:r>
              <a:rPr lang="pt-BR" altLang="pt-BR" sz="2600" b="1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DA ESTRATÉGIA DE OPERAÇÕES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57200" y="2950046"/>
            <a:ext cx="82296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2400" dirty="0">
                <a:solidFill>
                  <a:srgbClr val="660066"/>
                </a:solidFill>
                <a:cs typeface="Times New Roman" pitchFamily="18" charset="0"/>
              </a:rPr>
              <a:t> As dimensões competitivas da estratégia de recursos humanos ocorrem para determinada subárea da de operações que se encontra no estágio de integração externa e que coordena programas de ação relativos a determinada prioridade </a:t>
            </a:r>
            <a:r>
              <a:rPr lang="pt-BR" altLang="pt-BR" sz="2400" dirty="0" smtClean="0">
                <a:solidFill>
                  <a:srgbClr val="660066"/>
                </a:solidFill>
                <a:cs typeface="Times New Roman" pitchFamily="18" charset="0"/>
              </a:rPr>
              <a:t>competitiva.</a:t>
            </a:r>
            <a:endParaRPr lang="pt-BR" altLang="pt-BR" sz="2400" dirty="0">
              <a:solidFill>
                <a:srgbClr val="660066"/>
              </a:solidFill>
              <a:cs typeface="Times New Roman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09575" y="5270971"/>
            <a:ext cx="838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2400" dirty="0">
                <a:solidFill>
                  <a:srgbClr val="003300"/>
                </a:solidFill>
                <a:cs typeface="Times New Roman" pitchFamily="18" charset="0"/>
              </a:rPr>
              <a:t>Nem todas as dimensões competitivas de </a:t>
            </a:r>
            <a:r>
              <a:rPr lang="pt-BR" altLang="pt-BR" sz="2400">
                <a:solidFill>
                  <a:srgbClr val="003300"/>
                </a:solidFill>
                <a:cs typeface="Times New Roman" pitchFamily="18" charset="0"/>
              </a:rPr>
              <a:t>recursos </a:t>
            </a:r>
            <a:r>
              <a:rPr lang="pt-BR" altLang="pt-BR" sz="2400" smtClean="0">
                <a:solidFill>
                  <a:srgbClr val="003300"/>
                </a:solidFill>
                <a:cs typeface="Times New Roman" pitchFamily="18" charset="0"/>
              </a:rPr>
              <a:t>humanos </a:t>
            </a:r>
            <a:r>
              <a:rPr lang="pt-BR" altLang="pt-BR" sz="2400" dirty="0">
                <a:solidFill>
                  <a:srgbClr val="003300"/>
                </a:solidFill>
                <a:cs typeface="Times New Roman" pitchFamily="18" charset="0"/>
              </a:rPr>
              <a:t>precisam ser praticadas </a:t>
            </a:r>
            <a:r>
              <a:rPr lang="pt-BR" altLang="pt-BR" sz="2400" dirty="0" smtClean="0">
                <a:solidFill>
                  <a:srgbClr val="003300"/>
                </a:solidFill>
                <a:cs typeface="Times New Roman" pitchFamily="18" charset="0"/>
              </a:rPr>
              <a:t>simultaneamente.</a:t>
            </a:r>
            <a:endParaRPr lang="pt-BR" altLang="pt-BR" sz="2400" dirty="0">
              <a:solidFill>
                <a:srgbClr val="0033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688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3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38386" y="914995"/>
            <a:ext cx="8497887" cy="792163"/>
          </a:xfrm>
        </p:spPr>
        <p:txBody>
          <a:bodyPr/>
          <a:lstStyle/>
          <a:p>
            <a:pPr algn="ctr" eaLnBrk="1" hangingPunct="1"/>
            <a:r>
              <a:rPr lang="pt-BR" altLang="pt-BR" sz="2000" b="1" dirty="0" smtClean="0">
                <a:solidFill>
                  <a:srgbClr val="0000FF"/>
                </a:solidFill>
                <a:latin typeface="Arial" charset="0"/>
              </a:rPr>
              <a:t>PRIORIDADES E DIMENSÕES COMPETITIVAS DAS ESTRATÉGIAS DA MANUFATURA E DE RECURSOS HUMANOS</a:t>
            </a:r>
            <a:r>
              <a:rPr lang="pt-BR" altLang="pt-BR" sz="2000" dirty="0" smtClean="0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graphicFrame>
        <p:nvGraphicFramePr>
          <p:cNvPr id="5" name="Group 17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0743117"/>
              </p:ext>
            </p:extLst>
          </p:nvPr>
        </p:nvGraphicFramePr>
        <p:xfrm>
          <a:off x="-1" y="2118320"/>
          <a:ext cx="9252521" cy="4191000"/>
        </p:xfrm>
        <a:graphic>
          <a:graphicData uri="http://schemas.openxmlformats.org/drawingml/2006/table">
            <a:tbl>
              <a:tblPr/>
              <a:tblGrid>
                <a:gridCol w="2153168"/>
                <a:gridCol w="1755661"/>
                <a:gridCol w="2022409"/>
                <a:gridCol w="1737107"/>
                <a:gridCol w="1584176"/>
              </a:tblGrid>
              <a:tr h="1047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Qualidade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Desempenho das entregas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Flexibilidade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Custo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7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Constituição de rede de equipes 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A,  B,  C,  D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A,  B,  C,  D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A,  B,  D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A,  B,  C,  D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7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Aprendizagem organizacional 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A,  B,  D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A,  B,  C,  D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A,  B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A,  B,  C,  D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7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Gestão da cultura organizacional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A,  B,  D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A,  B,  C,  D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A,  B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A,  B,  C,  D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570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4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1092336"/>
            <a:ext cx="8497887" cy="75248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altLang="pt-BR" sz="2400" b="1" dirty="0" smtClean="0">
                <a:solidFill>
                  <a:srgbClr val="0000FF"/>
                </a:solidFill>
                <a:latin typeface="Arial" charset="0"/>
              </a:rPr>
              <a:t>TIPO DE INTEGRAÇÃO DAS SUBÁREAS DA MANUFATURA E DA ÁREA DE RECURSOS HUMANOS</a:t>
            </a:r>
            <a:r>
              <a:rPr lang="pt-BR" altLang="pt-BR" sz="2400" dirty="0" smtClean="0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graphicFrame>
        <p:nvGraphicFramePr>
          <p:cNvPr id="4" name="Group 1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1188579"/>
              </p:ext>
            </p:extLst>
          </p:nvPr>
        </p:nvGraphicFramePr>
        <p:xfrm>
          <a:off x="433388" y="2236086"/>
          <a:ext cx="8353425" cy="4145242"/>
        </p:xfrm>
        <a:graphic>
          <a:graphicData uri="http://schemas.openxmlformats.org/drawingml/2006/table">
            <a:tbl>
              <a:tblPr/>
              <a:tblGrid>
                <a:gridCol w="1296987"/>
                <a:gridCol w="1584325"/>
                <a:gridCol w="1511300"/>
                <a:gridCol w="1368425"/>
                <a:gridCol w="1295400"/>
                <a:gridCol w="1296988"/>
              </a:tblGrid>
              <a:tr h="9121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Empresa </a:t>
                      </a:r>
                    </a:p>
                  </a:txBody>
                  <a:tcPr marT="45723" marB="45723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Engenharia  de produto </a:t>
                      </a:r>
                    </a:p>
                  </a:txBody>
                  <a:tcPr marT="45723" marB="45723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Engenharia de fabricação </a:t>
                      </a:r>
                    </a:p>
                  </a:txBody>
                  <a:tcPr marT="45723" marB="45723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Qualidade </a:t>
                      </a:r>
                    </a:p>
                  </a:txBody>
                  <a:tcPr marT="45723" marB="45723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Logística </a:t>
                      </a:r>
                    </a:p>
                  </a:txBody>
                  <a:tcPr marT="45723" marB="45723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Recursos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humanos </a:t>
                      </a:r>
                    </a:p>
                  </a:txBody>
                  <a:tcPr marT="45723" marB="45723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62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T="45723" marB="45723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externa </a:t>
                      </a:r>
                    </a:p>
                  </a:txBody>
                  <a:tcPr marT="45723" marB="45723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externa </a:t>
                      </a:r>
                    </a:p>
                  </a:txBody>
                  <a:tcPr marT="45723" marB="45723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externa </a:t>
                      </a:r>
                    </a:p>
                  </a:txBody>
                  <a:tcPr marT="45723" marB="45723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externa </a:t>
                      </a:r>
                    </a:p>
                  </a:txBody>
                  <a:tcPr marT="45723" marB="45723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externa </a:t>
                      </a:r>
                    </a:p>
                  </a:txBody>
                  <a:tcPr marT="45723" marB="45723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62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T="45723" marB="45723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externa </a:t>
                      </a:r>
                    </a:p>
                  </a:txBody>
                  <a:tcPr marT="45723" marB="45723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externa </a:t>
                      </a:r>
                    </a:p>
                  </a:txBody>
                  <a:tcPr marT="45723" marB="45723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externa </a:t>
                      </a:r>
                    </a:p>
                  </a:txBody>
                  <a:tcPr marT="45723" marB="45723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externa </a:t>
                      </a:r>
                    </a:p>
                  </a:txBody>
                  <a:tcPr marT="45723" marB="45723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externa </a:t>
                      </a:r>
                    </a:p>
                  </a:txBody>
                  <a:tcPr marT="45723" marB="45723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62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T="45723" marB="45723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não se aplica </a:t>
                      </a:r>
                    </a:p>
                  </a:txBody>
                  <a:tcPr marT="45723" marB="45723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interna </a:t>
                      </a:r>
                    </a:p>
                  </a:txBody>
                  <a:tcPr marT="45723" marB="45723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interna </a:t>
                      </a:r>
                    </a:p>
                  </a:txBody>
                  <a:tcPr marT="45723" marB="45723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externa </a:t>
                      </a:r>
                    </a:p>
                  </a:txBody>
                  <a:tcPr marT="45723" marB="45723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interna </a:t>
                      </a:r>
                    </a:p>
                  </a:txBody>
                  <a:tcPr marT="45723" marB="45723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62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marT="45723" marB="45723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interna </a:t>
                      </a:r>
                    </a:p>
                  </a:txBody>
                  <a:tcPr marT="45723" marB="45723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externa </a:t>
                      </a:r>
                    </a:p>
                  </a:txBody>
                  <a:tcPr marT="45723" marB="45723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externa </a:t>
                      </a:r>
                    </a:p>
                  </a:txBody>
                  <a:tcPr marT="45723" marB="45723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externa </a:t>
                      </a:r>
                    </a:p>
                  </a:txBody>
                  <a:tcPr marT="45723" marB="45723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externa </a:t>
                      </a:r>
                    </a:p>
                  </a:txBody>
                  <a:tcPr marT="45723" marB="45723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416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5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1121891"/>
            <a:ext cx="8497887" cy="1223963"/>
          </a:xfrm>
        </p:spPr>
        <p:txBody>
          <a:bodyPr/>
          <a:lstStyle/>
          <a:p>
            <a:pPr algn="ctr" eaLnBrk="1" hangingPunct="1"/>
            <a:r>
              <a:rPr lang="pt-BR" altLang="pt-BR" sz="2400" b="1" smtClean="0">
                <a:solidFill>
                  <a:srgbClr val="0000FF"/>
                </a:solidFill>
                <a:latin typeface="Arial" charset="0"/>
              </a:rPr>
              <a:t>CONSTITUIÇÃO DE REDE DE EQUIPES E</a:t>
            </a:r>
            <a:br>
              <a:rPr lang="pt-BR" altLang="pt-BR" sz="2400" b="1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400" b="1" smtClean="0">
                <a:solidFill>
                  <a:srgbClr val="0000FF"/>
                </a:solidFill>
                <a:latin typeface="Arial" charset="0"/>
              </a:rPr>
              <a:t>PRIORIDADES COMPETITIVAS</a:t>
            </a:r>
            <a:br>
              <a:rPr lang="pt-BR" altLang="pt-BR" sz="2400" b="1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400" b="1" smtClean="0">
                <a:solidFill>
                  <a:srgbClr val="0000FF"/>
                </a:solidFill>
                <a:latin typeface="Arial" charset="0"/>
              </a:rPr>
              <a:t>DA ESTRATÉGIA DE MANUFATURA</a:t>
            </a:r>
            <a:endParaRPr lang="pt-BR" altLang="pt-BR" sz="2400" smtClean="0">
              <a:solidFill>
                <a:srgbClr val="0000FF"/>
              </a:solidFill>
              <a:latin typeface="Arial" charset="0"/>
            </a:endParaRPr>
          </a:p>
        </p:txBody>
      </p:sp>
      <p:graphicFrame>
        <p:nvGraphicFramePr>
          <p:cNvPr id="4" name="Group 6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6789318"/>
              </p:ext>
            </p:extLst>
          </p:nvPr>
        </p:nvGraphicFramePr>
        <p:xfrm>
          <a:off x="2" y="3426941"/>
          <a:ext cx="9108503" cy="1946275"/>
        </p:xfrm>
        <a:graphic>
          <a:graphicData uri="http://schemas.openxmlformats.org/drawingml/2006/table">
            <a:tbl>
              <a:tblPr/>
              <a:tblGrid>
                <a:gridCol w="1745507"/>
                <a:gridCol w="1745508"/>
                <a:gridCol w="1897800"/>
                <a:gridCol w="1775471"/>
                <a:gridCol w="1944217"/>
              </a:tblGrid>
              <a:tr h="7012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35" marB="45735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Qualidade</a:t>
                      </a:r>
                    </a:p>
                  </a:txBody>
                  <a:tcPr marT="45735" marB="45735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Desempenho das entregas </a:t>
                      </a:r>
                    </a:p>
                  </a:txBody>
                  <a:tcPr marT="45735" marB="45735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Flexibilidade</a:t>
                      </a:r>
                    </a:p>
                  </a:txBody>
                  <a:tcPr marT="45735" marB="45735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Custo </a:t>
                      </a:r>
                    </a:p>
                  </a:txBody>
                  <a:tcPr marT="45735" marB="45735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5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Constituição de rede de equipes </a:t>
                      </a:r>
                    </a:p>
                  </a:txBody>
                  <a:tcPr marT="45735" marB="45735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A,  B,  C,  D </a:t>
                      </a:r>
                    </a:p>
                  </a:txBody>
                  <a:tcPr marT="45735" marB="45735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A,  B,  C,  D </a:t>
                      </a:r>
                    </a:p>
                  </a:txBody>
                  <a:tcPr marT="45735" marB="45735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A,  B,  D </a:t>
                      </a:r>
                    </a:p>
                  </a:txBody>
                  <a:tcPr marT="45735" marB="45735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A,  B,  C,  D </a:t>
                      </a:r>
                    </a:p>
                  </a:txBody>
                  <a:tcPr marT="45735" marB="45735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5688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Espaço Reservado para Número de Slide 25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6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73819"/>
            <a:ext cx="8305800" cy="11715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altLang="pt-BR" sz="2400" b="1" smtClean="0">
                <a:solidFill>
                  <a:srgbClr val="0000FF"/>
                </a:solidFill>
                <a:latin typeface="Arial" charset="0"/>
              </a:rPr>
              <a:t>CONSTITUIÇÃO DE REDE DE EQUIPES E</a:t>
            </a:r>
            <a:br>
              <a:rPr lang="pt-BR" altLang="pt-BR" sz="2400" b="1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400" b="1" smtClean="0">
                <a:solidFill>
                  <a:srgbClr val="0000FF"/>
                </a:solidFill>
                <a:latin typeface="Arial" charset="0"/>
              </a:rPr>
              <a:t>PRIORIDADES COMPETITIVAS</a:t>
            </a:r>
            <a:br>
              <a:rPr lang="pt-BR" altLang="pt-BR" sz="2400" b="1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400" b="1" smtClean="0">
                <a:solidFill>
                  <a:srgbClr val="0000FF"/>
                </a:solidFill>
                <a:latin typeface="Arial" charset="0"/>
              </a:rPr>
              <a:t>DA ESTRATÉGIA DE MANUFATURA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3400" y="2061294"/>
            <a:ext cx="8058150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kumimoji="0" lang="pt-BR" altLang="pt-BR" sz="2000" dirty="0">
                <a:solidFill>
                  <a:srgbClr val="FF3300"/>
                </a:solidFill>
              </a:rPr>
              <a:t>Reestruturação organizacional dos departamentos funcionais por meio da transformação de áreas de suporte corporativo em logística, em qualidade e em recursos humanos</a:t>
            </a:r>
            <a:endParaRPr kumimoji="0" lang="pt-BR" altLang="pt-BR" sz="2000" dirty="0">
              <a:solidFill>
                <a:srgbClr val="FF3300"/>
              </a:solidFill>
              <a:cs typeface="Times New Roman" pitchFamily="18" charset="0"/>
            </a:endParaRPr>
          </a:p>
          <a:p>
            <a:pPr algn="l"/>
            <a:r>
              <a:rPr kumimoji="0" lang="pt-BR" altLang="pt-BR" sz="2000" dirty="0">
                <a:solidFill>
                  <a:srgbClr val="0000FF"/>
                </a:solidFill>
                <a:cs typeface="Times New Roman" pitchFamily="18" charset="0"/>
              </a:rPr>
              <a:t> </a:t>
            </a:r>
          </a:p>
          <a:p>
            <a:pPr algn="l"/>
            <a:r>
              <a:rPr kumimoji="0" lang="pt-BR" altLang="pt-BR" sz="2000" dirty="0">
                <a:solidFill>
                  <a:srgbClr val="006600"/>
                </a:solidFill>
              </a:rPr>
              <a:t>Intensificação das atividades das áreas de manufatura e de recursos humanos junto à gerência de negócios </a:t>
            </a:r>
          </a:p>
          <a:p>
            <a:pPr algn="l"/>
            <a:endParaRPr kumimoji="0" lang="pt-BR" altLang="pt-BR" sz="2000" dirty="0">
              <a:solidFill>
                <a:srgbClr val="006600"/>
              </a:solidFill>
            </a:endParaRPr>
          </a:p>
          <a:p>
            <a:pPr algn="l"/>
            <a:r>
              <a:rPr kumimoji="0" lang="pt-BR" altLang="pt-BR" sz="2000" dirty="0">
                <a:solidFill>
                  <a:schemeClr val="accent2"/>
                </a:solidFill>
              </a:rPr>
              <a:t>Eliminação de 2 a 3 níveis hierárquicos na estrutura organizacional das empresas nos últimos 5 anos</a:t>
            </a:r>
          </a:p>
          <a:p>
            <a:pPr algn="l"/>
            <a:endParaRPr kumimoji="0" lang="pt-BR" altLang="pt-BR" sz="2000" dirty="0">
              <a:solidFill>
                <a:schemeClr val="accent2"/>
              </a:solidFill>
            </a:endParaRPr>
          </a:p>
          <a:p>
            <a:pPr algn="l"/>
            <a:r>
              <a:rPr kumimoji="0" lang="pt-BR" altLang="pt-BR" sz="2000" dirty="0"/>
              <a:t>Essas reduções decorrem da busca pela </a:t>
            </a:r>
            <a:r>
              <a:rPr kumimoji="0" lang="pt-BR" altLang="pt-BR" sz="2000" dirty="0" err="1"/>
              <a:t>interfuncionalidade</a:t>
            </a:r>
            <a:r>
              <a:rPr kumimoji="0" lang="pt-BR" altLang="pt-BR" sz="2000" dirty="0"/>
              <a:t>, da eliminação de atividades desnecessárias de supervisão, da integração de atividades operacionais e gerenciais e da inserção efetiva das áreas funcionais na gestão estratégica de negócios </a:t>
            </a:r>
          </a:p>
          <a:p>
            <a:pPr algn="l"/>
            <a:endParaRPr kumimoji="0" lang="pt-BR" altLang="pt-BR" sz="2000" dirty="0">
              <a:solidFill>
                <a:schemeClr val="bg1"/>
              </a:solidFill>
            </a:endParaRPr>
          </a:p>
          <a:p>
            <a:pPr algn="l"/>
            <a:endParaRPr kumimoji="0" lang="pt-BR" altLang="pt-BR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63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Espaço Reservado para Número de Slide 124"/>
          <p:cNvSpPr>
            <a:spLocks noGrp="1"/>
          </p:cNvSpPr>
          <p:nvPr>
            <p:ph type="sldNum" sz="quarter" idx="12"/>
          </p:nvPr>
        </p:nvSpPr>
        <p:spPr>
          <a:xfrm>
            <a:off x="8214641" y="6376243"/>
            <a:ext cx="47215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7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92150"/>
            <a:ext cx="8305800" cy="576263"/>
          </a:xfrm>
        </p:spPr>
        <p:txBody>
          <a:bodyPr/>
          <a:lstStyle/>
          <a:p>
            <a:pPr algn="ctr" eaLnBrk="1" hangingPunct="1"/>
            <a:r>
              <a:rPr lang="pt-BR" altLang="pt-BR" sz="2400" b="1" smtClean="0">
                <a:solidFill>
                  <a:srgbClr val="800000"/>
                </a:solidFill>
                <a:latin typeface="Arial" charset="0"/>
                <a:cs typeface="Times New Roman" pitchFamily="18" charset="0"/>
              </a:rPr>
              <a:t>EQUIPE GESTORA DAS UNIDADES DE NEGÓCIOS</a:t>
            </a:r>
          </a:p>
        </p:txBody>
      </p: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3425825" y="3635375"/>
            <a:ext cx="2387600" cy="901700"/>
            <a:chOff x="2158" y="2290"/>
            <a:chExt cx="1504" cy="568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2158" y="2290"/>
              <a:ext cx="1486" cy="535"/>
            </a:xfrm>
            <a:prstGeom prst="ellips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2160" y="2422"/>
              <a:ext cx="1502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00" tIns="12700" rIns="12700" bIns="12700"/>
            <a:lstStyle>
              <a:lvl1pPr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1800" dirty="0">
                  <a:solidFill>
                    <a:srgbClr val="FF0000"/>
                  </a:solidFill>
                </a:rPr>
                <a:t>Gerente da Unidade de Negócio</a:t>
              </a:r>
              <a:endParaRPr lang="pt-BR" altLang="pt-BR" dirty="0"/>
            </a:p>
          </p:txBody>
        </p:sp>
      </p:grpSp>
      <p:grpSp>
        <p:nvGrpSpPr>
          <p:cNvPr id="7" name="Group 39"/>
          <p:cNvGrpSpPr>
            <a:grpSpLocks/>
          </p:cNvGrpSpPr>
          <p:nvPr/>
        </p:nvGrpSpPr>
        <p:grpSpPr bwMode="auto">
          <a:xfrm>
            <a:off x="496888" y="3040063"/>
            <a:ext cx="2312987" cy="850900"/>
            <a:chOff x="313" y="1915"/>
            <a:chExt cx="1457" cy="536"/>
          </a:xfrm>
        </p:grpSpPr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313" y="1915"/>
              <a:ext cx="1457" cy="536"/>
            </a:xfrm>
            <a:prstGeom prst="ellipse">
              <a:avLst/>
            </a:prstGeom>
            <a:noFill/>
            <a:ln w="28575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522" y="2023"/>
              <a:ext cx="1004" cy="3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00" tIns="12700" rIns="12700" bIns="12700"/>
            <a:lstStyle>
              <a:lvl1pPr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1800" dirty="0">
                  <a:solidFill>
                    <a:srgbClr val="800080"/>
                  </a:solidFill>
                </a:rPr>
                <a:t>Analista de Custos</a:t>
              </a:r>
              <a:endParaRPr lang="pt-BR" altLang="pt-BR" dirty="0"/>
            </a:p>
          </p:txBody>
        </p:sp>
      </p:grpSp>
      <p:grpSp>
        <p:nvGrpSpPr>
          <p:cNvPr id="10" name="Group 32"/>
          <p:cNvGrpSpPr>
            <a:grpSpLocks/>
          </p:cNvGrpSpPr>
          <p:nvPr/>
        </p:nvGrpSpPr>
        <p:grpSpPr bwMode="auto">
          <a:xfrm>
            <a:off x="1982788" y="1800225"/>
            <a:ext cx="2249487" cy="850900"/>
            <a:chOff x="1249" y="1134"/>
            <a:chExt cx="1417" cy="536"/>
          </a:xfrm>
        </p:grpSpPr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1261" y="1223"/>
              <a:ext cx="1405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00" tIns="12700" rIns="12700" bIns="12700"/>
            <a:lstStyle>
              <a:lvl1pPr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 sz="800" dirty="0">
                <a:solidFill>
                  <a:srgbClr val="800080"/>
                </a:solidFill>
              </a:endParaRPr>
            </a:p>
            <a:p>
              <a:pPr algn="ctr" eaLnBrk="1" hangingPunct="1"/>
              <a:r>
                <a:rPr lang="pt-BR" altLang="pt-BR" sz="1800" dirty="0">
                  <a:solidFill>
                    <a:srgbClr val="800080"/>
                  </a:solidFill>
                </a:rPr>
                <a:t>Analista de RH</a:t>
              </a:r>
              <a:endParaRPr lang="pt-BR" altLang="pt-BR" dirty="0"/>
            </a:p>
          </p:txBody>
        </p:sp>
        <p:sp>
          <p:nvSpPr>
            <p:cNvPr id="12" name="Oval 14"/>
            <p:cNvSpPr>
              <a:spLocks noChangeArrowheads="1"/>
            </p:cNvSpPr>
            <p:nvPr/>
          </p:nvSpPr>
          <p:spPr bwMode="auto">
            <a:xfrm>
              <a:off x="1249" y="1134"/>
              <a:ext cx="1405" cy="536"/>
            </a:xfrm>
            <a:prstGeom prst="ellipse">
              <a:avLst/>
            </a:prstGeom>
            <a:noFill/>
            <a:ln w="28575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</p:grpSp>
      <p:grpSp>
        <p:nvGrpSpPr>
          <p:cNvPr id="13" name="Group 37"/>
          <p:cNvGrpSpPr>
            <a:grpSpLocks/>
          </p:cNvGrpSpPr>
          <p:nvPr/>
        </p:nvGrpSpPr>
        <p:grpSpPr bwMode="auto">
          <a:xfrm>
            <a:off x="1982788" y="5462588"/>
            <a:ext cx="2230437" cy="849312"/>
            <a:chOff x="1249" y="3441"/>
            <a:chExt cx="1405" cy="535"/>
          </a:xfrm>
        </p:grpSpPr>
        <p:sp>
          <p:nvSpPr>
            <p:cNvPr id="14" name="Oval 11"/>
            <p:cNvSpPr>
              <a:spLocks noChangeArrowheads="1"/>
            </p:cNvSpPr>
            <p:nvPr/>
          </p:nvSpPr>
          <p:spPr bwMode="auto">
            <a:xfrm>
              <a:off x="1249" y="3441"/>
              <a:ext cx="1405" cy="535"/>
            </a:xfrm>
            <a:prstGeom prst="ellipse">
              <a:avLst/>
            </a:prstGeom>
            <a:noFill/>
            <a:ln w="28575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1429" y="3521"/>
              <a:ext cx="1059" cy="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00" tIns="12700" rIns="12700" bIns="12700"/>
            <a:lstStyle>
              <a:lvl1pPr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1800" dirty="0">
                  <a:solidFill>
                    <a:srgbClr val="800080"/>
                  </a:solidFill>
                </a:rPr>
                <a:t>Analista de Produto </a:t>
              </a:r>
              <a:endParaRPr lang="pt-BR" altLang="pt-BR" dirty="0"/>
            </a:p>
          </p:txBody>
        </p:sp>
      </p:grpSp>
      <p:grpSp>
        <p:nvGrpSpPr>
          <p:cNvPr id="16" name="Group 38"/>
          <p:cNvGrpSpPr>
            <a:grpSpLocks/>
          </p:cNvGrpSpPr>
          <p:nvPr/>
        </p:nvGrpSpPr>
        <p:grpSpPr bwMode="auto">
          <a:xfrm>
            <a:off x="496888" y="4306888"/>
            <a:ext cx="2312987" cy="865187"/>
            <a:chOff x="313" y="2713"/>
            <a:chExt cx="1457" cy="545"/>
          </a:xfrm>
        </p:grpSpPr>
        <p:sp>
          <p:nvSpPr>
            <p:cNvPr id="17" name="Oval 5"/>
            <p:cNvSpPr>
              <a:spLocks noChangeArrowheads="1"/>
            </p:cNvSpPr>
            <p:nvPr/>
          </p:nvSpPr>
          <p:spPr bwMode="auto">
            <a:xfrm>
              <a:off x="313" y="2713"/>
              <a:ext cx="1457" cy="536"/>
            </a:xfrm>
            <a:prstGeom prst="ellipse">
              <a:avLst/>
            </a:prstGeom>
            <a:noFill/>
            <a:ln w="28575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327" y="2823"/>
              <a:ext cx="1437" cy="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00" tIns="12700" rIns="12700" bIns="12700"/>
            <a:lstStyle>
              <a:lvl1pPr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1800" dirty="0">
                  <a:solidFill>
                    <a:srgbClr val="800080"/>
                  </a:solidFill>
                </a:rPr>
                <a:t>Analista de Processos</a:t>
              </a:r>
              <a:endParaRPr lang="pt-BR" altLang="pt-BR" dirty="0"/>
            </a:p>
          </p:txBody>
        </p:sp>
      </p:grpSp>
      <p:grpSp>
        <p:nvGrpSpPr>
          <p:cNvPr id="19" name="Group 33"/>
          <p:cNvGrpSpPr>
            <a:grpSpLocks/>
          </p:cNvGrpSpPr>
          <p:nvPr/>
        </p:nvGrpSpPr>
        <p:grpSpPr bwMode="auto">
          <a:xfrm>
            <a:off x="4605338" y="1800225"/>
            <a:ext cx="2228850" cy="850900"/>
            <a:chOff x="2901" y="1134"/>
            <a:chExt cx="1404" cy="536"/>
          </a:xfrm>
        </p:grpSpPr>
        <p:sp>
          <p:nvSpPr>
            <p:cNvPr id="20" name="Oval 13"/>
            <p:cNvSpPr>
              <a:spLocks noChangeArrowheads="1"/>
            </p:cNvSpPr>
            <p:nvPr/>
          </p:nvSpPr>
          <p:spPr bwMode="auto">
            <a:xfrm>
              <a:off x="2901" y="1134"/>
              <a:ext cx="1404" cy="536"/>
            </a:xfrm>
            <a:prstGeom prst="ellipse">
              <a:avLst/>
            </a:prstGeom>
            <a:noFill/>
            <a:ln w="28575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3066" y="1239"/>
              <a:ext cx="1115" cy="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00" tIns="12700" rIns="12700" bIns="12700"/>
            <a:lstStyle>
              <a:lvl1pPr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1800" dirty="0">
                  <a:solidFill>
                    <a:srgbClr val="800080"/>
                  </a:solidFill>
                </a:rPr>
                <a:t>Analista da Qualidade </a:t>
              </a:r>
              <a:endParaRPr lang="pt-BR" altLang="pt-BR" dirty="0"/>
            </a:p>
          </p:txBody>
        </p:sp>
      </p:grpSp>
      <p:grpSp>
        <p:nvGrpSpPr>
          <p:cNvPr id="22" name="Group 34"/>
          <p:cNvGrpSpPr>
            <a:grpSpLocks/>
          </p:cNvGrpSpPr>
          <p:nvPr/>
        </p:nvGrpSpPr>
        <p:grpSpPr bwMode="auto">
          <a:xfrm>
            <a:off x="6438900" y="3068638"/>
            <a:ext cx="2228850" cy="849312"/>
            <a:chOff x="4056" y="1933"/>
            <a:chExt cx="1404" cy="535"/>
          </a:xfrm>
        </p:grpSpPr>
        <p:sp>
          <p:nvSpPr>
            <p:cNvPr id="23" name="Oval 16"/>
            <p:cNvSpPr>
              <a:spLocks noChangeArrowheads="1"/>
            </p:cNvSpPr>
            <p:nvPr/>
          </p:nvSpPr>
          <p:spPr bwMode="auto">
            <a:xfrm>
              <a:off x="4056" y="1933"/>
              <a:ext cx="1404" cy="535"/>
            </a:xfrm>
            <a:prstGeom prst="ellipse">
              <a:avLst/>
            </a:prstGeom>
            <a:noFill/>
            <a:ln w="28575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4250" y="2014"/>
              <a:ext cx="1059" cy="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00" tIns="12700" rIns="12700" bIns="12700"/>
            <a:lstStyle>
              <a:lvl1pPr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1800" dirty="0">
                  <a:solidFill>
                    <a:srgbClr val="800080"/>
                  </a:solidFill>
                </a:rPr>
                <a:t>Supervisores das Células </a:t>
              </a:r>
              <a:endParaRPr lang="pt-BR" altLang="pt-BR" dirty="0"/>
            </a:p>
          </p:txBody>
        </p:sp>
      </p:grpSp>
      <p:grpSp>
        <p:nvGrpSpPr>
          <p:cNvPr id="25" name="Group 35"/>
          <p:cNvGrpSpPr>
            <a:grpSpLocks/>
          </p:cNvGrpSpPr>
          <p:nvPr/>
        </p:nvGrpSpPr>
        <p:grpSpPr bwMode="auto">
          <a:xfrm>
            <a:off x="6426200" y="4237038"/>
            <a:ext cx="2228850" cy="849312"/>
            <a:chOff x="4048" y="2669"/>
            <a:chExt cx="1404" cy="535"/>
          </a:xfrm>
        </p:grpSpPr>
        <p:sp>
          <p:nvSpPr>
            <p:cNvPr id="26" name="Oval 15"/>
            <p:cNvSpPr>
              <a:spLocks noChangeArrowheads="1"/>
            </p:cNvSpPr>
            <p:nvPr/>
          </p:nvSpPr>
          <p:spPr bwMode="auto">
            <a:xfrm>
              <a:off x="4048" y="2669"/>
              <a:ext cx="1404" cy="535"/>
            </a:xfrm>
            <a:prstGeom prst="ellipse">
              <a:avLst/>
            </a:prstGeom>
            <a:noFill/>
            <a:ln w="28575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27" name="Rectangle 21"/>
            <p:cNvSpPr>
              <a:spLocks noChangeArrowheads="1"/>
            </p:cNvSpPr>
            <p:nvPr/>
          </p:nvSpPr>
          <p:spPr bwMode="auto">
            <a:xfrm>
              <a:off x="4077" y="2750"/>
              <a:ext cx="1368" cy="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00" tIns="12700" rIns="12700" bIns="12700"/>
            <a:lstStyle>
              <a:lvl1pPr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1800" dirty="0">
                  <a:solidFill>
                    <a:srgbClr val="800080"/>
                  </a:solidFill>
                </a:rPr>
                <a:t>Analista de Logística</a:t>
              </a:r>
              <a:endParaRPr lang="pt-BR" altLang="pt-BR" dirty="0"/>
            </a:p>
          </p:txBody>
        </p:sp>
      </p:grpSp>
      <p:grpSp>
        <p:nvGrpSpPr>
          <p:cNvPr id="28" name="Group 36"/>
          <p:cNvGrpSpPr>
            <a:grpSpLocks/>
          </p:cNvGrpSpPr>
          <p:nvPr/>
        </p:nvGrpSpPr>
        <p:grpSpPr bwMode="auto">
          <a:xfrm>
            <a:off x="4733925" y="5462588"/>
            <a:ext cx="2228850" cy="849312"/>
            <a:chOff x="2982" y="3441"/>
            <a:chExt cx="1404" cy="535"/>
          </a:xfrm>
        </p:grpSpPr>
        <p:sp>
          <p:nvSpPr>
            <p:cNvPr id="29" name="Oval 12"/>
            <p:cNvSpPr>
              <a:spLocks noChangeArrowheads="1"/>
            </p:cNvSpPr>
            <p:nvPr/>
          </p:nvSpPr>
          <p:spPr bwMode="auto">
            <a:xfrm>
              <a:off x="2982" y="3441"/>
              <a:ext cx="1404" cy="535"/>
            </a:xfrm>
            <a:prstGeom prst="ellipse">
              <a:avLst/>
            </a:prstGeom>
            <a:noFill/>
            <a:ln w="28575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30" name="Rectangle 22"/>
            <p:cNvSpPr>
              <a:spLocks noChangeArrowheads="1"/>
            </p:cNvSpPr>
            <p:nvPr/>
          </p:nvSpPr>
          <p:spPr bwMode="auto">
            <a:xfrm>
              <a:off x="3142" y="3516"/>
              <a:ext cx="1115" cy="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00" tIns="12700" rIns="12700" bIns="12700"/>
            <a:lstStyle>
              <a:lvl1pPr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kumimoji="1"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1800" dirty="0">
                  <a:solidFill>
                    <a:srgbClr val="800080"/>
                  </a:solidFill>
                </a:rPr>
                <a:t>Analista de Materiais</a:t>
              </a:r>
              <a:endParaRPr lang="pt-BR" altLang="pt-BR" dirty="0"/>
            </a:p>
          </p:txBody>
        </p:sp>
      </p:grpSp>
      <p:sp>
        <p:nvSpPr>
          <p:cNvPr id="31" name="Line 23"/>
          <p:cNvSpPr>
            <a:spLocks noChangeShapeType="1"/>
          </p:cNvSpPr>
          <p:nvPr/>
        </p:nvSpPr>
        <p:spPr bwMode="auto">
          <a:xfrm>
            <a:off x="3032125" y="2647950"/>
            <a:ext cx="1311275" cy="987425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2" name="Line 24"/>
          <p:cNvSpPr>
            <a:spLocks noChangeShapeType="1"/>
          </p:cNvSpPr>
          <p:nvPr/>
        </p:nvSpPr>
        <p:spPr bwMode="auto">
          <a:xfrm flipV="1">
            <a:off x="4733925" y="2647950"/>
            <a:ext cx="919163" cy="987425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3" name="Line 25"/>
          <p:cNvSpPr>
            <a:spLocks noChangeShapeType="1"/>
          </p:cNvSpPr>
          <p:nvPr/>
        </p:nvSpPr>
        <p:spPr bwMode="auto">
          <a:xfrm flipH="1" flipV="1">
            <a:off x="4733925" y="4476750"/>
            <a:ext cx="919163" cy="987425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" name="Line 26"/>
          <p:cNvSpPr>
            <a:spLocks noChangeShapeType="1"/>
          </p:cNvSpPr>
          <p:nvPr/>
        </p:nvSpPr>
        <p:spPr bwMode="auto">
          <a:xfrm flipV="1">
            <a:off x="3425825" y="4476750"/>
            <a:ext cx="917575" cy="987425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5" name="Line 27"/>
          <p:cNvSpPr>
            <a:spLocks noChangeShapeType="1"/>
          </p:cNvSpPr>
          <p:nvPr/>
        </p:nvSpPr>
        <p:spPr bwMode="auto">
          <a:xfrm flipV="1">
            <a:off x="2808288" y="4337050"/>
            <a:ext cx="881062" cy="290513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6" name="Line 28"/>
          <p:cNvSpPr>
            <a:spLocks noChangeShapeType="1"/>
          </p:cNvSpPr>
          <p:nvPr/>
        </p:nvSpPr>
        <p:spPr bwMode="auto">
          <a:xfrm flipV="1">
            <a:off x="5521325" y="3490913"/>
            <a:ext cx="917575" cy="28575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7" name="Line 29"/>
          <p:cNvSpPr>
            <a:spLocks noChangeShapeType="1"/>
          </p:cNvSpPr>
          <p:nvPr/>
        </p:nvSpPr>
        <p:spPr bwMode="auto">
          <a:xfrm>
            <a:off x="5487988" y="4357688"/>
            <a:ext cx="919162" cy="284162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8" name="Line 30"/>
          <p:cNvSpPr>
            <a:spLocks noChangeShapeType="1"/>
          </p:cNvSpPr>
          <p:nvPr/>
        </p:nvSpPr>
        <p:spPr bwMode="auto">
          <a:xfrm>
            <a:off x="2808288" y="3438525"/>
            <a:ext cx="881062" cy="338138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237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028384" y="6356350"/>
            <a:ext cx="658416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8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620613"/>
            <a:ext cx="8497887" cy="7921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altLang="pt-BR" sz="2400" b="1" dirty="0" smtClean="0">
                <a:solidFill>
                  <a:srgbClr val="3333FF"/>
                </a:solidFill>
                <a:latin typeface="Arial" charset="0"/>
              </a:rPr>
              <a:t>TIPOS DE EQUIPES FORMADAS</a:t>
            </a:r>
            <a:br>
              <a:rPr lang="pt-BR" altLang="pt-BR" sz="2400" b="1" dirty="0" smtClean="0">
                <a:solidFill>
                  <a:srgbClr val="3333FF"/>
                </a:solidFill>
                <a:latin typeface="Arial" charset="0"/>
              </a:rPr>
            </a:br>
            <a:r>
              <a:rPr lang="pt-BR" altLang="pt-BR" sz="2400" b="1" dirty="0" smtClean="0">
                <a:solidFill>
                  <a:srgbClr val="3333FF"/>
                </a:solidFill>
                <a:latin typeface="Arial" charset="0"/>
              </a:rPr>
              <a:t>NAS EMPRESAS PESQUISADAS</a:t>
            </a:r>
            <a:r>
              <a:rPr lang="pt-BR" altLang="pt-BR" sz="2400" dirty="0" smtClean="0">
                <a:solidFill>
                  <a:srgbClr val="3333FF"/>
                </a:solidFill>
                <a:latin typeface="Arial" charset="0"/>
              </a:rPr>
              <a:t> </a:t>
            </a:r>
          </a:p>
        </p:txBody>
      </p:sp>
      <p:graphicFrame>
        <p:nvGraphicFramePr>
          <p:cNvPr id="4" name="Group 10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5661514"/>
              </p:ext>
            </p:extLst>
          </p:nvPr>
        </p:nvGraphicFramePr>
        <p:xfrm>
          <a:off x="395288" y="1557338"/>
          <a:ext cx="8353425" cy="5040013"/>
        </p:xfrm>
        <a:graphic>
          <a:graphicData uri="http://schemas.openxmlformats.org/drawingml/2006/table">
            <a:tbl>
              <a:tblPr/>
              <a:tblGrid>
                <a:gridCol w="1152525"/>
                <a:gridCol w="1368425"/>
                <a:gridCol w="1727200"/>
                <a:gridCol w="2233612"/>
                <a:gridCol w="1871663"/>
              </a:tblGrid>
              <a:tr h="18864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Empresa </a:t>
                      </a:r>
                    </a:p>
                  </a:txBody>
                  <a:tcPr marT="45721" marB="45721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Equipes Funcionais </a:t>
                      </a:r>
                    </a:p>
                  </a:txBody>
                  <a:tcPr marT="45721" marB="4572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Equipes Interfuncionais </a:t>
                      </a:r>
                    </a:p>
                  </a:txBody>
                  <a:tcPr marT="45721" marB="4572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Equipes Interfuncionais e relacionadas a processos de negócios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Funcionários das unidades de negócios envolvidos em equipes </a:t>
                      </a:r>
                    </a:p>
                  </a:txBody>
                  <a:tcPr marT="45721" marB="4572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95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T="45721" marB="45721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50% </a:t>
                      </a:r>
                    </a:p>
                  </a:txBody>
                  <a:tcPr marT="45721" marB="4572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35% </a:t>
                      </a:r>
                    </a:p>
                  </a:txBody>
                  <a:tcPr marT="45721" marB="4572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15% </a:t>
                      </a:r>
                    </a:p>
                  </a:txBody>
                  <a:tcPr marT="45721" marB="4572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87% </a:t>
                      </a:r>
                    </a:p>
                  </a:txBody>
                  <a:tcPr marT="45721" marB="4572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95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T="45721" marB="45721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60% </a:t>
                      </a:r>
                    </a:p>
                  </a:txBody>
                  <a:tcPr marT="45721" marB="4572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20% </a:t>
                      </a:r>
                    </a:p>
                  </a:txBody>
                  <a:tcPr marT="45721" marB="4572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20% </a:t>
                      </a:r>
                    </a:p>
                  </a:txBody>
                  <a:tcPr marT="45721" marB="4572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70% </a:t>
                      </a:r>
                    </a:p>
                  </a:txBody>
                  <a:tcPr marT="45721" marB="4572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50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T="45721" marB="45721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20% </a:t>
                      </a:r>
                    </a:p>
                  </a:txBody>
                  <a:tcPr marT="45721" marB="4572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40% </a:t>
                      </a:r>
                    </a:p>
                  </a:txBody>
                  <a:tcPr marT="45721" marB="4572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40% </a:t>
                      </a:r>
                    </a:p>
                  </a:txBody>
                  <a:tcPr marT="45721" marB="4572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90% </a:t>
                      </a:r>
                    </a:p>
                  </a:txBody>
                  <a:tcPr marT="45721" marB="4572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95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marT="45721" marB="45721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60% </a:t>
                      </a:r>
                    </a:p>
                  </a:txBody>
                  <a:tcPr marT="45721" marB="4572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20% </a:t>
                      </a:r>
                    </a:p>
                  </a:txBody>
                  <a:tcPr marT="45721" marB="4572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20% </a:t>
                      </a:r>
                    </a:p>
                  </a:txBody>
                  <a:tcPr marT="45721" marB="4572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80% </a:t>
                      </a:r>
                    </a:p>
                  </a:txBody>
                  <a:tcPr marT="45721" marB="4572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517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9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409574"/>
            <a:ext cx="9144000" cy="137915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pt-BR" altLang="pt-BR" sz="2400" b="1" dirty="0" smtClean="0">
                <a:solidFill>
                  <a:srgbClr val="0000FF"/>
                </a:solidFill>
                <a:latin typeface="Arial" charset="0"/>
              </a:rPr>
              <a:t>CONSTITUIÇÃO DE REDE DE EQUIPES E</a:t>
            </a:r>
            <a:br>
              <a:rPr lang="pt-BR" altLang="pt-BR" sz="2400" b="1" dirty="0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400" b="1" dirty="0" smtClean="0">
                <a:solidFill>
                  <a:srgbClr val="0000FF"/>
                </a:solidFill>
                <a:latin typeface="Arial" charset="0"/>
              </a:rPr>
              <a:t>PRIORIDADES COMPETITIVAS</a:t>
            </a:r>
            <a:br>
              <a:rPr lang="pt-BR" altLang="pt-BR" sz="2400" b="1" dirty="0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400" b="1" dirty="0" smtClean="0">
                <a:solidFill>
                  <a:srgbClr val="0000FF"/>
                </a:solidFill>
                <a:latin typeface="Arial" charset="0"/>
              </a:rPr>
              <a:t>DA ESTRATÉGIA DE MANUFATURA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520" y="1844674"/>
            <a:ext cx="8640960" cy="4752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kumimoji="0" lang="pt-BR" altLang="pt-BR" sz="2000" dirty="0">
                <a:solidFill>
                  <a:srgbClr val="FF3300"/>
                </a:solidFill>
              </a:rPr>
              <a:t>Em todas as empresas, a dimensão competitiva "constituição de rede de trabalho baseada em equipes" esteve associada às prioridades competitivas de desempenho das entregas e custo</a:t>
            </a:r>
            <a:r>
              <a:rPr kumimoji="0" lang="pt-BR" altLang="pt-BR" sz="2000" dirty="0"/>
              <a:t> </a:t>
            </a:r>
            <a:endParaRPr kumimoji="0" lang="pt-BR" altLang="pt-BR" sz="2000" dirty="0">
              <a:solidFill>
                <a:srgbClr val="FF3300"/>
              </a:solidFill>
              <a:cs typeface="Times New Roman" pitchFamily="18" charset="0"/>
            </a:endParaRPr>
          </a:p>
          <a:p>
            <a:pPr algn="l"/>
            <a:r>
              <a:rPr kumimoji="0" lang="pt-BR" altLang="pt-BR" sz="2000" dirty="0">
                <a:solidFill>
                  <a:srgbClr val="0000FF"/>
                </a:solidFill>
                <a:cs typeface="Times New Roman" pitchFamily="18" charset="0"/>
              </a:rPr>
              <a:t> </a:t>
            </a:r>
          </a:p>
          <a:p>
            <a:pPr algn="l"/>
            <a:r>
              <a:rPr kumimoji="0" lang="pt-BR" altLang="pt-BR" sz="2000" dirty="0">
                <a:solidFill>
                  <a:srgbClr val="009900"/>
                </a:solidFill>
              </a:rPr>
              <a:t>Essa  dimensão competitiva associada à flexibilidade foi viabilizada, nas empresas A e B, pela </a:t>
            </a:r>
            <a:r>
              <a:rPr kumimoji="0" lang="pt-BR" altLang="pt-BR" sz="2000" dirty="0" err="1">
                <a:solidFill>
                  <a:srgbClr val="009900"/>
                </a:solidFill>
              </a:rPr>
              <a:t>horizontalização</a:t>
            </a:r>
            <a:r>
              <a:rPr kumimoji="0" lang="pt-BR" altLang="pt-BR" sz="2000" dirty="0">
                <a:solidFill>
                  <a:srgbClr val="009900"/>
                </a:solidFill>
              </a:rPr>
              <a:t>, pelo compartilhamento de informações e pela </a:t>
            </a:r>
            <a:r>
              <a:rPr kumimoji="0" lang="pt-BR" altLang="pt-BR" sz="2000" dirty="0" err="1">
                <a:solidFill>
                  <a:srgbClr val="009900"/>
                </a:solidFill>
              </a:rPr>
              <a:t>interfuncionalidade</a:t>
            </a:r>
            <a:r>
              <a:rPr kumimoji="0" lang="pt-BR" altLang="pt-BR" sz="2000" dirty="0">
                <a:solidFill>
                  <a:srgbClr val="009900"/>
                </a:solidFill>
              </a:rPr>
              <a:t> dentro da área de engenharia de negócios </a:t>
            </a:r>
          </a:p>
          <a:p>
            <a:pPr algn="l"/>
            <a:endParaRPr kumimoji="0" lang="pt-BR" altLang="pt-BR" sz="2000" dirty="0">
              <a:solidFill>
                <a:srgbClr val="009900"/>
              </a:solidFill>
            </a:endParaRPr>
          </a:p>
          <a:p>
            <a:pPr algn="l"/>
            <a:r>
              <a:rPr kumimoji="0" lang="pt-BR" altLang="pt-BR" sz="2000" dirty="0">
                <a:solidFill>
                  <a:schemeClr val="accent2"/>
                </a:solidFill>
              </a:rPr>
              <a:t>A empresa D também optou por esta dimensão associada à flexibilidade por estar visualizando flexibilidade como prioridade competitiva da estratégia de manufatura </a:t>
            </a:r>
          </a:p>
          <a:p>
            <a:pPr algn="l"/>
            <a:endParaRPr kumimoji="0" lang="pt-BR" altLang="pt-BR" sz="2000" dirty="0">
              <a:solidFill>
                <a:schemeClr val="bg1"/>
              </a:solidFill>
            </a:endParaRPr>
          </a:p>
          <a:p>
            <a:pPr algn="l"/>
            <a:r>
              <a:rPr kumimoji="0" lang="pt-BR" altLang="pt-BR" sz="2000" dirty="0"/>
              <a:t>Na empresa C não havia formação de equipes de engenharia e marketing</a:t>
            </a:r>
          </a:p>
        </p:txBody>
      </p:sp>
    </p:spTree>
    <p:extLst>
      <p:ext uri="{BB962C8B-B14F-4D97-AF65-F5344CB8AC3E}">
        <p14:creationId xmlns:p14="http://schemas.microsoft.com/office/powerpoint/2010/main" val="3641856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 Clá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1238</Words>
  <Application>Microsoft Office PowerPoint</Application>
  <PresentationFormat>Apresentação na tela (4:3)</PresentationFormat>
  <Paragraphs>236</Paragraphs>
  <Slides>21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21</vt:i4>
      </vt:variant>
    </vt:vector>
  </HeadingPairs>
  <TitlesOfParts>
    <vt:vector size="23" baseType="lpstr">
      <vt:lpstr>Tema do Office</vt:lpstr>
      <vt:lpstr>Personalizar design</vt:lpstr>
      <vt:lpstr>Apresentação do PowerPoint</vt:lpstr>
      <vt:lpstr>Apresentação do PowerPoint</vt:lpstr>
      <vt:lpstr>PRIORIDADES E DIMENSÕES COMPETITIVAS DAS ESTRATÉGIAS DA MANUFATURA E DE RECURSOS HUMANOS </vt:lpstr>
      <vt:lpstr>TIPO DE INTEGRAÇÃO DAS SUBÁREAS DA MANUFATURA E DA ÁREA DE RECURSOS HUMANOS </vt:lpstr>
      <vt:lpstr>CONSTITUIÇÃO DE REDE DE EQUIPES E PRIORIDADES COMPETITIVAS DA ESTRATÉGIA DE MANUFATURA</vt:lpstr>
      <vt:lpstr>CONSTITUIÇÃO DE REDE DE EQUIPES E PRIORIDADES COMPETITIVAS DA ESTRATÉGIA DE MANUFATURA</vt:lpstr>
      <vt:lpstr>EQUIPE GESTORA DAS UNIDADES DE NEGÓCIOS</vt:lpstr>
      <vt:lpstr>TIPOS DE EQUIPES FORMADAS NAS EMPRESAS PESQUISADAS </vt:lpstr>
      <vt:lpstr>CONSTITUIÇÃO DE REDE DE EQUIPES E PRIORIDADES COMPETITIVAS DA ESTRATÉGIA DE MANUFATURA</vt:lpstr>
      <vt:lpstr>CONSTITUIÇÃO DE REDE DE EQUIPES E PRIORIDADES COMPETITIVAS DA ESTRATÉGIA DE MANUFATURA</vt:lpstr>
      <vt:lpstr>APRENDIZAGEM ORGANIZACIONAL E PRIORIDADES COMPETITIVAS DA ESTRATÉGIA DE MANUFATURA</vt:lpstr>
      <vt:lpstr>APRENDIZAGEM ORGANIZACIONAL E PRIORIDADES COMPETITIVAS DA ESTRATÉGIA DE MANUFATURA</vt:lpstr>
      <vt:lpstr>APRENDIZAGEM ORGANIZACIONAL E PRIORIDADES COMPETITIVAS DA ESTRATÉGIA DE MANUFATURA</vt:lpstr>
      <vt:lpstr>APRENDIZAGEM ORGANIZACIONAL E PRIORIDADES COMPETITIVAS DA ESTRATÉGIA DE MANUFATURA</vt:lpstr>
      <vt:lpstr>GESTÃO DA CULTURA ORGANIZACIONAL E PRIORIDADES COMPETITIVAS DA ESTRATÉGIA DE MANUFATURA</vt:lpstr>
      <vt:lpstr>GESTÃO DA CULTURA ORGANIZACIONAL E PRIORIDADES COMPETITIVAS DA ESTRATÉGIA DE MANUFATURA</vt:lpstr>
      <vt:lpstr>GESTÃO DA CULTURA ORGANIZACIONAL E PRIORIDADES COMPETITIVAS DA ESTRATÉGIA DE MANUFATURA</vt:lpstr>
      <vt:lpstr>CONSIDERAÇÕES FINAIS</vt:lpstr>
      <vt:lpstr>CONSIDERAÇÕES FINAIS</vt:lpstr>
      <vt:lpstr> COMBINAÇÃO DAS DIMENSÕES COMPETITIVAS DA ESTRATÉGIA DE RECURSOS HUMANOS E  DAS PRIORIDADES COMPETITIVAS DA ESTRATÉGIA DE OPERAÇÕES</vt:lpstr>
      <vt:lpstr>COMBINAÇÃO DAS DIMENSÕES COMPETITIVAS DA ESTRATÉGIA DE RECURSOS HUMANOS E  DAS PRIORIDADES COMPETITIVAS DA ESTRATÉGIA DE OPERAÇÕES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comunicacao1</dc:creator>
  <cp:lastModifiedBy>Fernando César Almada Santos</cp:lastModifiedBy>
  <cp:revision>72</cp:revision>
  <dcterms:created xsi:type="dcterms:W3CDTF">2013-12-11T18:35:22Z</dcterms:created>
  <dcterms:modified xsi:type="dcterms:W3CDTF">2017-05-08T22:44:32Z</dcterms:modified>
</cp:coreProperties>
</file>