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49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066800"/>
            <a:ext cx="7772400" cy="2401888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158750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5257800"/>
            <a:ext cx="6400800" cy="452438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 sz="1400"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9AEB8-5906-457F-BC26-6FDD593C2BFC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ABDD8-93D4-4240-84CE-C5F0BD150C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00800" y="685800"/>
            <a:ext cx="2057400" cy="54102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8600" y="685800"/>
            <a:ext cx="60198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9AEB8-5906-457F-BC26-6FDD593C2BFC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ABDD8-93D4-4240-84CE-C5F0BD150C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228600" y="685800"/>
            <a:ext cx="8229600" cy="5410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9AEB8-5906-457F-BC26-6FDD593C2BFC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ABDD8-93D4-4240-84CE-C5F0BD150C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609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0386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419600" y="1600200"/>
            <a:ext cx="4038600" cy="2171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419600" y="3924300"/>
            <a:ext cx="4038600" cy="2171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9AEB8-5906-457F-BC26-6FDD593C2BFC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ABDD8-93D4-4240-84CE-C5F0BD150C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9AEB8-5906-457F-BC26-6FDD593C2BFC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ABDD8-93D4-4240-84CE-C5F0BD150C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9AEB8-5906-457F-BC26-6FDD593C2BFC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ABDD8-93D4-4240-84CE-C5F0BD150C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9AEB8-5906-457F-BC26-6FDD593C2BFC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ABDD8-93D4-4240-84CE-C5F0BD150C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9AEB8-5906-457F-BC26-6FDD593C2BFC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ABDD8-93D4-4240-84CE-C5F0BD150C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9AEB8-5906-457F-BC26-6FDD593C2BFC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ABDD8-93D4-4240-84CE-C5F0BD150C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9AEB8-5906-457F-BC26-6FDD593C2BFC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ABDD8-93D4-4240-84CE-C5F0BD150C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9AEB8-5906-457F-BC26-6FDD593C2BFC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ABDD8-93D4-4240-84CE-C5F0BD150C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dirty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9AEB8-5906-457F-BC26-6FDD593C2BFC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ABDD8-93D4-4240-84CE-C5F0BD150CA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858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4339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57727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fld id="{B8A9AEB8-5906-457F-BC26-6FDD593C2BFC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157728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157729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45FABDD8-93D4-4240-84CE-C5F0BD150CA3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31" name="Line 34"/>
          <p:cNvSpPr>
            <a:spLocks noChangeShapeType="1"/>
          </p:cNvSpPr>
          <p:nvPr/>
        </p:nvSpPr>
        <p:spPr bwMode="auto">
          <a:xfrm>
            <a:off x="7086600" y="6669088"/>
            <a:ext cx="20574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pt-BR" dirty="0"/>
          </a:p>
        </p:txBody>
      </p:sp>
      <p:sp>
        <p:nvSpPr>
          <p:cNvPr id="1032" name="Line 35"/>
          <p:cNvSpPr>
            <a:spLocks noChangeShapeType="1"/>
          </p:cNvSpPr>
          <p:nvPr/>
        </p:nvSpPr>
        <p:spPr bwMode="auto">
          <a:xfrm>
            <a:off x="0" y="1295400"/>
            <a:ext cx="66294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</p:sldLayoutIdLst>
  <p:transition>
    <p:rand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10000"/>
        </a:spcAft>
        <a:buClr>
          <a:srgbClr val="CC0000"/>
        </a:buClr>
        <a:buSzPct val="120000"/>
        <a:buFont typeface="Wingdings" pitchFamily="2" charset="2"/>
        <a:buChar char="§"/>
        <a:defRPr sz="1600"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>
          <a:xfrm>
            <a:off x="685800" y="1928802"/>
            <a:ext cx="7772400" cy="1539886"/>
          </a:xfrm>
        </p:spPr>
        <p:txBody>
          <a:bodyPr/>
          <a:lstStyle/>
          <a:p>
            <a:pPr algn="ctr"/>
            <a:r>
              <a:rPr lang="pt-BR" sz="3600" dirty="0" smtClean="0">
                <a:solidFill>
                  <a:srgbClr val="FF0000"/>
                </a:solidFill>
              </a:rPr>
              <a:t>A Taxa de Retorno da Educação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sz="quarter" idx="1"/>
          </p:nvPr>
        </p:nvSpPr>
        <p:spPr>
          <a:xfrm>
            <a:off x="1273175" y="4429132"/>
            <a:ext cx="6400800" cy="428628"/>
          </a:xfrm>
        </p:spPr>
        <p:txBody>
          <a:bodyPr/>
          <a:lstStyle/>
          <a:p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  <a:latin typeface="Arial (Títulos)"/>
              </a:rPr>
              <a:t>Reynaldo Fernandes</a:t>
            </a:r>
            <a:endParaRPr lang="pt-BR" sz="2800" dirty="0">
              <a:solidFill>
                <a:schemeClr val="accent2">
                  <a:lumMod val="10000"/>
                </a:schemeClr>
              </a:solidFill>
              <a:latin typeface="Arial (Títulos)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O Modelo de Diferenciais Compensatórios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1357298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Se T é grande podemos aproximar T ≈ ∞. Então,</a:t>
            </a:r>
          </a:p>
          <a:p>
            <a:pPr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Em equilíbrio, o Valor presente é igual para todos os níveis de renda. Portanto, V(0) = V(s) e:</a:t>
            </a: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Assim, </a:t>
            </a:r>
            <a:r>
              <a:rPr lang="el-GR" sz="2800" dirty="0" smtClean="0">
                <a:solidFill>
                  <a:schemeClr val="accent2">
                    <a:lumMod val="10000"/>
                  </a:schemeClr>
                </a:solidFill>
              </a:rPr>
              <a:t>ρ</a:t>
            </a:r>
            <a:r>
              <a:rPr lang="pt-BR" sz="2800" baseline="-25000" dirty="0" smtClean="0">
                <a:solidFill>
                  <a:schemeClr val="accent2">
                    <a:lumMod val="10000"/>
                  </a:schemeClr>
                </a:solidFill>
              </a:rPr>
              <a:t>s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= r = TIR. Se </a:t>
            </a:r>
            <a:r>
              <a:rPr lang="el-GR" sz="2800" dirty="0" smtClean="0">
                <a:solidFill>
                  <a:schemeClr val="accent2">
                    <a:lumMod val="10000"/>
                  </a:schemeClr>
                </a:solidFill>
              </a:rPr>
              <a:t>ρ</a:t>
            </a:r>
            <a:r>
              <a:rPr lang="pt-BR" sz="2800" baseline="-25000" dirty="0" smtClean="0">
                <a:solidFill>
                  <a:schemeClr val="accent2">
                    <a:lumMod val="10000"/>
                  </a:schemeClr>
                </a:solidFill>
              </a:rPr>
              <a:t>s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&gt; r existe um sub-investimento em educação  (não equilíbrio)</a:t>
            </a:r>
            <a:endParaRPr lang="pt-BR" sz="2800" baseline="300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955" y="2428868"/>
            <a:ext cx="2922655" cy="928694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728927"/>
            <a:ext cx="3143272" cy="5050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O Modelo de Identidade Contábil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1357298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Admite-se as pessoas são, </a:t>
            </a:r>
            <a:r>
              <a:rPr lang="pt-BR" sz="2800" i="1" dirty="0" smtClean="0">
                <a:solidFill>
                  <a:schemeClr val="accent2">
                    <a:lumMod val="10000"/>
                  </a:schemeClr>
                </a:solidFill>
              </a:rPr>
              <a:t>ex ante,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heterogêneas. </a:t>
            </a:r>
            <a:r>
              <a:rPr lang="el-GR" sz="2800" dirty="0" smtClean="0">
                <a:solidFill>
                  <a:schemeClr val="accent2">
                    <a:lumMod val="10000"/>
                  </a:schemeClr>
                </a:solidFill>
              </a:rPr>
              <a:t>ρ</a:t>
            </a:r>
            <a:r>
              <a:rPr lang="pt-BR" sz="2800" baseline="-25000" dirty="0" smtClean="0">
                <a:solidFill>
                  <a:schemeClr val="accent2">
                    <a:lumMod val="10000"/>
                  </a:schemeClr>
                </a:solidFill>
              </a:rPr>
              <a:t>s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varia na população.</a:t>
            </a:r>
          </a:p>
          <a:p>
            <a:endParaRPr lang="pt-BR" sz="2800" dirty="0" smtClean="0">
              <a:solidFill>
                <a:srgbClr val="FF0000"/>
              </a:solidFill>
            </a:endParaRPr>
          </a:p>
          <a:p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Seja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P</a:t>
            </a:r>
            <a:r>
              <a:rPr lang="pt-BR" sz="2800" baseline="-25000" dirty="0" err="1" smtClean="0">
                <a:solidFill>
                  <a:schemeClr val="accent2">
                    <a:lumMod val="10000"/>
                  </a:schemeClr>
                </a:solidFill>
              </a:rPr>
              <a:t>t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o rendimento potencial na idade t e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C</a:t>
            </a:r>
            <a:r>
              <a:rPr lang="pt-BR" sz="2800" baseline="-25000" dirty="0" err="1" smtClean="0">
                <a:solidFill>
                  <a:schemeClr val="accent2">
                    <a:lumMod val="10000"/>
                  </a:schemeClr>
                </a:solidFill>
              </a:rPr>
              <a:t>t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o custo do investimento em treinamento. O custo de treinamento é uma fração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K</a:t>
            </a:r>
            <a:r>
              <a:rPr lang="pt-BR" sz="2800" baseline="-25000" dirty="0" err="1" smtClean="0">
                <a:solidFill>
                  <a:schemeClr val="accent2">
                    <a:lumMod val="10000"/>
                  </a:schemeClr>
                </a:solidFill>
              </a:rPr>
              <a:t>t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do produto potencial: 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Ct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=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K</a:t>
            </a:r>
            <a:r>
              <a:rPr lang="pt-BR" sz="2800" baseline="-25000" dirty="0" err="1" smtClean="0">
                <a:solidFill>
                  <a:schemeClr val="accent2">
                    <a:lumMod val="10000"/>
                  </a:schemeClr>
                </a:solidFill>
              </a:rPr>
              <a:t>t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P</a:t>
            </a:r>
            <a:r>
              <a:rPr lang="pt-BR" sz="2800" baseline="-25000" dirty="0" err="1" smtClean="0">
                <a:solidFill>
                  <a:schemeClr val="accent2">
                    <a:lumMod val="10000"/>
                  </a:schemeClr>
                </a:solidFill>
              </a:rPr>
              <a:t>t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. A Seja </a:t>
            </a:r>
            <a:r>
              <a:rPr lang="el-GR" sz="2800" dirty="0" smtClean="0">
                <a:solidFill>
                  <a:schemeClr val="accent2">
                    <a:lumMod val="10000"/>
                  </a:schemeClr>
                </a:solidFill>
              </a:rPr>
              <a:t>ρ</a:t>
            </a:r>
            <a:r>
              <a:rPr lang="pt-BR" sz="2800" baseline="-25000" dirty="0" smtClean="0">
                <a:solidFill>
                  <a:schemeClr val="accent2">
                    <a:lumMod val="10000"/>
                  </a:schemeClr>
                </a:solidFill>
              </a:rPr>
              <a:t>t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retorno médio do investimento em treinamento, podemos escrever:</a:t>
            </a:r>
          </a:p>
          <a:p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  <a:p>
            <a:r>
              <a:rPr lang="pt-BR" sz="2800" dirty="0" smtClean="0">
                <a:solidFill>
                  <a:srgbClr val="FF0000"/>
                </a:solidFill>
              </a:rPr>
              <a:t> </a:t>
            </a: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857760"/>
            <a:ext cx="7981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O Modelo de Identidade Contábil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1357299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Escolarização é assumida como investimento em treinamento em período integral (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K</a:t>
            </a:r>
            <a:r>
              <a:rPr lang="pt-BR" sz="2800" baseline="-25000" dirty="0" err="1" smtClean="0">
                <a:solidFill>
                  <a:schemeClr val="accent2">
                    <a:lumMod val="10000"/>
                  </a:schemeClr>
                </a:solidFill>
              </a:rPr>
              <a:t>t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= 1) e que ocorre no início da vida. O retorno da escolarização é </a:t>
            </a:r>
            <a:r>
              <a:rPr lang="el-GR" sz="2800" dirty="0" smtClean="0">
                <a:solidFill>
                  <a:schemeClr val="accent2">
                    <a:lumMod val="10000"/>
                  </a:schemeClr>
                </a:solidFill>
              </a:rPr>
              <a:t>ρ</a:t>
            </a:r>
            <a:r>
              <a:rPr lang="pt-BR" sz="2800" baseline="-25000" dirty="0" smtClean="0">
                <a:solidFill>
                  <a:schemeClr val="accent2">
                    <a:lumMod val="10000"/>
                  </a:schemeClr>
                </a:solidFill>
              </a:rPr>
              <a:t>s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e do treinamento no posto de trabalho é </a:t>
            </a:r>
            <a:r>
              <a:rPr lang="el-GR" sz="2800" dirty="0" smtClean="0">
                <a:solidFill>
                  <a:schemeClr val="accent2">
                    <a:lumMod val="10000"/>
                  </a:schemeClr>
                </a:solidFill>
              </a:rPr>
              <a:t>ρ</a:t>
            </a:r>
            <a:r>
              <a:rPr lang="pt-BR" sz="2800" baseline="-25000" dirty="0" smtClean="0">
                <a:solidFill>
                  <a:schemeClr val="accent2">
                    <a:lumMod val="10000"/>
                  </a:schemeClr>
                </a:solidFill>
              </a:rPr>
              <a:t>0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,ambos constantes entre os anos. Então, </a:t>
            </a: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endParaRPr lang="pt-BR" sz="2800" dirty="0" smtClean="0">
              <a:solidFill>
                <a:srgbClr val="FF0000"/>
              </a:solidFill>
            </a:endParaRPr>
          </a:p>
          <a:p>
            <a:endParaRPr lang="pt-BR" sz="2800" dirty="0" smtClean="0">
              <a:solidFill>
                <a:srgbClr val="FF0000"/>
              </a:solidFill>
            </a:endParaRPr>
          </a:p>
          <a:p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  <a:p>
            <a:r>
              <a:rPr lang="pt-BR" sz="2800" dirty="0" smtClean="0">
                <a:solidFill>
                  <a:srgbClr val="FF0000"/>
                </a:solidFill>
              </a:rPr>
              <a:t> </a:t>
            </a: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Obs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– se x é pequeno então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ln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(1+x) ≈ x.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14"/>
            <a:ext cx="8396317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O Modelo de Identidade Contábil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1357299"/>
            <a:ext cx="8572560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O modelo assume taxa linearmente decrescente de investimento pós escola: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K</a:t>
            </a:r>
            <a:r>
              <a:rPr lang="pt-BR" sz="2800" baseline="-25000" dirty="0" err="1" smtClean="0">
                <a:solidFill>
                  <a:schemeClr val="accent2">
                    <a:lumMod val="10000"/>
                  </a:schemeClr>
                </a:solidFill>
              </a:rPr>
              <a:t>s</a:t>
            </a:r>
            <a:r>
              <a:rPr lang="pt-BR" sz="2800" baseline="-25000" dirty="0" smtClean="0">
                <a:solidFill>
                  <a:schemeClr val="accent2">
                    <a:lumMod val="10000"/>
                  </a:schemeClr>
                </a:solidFill>
              </a:rPr>
              <a:t>+x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= k(1-x/T), onde          x = t-s ≥ 0 (experiência no trabalho na idade t).</a:t>
            </a: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A idade de aposentadoria (T) é independente de s. Então,</a:t>
            </a: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Dica -  usar                           e </a:t>
            </a: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00504"/>
            <a:ext cx="864399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715016"/>
            <a:ext cx="20193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715016"/>
            <a:ext cx="23622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O Modelo de Identidade Contábil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2844" y="1357299"/>
            <a:ext cx="90011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O rendimento observado é o rendimento potencial menos o custo de investimento: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Y</a:t>
            </a:r>
            <a:r>
              <a:rPr lang="pt-BR" sz="2800" baseline="-25000" dirty="0" err="1" smtClean="0">
                <a:solidFill>
                  <a:schemeClr val="accent2">
                    <a:lumMod val="10000"/>
                  </a:schemeClr>
                </a:solidFill>
              </a:rPr>
              <a:t>t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=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P</a:t>
            </a:r>
            <a:r>
              <a:rPr lang="pt-BR" sz="2800" baseline="-25000" dirty="0" err="1" smtClean="0">
                <a:solidFill>
                  <a:schemeClr val="accent2">
                    <a:lumMod val="10000"/>
                  </a:schemeClr>
                </a:solidFill>
              </a:rPr>
              <a:t>t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-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K</a:t>
            </a:r>
            <a:r>
              <a:rPr lang="pt-BR" sz="2800" baseline="-25000" dirty="0" err="1" smtClean="0">
                <a:solidFill>
                  <a:schemeClr val="accent2">
                    <a:lumMod val="10000"/>
                  </a:schemeClr>
                </a:solidFill>
              </a:rPr>
              <a:t>t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P</a:t>
            </a:r>
            <a:r>
              <a:rPr lang="pt-BR" sz="2800" baseline="-25000" dirty="0" err="1" smtClean="0">
                <a:solidFill>
                  <a:schemeClr val="accent2">
                    <a:lumMod val="10000"/>
                  </a:schemeClr>
                </a:solidFill>
              </a:rPr>
              <a:t>t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. Então, </a:t>
            </a: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  <a:p>
            <a:pPr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A equação acima é, exatamente, a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minceriana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9143999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O Modelo de Identidade Contábil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2844" y="1357299"/>
            <a:ext cx="90011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Nessa abordagem, o parâmetro </a:t>
            </a:r>
            <a:r>
              <a:rPr lang="el-GR" sz="2800" dirty="0" smtClean="0">
                <a:solidFill>
                  <a:schemeClr val="accent2">
                    <a:lumMod val="10000"/>
                  </a:schemeClr>
                </a:solidFill>
              </a:rPr>
              <a:t>ρ</a:t>
            </a:r>
            <a:r>
              <a:rPr lang="pt-BR" sz="2800" baseline="-25000" dirty="0" smtClean="0">
                <a:solidFill>
                  <a:schemeClr val="accent2">
                    <a:lumMod val="10000"/>
                  </a:schemeClr>
                </a:solidFill>
              </a:rPr>
              <a:t>s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é a taxa média de retorno entre os níveis de escolaridade e não, em geral, a TIR, a qual é apropriada para avaliar a “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otimalidade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” do investimento em educação.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>
                <a:solidFill>
                  <a:schemeClr val="accent2">
                    <a:lumMod val="10000"/>
                  </a:schemeClr>
                </a:solidFill>
              </a:rPr>
              <a:t>ρ</a:t>
            </a:r>
            <a:r>
              <a:rPr lang="pt-BR" sz="2800" baseline="-25000" dirty="0" smtClean="0">
                <a:solidFill>
                  <a:schemeClr val="accent2">
                    <a:lumMod val="10000"/>
                  </a:schemeClr>
                </a:solidFill>
              </a:rPr>
              <a:t>s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é a taxa de crescimento médio (ex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post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) do rendimento com a escolaridade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É possível admitir que </a:t>
            </a:r>
            <a:r>
              <a:rPr lang="el-GR" sz="2800" dirty="0" smtClean="0">
                <a:solidFill>
                  <a:schemeClr val="accent2">
                    <a:lumMod val="10000"/>
                  </a:schemeClr>
                </a:solidFill>
              </a:rPr>
              <a:t>ρ</a:t>
            </a:r>
            <a:r>
              <a:rPr lang="pt-BR" sz="2800" baseline="-25000" dirty="0" smtClean="0">
                <a:solidFill>
                  <a:schemeClr val="accent2">
                    <a:lumMod val="10000"/>
                  </a:schemeClr>
                </a:solidFill>
              </a:rPr>
              <a:t>s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e k varie entre pessoas: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786322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O Modelo de Identidade Contábil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2844" y="1357299"/>
            <a:ext cx="90011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Seja                                                                             , então, desconsiderando o termo i, podemos escrever:</a:t>
            </a: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O termo em colchete é parte do erro. Admitindo que esse termo é independente de (s,x), a estimação da equação acima por MQO produz coeficientes não enviesados. No entanto, o erro é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heterocedástico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e MQO não é eficiente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428736"/>
            <a:ext cx="7381934" cy="357190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9144000" cy="16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Conseqüências da Equação </a:t>
            </a:r>
            <a:r>
              <a:rPr lang="pt-BR" sz="3200" dirty="0" err="1" smtClean="0">
                <a:solidFill>
                  <a:schemeClr val="accent2">
                    <a:lumMod val="10000"/>
                  </a:schemeClr>
                </a:solidFill>
              </a:rPr>
              <a:t>Minceriana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Os perfis dos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log-rendimentos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com a experiência são paralelos entre os níveis de escolaridade:</a:t>
            </a:r>
          </a:p>
          <a:p>
            <a:pPr marL="514350" indent="-514350" algn="just">
              <a:buFont typeface="+mj-lt"/>
              <a:buAutoNum type="arabicPeriod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Os perfis dos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log-rendimentos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com a idade diverge entre os níveis de escolaridade:</a:t>
            </a:r>
          </a:p>
          <a:p>
            <a:pPr marL="514350" indent="-514350" algn="just">
              <a:buFont typeface="+mj-lt"/>
              <a:buAutoNum type="arabicPeriod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A variância dos rendimentos tem um padrão de U ao longo do ciclo de vida. Isso admitindo que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P</a:t>
            </a:r>
            <a:r>
              <a:rPr lang="pt-BR" sz="2800" baseline="-25000" dirty="0" err="1" smtClean="0">
                <a:solidFill>
                  <a:schemeClr val="accent2">
                    <a:lumMod val="10000"/>
                  </a:schemeClr>
                </a:solidFill>
              </a:rPr>
              <a:t>s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, k e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K</a:t>
            </a:r>
            <a:r>
              <a:rPr lang="pt-BR" sz="2800" baseline="-25000" dirty="0" err="1" smtClean="0">
                <a:solidFill>
                  <a:schemeClr val="accent2">
                    <a:lumMod val="10000"/>
                  </a:schemeClr>
                </a:solidFill>
              </a:rPr>
              <a:t>s</a:t>
            </a:r>
            <a:r>
              <a:rPr lang="pt-BR" sz="2800" baseline="-25000" dirty="0" smtClean="0">
                <a:solidFill>
                  <a:schemeClr val="accent2">
                    <a:lumMod val="10000"/>
                  </a:schemeClr>
                </a:solidFill>
              </a:rPr>
              <a:t>+j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são não correlacionados.</a:t>
            </a:r>
          </a:p>
          <a:p>
            <a:pPr marL="514350" indent="-514350" algn="just">
              <a:buFont typeface="+mj-lt"/>
              <a:buAutoNum type="arabicPeriod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O segundo termo da Var(Y) é mínimo quando x ≈ 1/</a:t>
            </a:r>
            <a:r>
              <a:rPr lang="el-GR" sz="2800" dirty="0" smtClean="0">
                <a:solidFill>
                  <a:schemeClr val="accent2">
                    <a:lumMod val="10000"/>
                  </a:schemeClr>
                </a:solidFill>
              </a:rPr>
              <a:t>ρ</a:t>
            </a:r>
            <a:r>
              <a:rPr lang="pt-BR" sz="2800" baseline="-25000" smtClean="0">
                <a:solidFill>
                  <a:schemeClr val="accent2">
                    <a:lumMod val="10000"/>
                  </a:schemeClr>
                </a:solidFill>
              </a:rPr>
              <a:t>0</a:t>
            </a:r>
            <a:r>
              <a:rPr lang="pt-BR" sz="2800" smtClean="0">
                <a:solidFill>
                  <a:schemeClr val="accent2">
                    <a:lumMod val="10000"/>
                  </a:schemeClr>
                </a:solidFill>
              </a:rPr>
              <a:t>. </a:t>
            </a: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8154" y="1928802"/>
            <a:ext cx="1805846" cy="674712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143248"/>
            <a:ext cx="2571768" cy="642942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5357826"/>
            <a:ext cx="4832197" cy="90011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Evidências da Eq. </a:t>
            </a:r>
            <a:r>
              <a:rPr lang="pt-BR" sz="3200" dirty="0" err="1" smtClean="0">
                <a:solidFill>
                  <a:schemeClr val="accent2">
                    <a:lumMod val="10000"/>
                  </a:schemeClr>
                </a:solidFill>
              </a:rPr>
              <a:t>Minceriana</a:t>
            </a:r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 para os EUA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51" y="1700808"/>
            <a:ext cx="906644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Evidências da Eq. </a:t>
            </a:r>
            <a:r>
              <a:rPr lang="pt-BR" sz="3200" dirty="0" err="1" smtClean="0">
                <a:solidFill>
                  <a:schemeClr val="accent2">
                    <a:lumMod val="10000"/>
                  </a:schemeClr>
                </a:solidFill>
              </a:rPr>
              <a:t>Minceriana</a:t>
            </a:r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 para os EUA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8" y="1628800"/>
            <a:ext cx="91040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Relação entre Salários e Escolaridade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 smtClean="0"/>
              <a:t>Duas das principais correlações observadas em economia:</a:t>
            </a:r>
          </a:p>
          <a:p>
            <a:pPr marL="857250" lvl="1" indent="-457200">
              <a:buFont typeface="+mj-lt"/>
              <a:buAutoNum type="arabicParenR"/>
            </a:pPr>
            <a:r>
              <a:rPr lang="pt-BR" sz="2800" dirty="0" smtClean="0"/>
              <a:t>Moeda e Inflação</a:t>
            </a:r>
          </a:p>
          <a:p>
            <a:pPr marL="857250" lvl="1" indent="-457200">
              <a:buFont typeface="+mj-lt"/>
              <a:buAutoNum type="arabicParenR"/>
            </a:pPr>
            <a:r>
              <a:rPr lang="pt-BR" sz="2800" dirty="0" smtClean="0"/>
              <a:t>Escolaridade e Renda</a:t>
            </a:r>
          </a:p>
          <a:p>
            <a:pPr marL="857250" lvl="1" indent="-457200">
              <a:buNone/>
            </a:pPr>
            <a:endParaRPr lang="pt-BR" sz="2800" dirty="0" smtClean="0"/>
          </a:p>
          <a:p>
            <a:pPr marL="857250" lvl="1" indent="-457200">
              <a:buNone/>
            </a:pPr>
            <a:r>
              <a:rPr lang="pt-BR" sz="2400" dirty="0" err="1" smtClean="0"/>
              <a:t>Obs</a:t>
            </a:r>
            <a:r>
              <a:rPr lang="pt-BR" sz="2400" dirty="0" smtClean="0"/>
              <a:t> – tais correlações são observadas em diferentes países e diferentes períodos de tempo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Evidências da Eq. </a:t>
            </a:r>
            <a:r>
              <a:rPr lang="pt-BR" sz="3200" dirty="0" err="1" smtClean="0">
                <a:solidFill>
                  <a:schemeClr val="accent2">
                    <a:lumMod val="10000"/>
                  </a:schemeClr>
                </a:solidFill>
              </a:rPr>
              <a:t>Minceriana</a:t>
            </a:r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 para os EUA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65" y="1643063"/>
            <a:ext cx="8957873" cy="466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Evidências da Eq. </a:t>
            </a:r>
            <a:r>
              <a:rPr lang="pt-BR" sz="3200" dirty="0" err="1" smtClean="0">
                <a:solidFill>
                  <a:schemeClr val="accent2">
                    <a:lumMod val="10000"/>
                  </a:schemeClr>
                </a:solidFill>
              </a:rPr>
              <a:t>Minceriana</a:t>
            </a:r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 para os EUA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4" y="1556792"/>
            <a:ext cx="904960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Evidências da Eq. </a:t>
            </a:r>
            <a:r>
              <a:rPr lang="pt-BR" sz="3200" dirty="0" err="1" smtClean="0">
                <a:solidFill>
                  <a:schemeClr val="accent2">
                    <a:lumMod val="10000"/>
                  </a:schemeClr>
                </a:solidFill>
              </a:rPr>
              <a:t>Minceriana</a:t>
            </a:r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 para os EUA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Evidências da Eq. </a:t>
            </a:r>
            <a:r>
              <a:rPr lang="pt-BR" sz="3200" dirty="0" err="1" smtClean="0">
                <a:solidFill>
                  <a:schemeClr val="accent2">
                    <a:lumMod val="10000"/>
                  </a:schemeClr>
                </a:solidFill>
              </a:rPr>
              <a:t>Minceriana</a:t>
            </a:r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 para os EUA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2113"/>
            <a:ext cx="9144000" cy="493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Evidências da Eq. </a:t>
            </a:r>
            <a:r>
              <a:rPr lang="pt-BR" sz="3200" dirty="0" err="1" smtClean="0">
                <a:solidFill>
                  <a:schemeClr val="accent2">
                    <a:lumMod val="10000"/>
                  </a:schemeClr>
                </a:solidFill>
              </a:rPr>
              <a:t>Minceriana</a:t>
            </a:r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 para os EUA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" y="1690688"/>
            <a:ext cx="9068139" cy="476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Evidências da Eq. </a:t>
            </a:r>
            <a:r>
              <a:rPr lang="pt-BR" sz="3200" dirty="0" err="1" smtClean="0">
                <a:solidFill>
                  <a:schemeClr val="accent2">
                    <a:lumMod val="10000"/>
                  </a:schemeClr>
                </a:solidFill>
              </a:rPr>
              <a:t>Minceriana</a:t>
            </a:r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 para os EUA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2" y="1628801"/>
            <a:ext cx="91646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Evidências da Eq. </a:t>
            </a:r>
            <a:r>
              <a:rPr lang="pt-BR" sz="3200" dirty="0" err="1" smtClean="0">
                <a:solidFill>
                  <a:schemeClr val="accent2">
                    <a:lumMod val="10000"/>
                  </a:schemeClr>
                </a:solidFill>
              </a:rPr>
              <a:t>Minceriana</a:t>
            </a:r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 para os EUA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11" y="1633538"/>
            <a:ext cx="8931474" cy="489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326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Experiência X Var do </a:t>
            </a:r>
            <a:r>
              <a:rPr lang="pt-BR" sz="3200" dirty="0" err="1" smtClean="0">
                <a:solidFill>
                  <a:schemeClr val="accent2">
                    <a:lumMod val="10000"/>
                  </a:schemeClr>
                </a:solidFill>
              </a:rPr>
              <a:t>log</a:t>
            </a:r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 Rendimentos - EUA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2" y="1752600"/>
            <a:ext cx="9097048" cy="462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Experiência X Var do </a:t>
            </a:r>
            <a:r>
              <a:rPr lang="pt-BR" sz="3200" dirty="0" err="1" smtClean="0">
                <a:solidFill>
                  <a:schemeClr val="accent2">
                    <a:lumMod val="10000"/>
                  </a:schemeClr>
                </a:solidFill>
              </a:rPr>
              <a:t>log</a:t>
            </a:r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 Rendimentos - EUA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08" y="1719263"/>
            <a:ext cx="8956012" cy="473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Experiência X Var do </a:t>
            </a:r>
            <a:r>
              <a:rPr lang="pt-BR" sz="3200" dirty="0" err="1" smtClean="0">
                <a:solidFill>
                  <a:schemeClr val="accent2">
                    <a:lumMod val="10000"/>
                  </a:schemeClr>
                </a:solidFill>
              </a:rPr>
              <a:t>log</a:t>
            </a:r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 Rendimentos - EUA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8" y="1771650"/>
            <a:ext cx="9042198" cy="475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Equação </a:t>
            </a:r>
            <a:r>
              <a:rPr lang="pt-BR" dirty="0" err="1" smtClean="0"/>
              <a:t>Minceriana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8229600" cy="115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5720" y="1571612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200" dirty="0" smtClean="0">
                <a:solidFill>
                  <a:srgbClr val="FF0000"/>
                </a:solidFill>
              </a:rPr>
              <a:t> </a:t>
            </a:r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A equação </a:t>
            </a:r>
            <a:r>
              <a:rPr lang="pt-BR" sz="3200" dirty="0" err="1" smtClean="0">
                <a:solidFill>
                  <a:schemeClr val="accent2">
                    <a:lumMod val="10000"/>
                  </a:schemeClr>
                </a:solidFill>
              </a:rPr>
              <a:t>Minceriana</a:t>
            </a:r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 é, certamente, uma das mais estimadas em economia.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20" y="4143380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2">
                    <a:lumMod val="10000"/>
                  </a:schemeClr>
                </a:solidFill>
              </a:rPr>
              <a:t>Y(s,x) = salário ou rendimento do trabalho</a:t>
            </a:r>
          </a:p>
          <a:p>
            <a:r>
              <a:rPr lang="pt-BR" sz="2400" dirty="0" smtClean="0">
                <a:solidFill>
                  <a:schemeClr val="accent2">
                    <a:lumMod val="10000"/>
                  </a:schemeClr>
                </a:solidFill>
              </a:rPr>
              <a:t>s = anos de escolaridade</a:t>
            </a:r>
          </a:p>
          <a:p>
            <a:r>
              <a:rPr lang="pt-BR" sz="2400" dirty="0" smtClean="0">
                <a:solidFill>
                  <a:schemeClr val="accent2">
                    <a:lumMod val="10000"/>
                  </a:schemeClr>
                </a:solidFill>
              </a:rPr>
              <a:t>x = anos de experiência no trabalho</a:t>
            </a:r>
          </a:p>
          <a:p>
            <a:r>
              <a:rPr lang="pt-BR" sz="2400" dirty="0" smtClean="0">
                <a:solidFill>
                  <a:schemeClr val="accent2">
                    <a:lumMod val="10000"/>
                  </a:schemeClr>
                </a:solidFill>
              </a:rPr>
              <a:t>E</a:t>
            </a:r>
            <a:r>
              <a:rPr lang="el-GR" sz="2400" dirty="0" smtClean="0">
                <a:solidFill>
                  <a:schemeClr val="accent2">
                    <a:lumMod val="10000"/>
                  </a:schemeClr>
                </a:solidFill>
              </a:rPr>
              <a:t>[ε|</a:t>
            </a:r>
            <a:r>
              <a:rPr lang="pt-BR" sz="2400" dirty="0" smtClean="0">
                <a:solidFill>
                  <a:schemeClr val="accent2">
                    <a:lumMod val="10000"/>
                  </a:schemeClr>
                </a:solidFill>
              </a:rPr>
              <a:t>s,x</a:t>
            </a:r>
            <a:r>
              <a:rPr lang="el-GR" sz="2400" dirty="0" smtClean="0">
                <a:solidFill>
                  <a:schemeClr val="accent2">
                    <a:lumMod val="10000"/>
                  </a:schemeClr>
                </a:solidFill>
              </a:rPr>
              <a:t>]</a:t>
            </a:r>
            <a:r>
              <a:rPr lang="pt-BR" sz="2400" dirty="0" smtClean="0">
                <a:solidFill>
                  <a:schemeClr val="accent2">
                    <a:lumMod val="10000"/>
                  </a:schemeClr>
                </a:solidFill>
              </a:rPr>
              <a:t> = 0</a:t>
            </a:r>
          </a:p>
          <a:p>
            <a:endParaRPr lang="pt-BR" sz="2400" dirty="0" smtClean="0">
              <a:solidFill>
                <a:schemeClr val="accent2">
                  <a:lumMod val="10000"/>
                </a:schemeClr>
              </a:solidFill>
            </a:endParaRPr>
          </a:p>
          <a:p>
            <a:r>
              <a:rPr lang="pt-BR" sz="2400" dirty="0" err="1" smtClean="0">
                <a:solidFill>
                  <a:schemeClr val="accent2">
                    <a:lumMod val="10000"/>
                  </a:schemeClr>
                </a:solidFill>
              </a:rPr>
              <a:t>Obs</a:t>
            </a:r>
            <a:r>
              <a:rPr lang="pt-BR" sz="2400" dirty="0" smtClean="0">
                <a:solidFill>
                  <a:schemeClr val="accent2">
                    <a:lumMod val="10000"/>
                  </a:schemeClr>
                </a:solidFill>
              </a:rPr>
              <a:t> – é possível estimá-la para diferentes grupos e incluir variáveis de controle.</a:t>
            </a:r>
            <a:endParaRPr lang="pt-BR" sz="2400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Evidências da Eq. </a:t>
            </a:r>
            <a:r>
              <a:rPr lang="pt-BR" sz="3200" dirty="0" err="1" smtClean="0">
                <a:solidFill>
                  <a:schemeClr val="accent2">
                    <a:lumMod val="10000"/>
                  </a:schemeClr>
                </a:solidFill>
              </a:rPr>
              <a:t>Minceriana</a:t>
            </a:r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 para os EUA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	Implicações (i) e (ii):</a:t>
            </a:r>
          </a:p>
          <a:p>
            <a:pPr marL="971550" lvl="1" indent="-514350"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1940–1950 - os dados parecem dar suporte no caso dos Brancos. Para Negros é amostra é pequena o que dificulta o julgamento</a:t>
            </a:r>
          </a:p>
          <a:p>
            <a:pPr marL="971550" lvl="1" indent="-514350"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1960–1970 - as evidências são mais fracas</a:t>
            </a:r>
          </a:p>
          <a:p>
            <a:pPr marL="971550" lvl="1" indent="-514350"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1980-1990 -  os dados parecem não dar suporte</a:t>
            </a:r>
          </a:p>
          <a:p>
            <a:pPr marL="971550" lvl="1" indent="-514350"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Heckman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et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al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(2006) testam a linearidade da escolaridade (em relação aos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log-rendimentos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) e ela é rejeitada para Brancos e Negros em todos os anos (1940-1990)</a:t>
            </a:r>
          </a:p>
          <a:p>
            <a:pPr marL="971550" lvl="1" indent="-514350" algn="just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Implicação (iii): os dados parecem dar suporte a partir dos anos 1960.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260648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Um modelo mais geral para estimar a Taxa Interna de Retorno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500" dirty="0" smtClean="0">
                <a:solidFill>
                  <a:schemeClr val="accent2">
                    <a:lumMod val="10000"/>
                  </a:schemeClr>
                </a:solidFill>
              </a:rPr>
              <a:t>Não há incerteza.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pt-BR" sz="2500" dirty="0" smtClean="0">
                <a:solidFill>
                  <a:srgbClr val="FF0000"/>
                </a:solidFill>
              </a:rPr>
              <a:t> </a:t>
            </a:r>
            <a:r>
              <a:rPr lang="pt-BR" sz="2500" dirty="0" smtClean="0">
                <a:solidFill>
                  <a:schemeClr val="accent2">
                    <a:lumMod val="10000"/>
                  </a:schemeClr>
                </a:solidFill>
              </a:rPr>
              <a:t>O perfil de </a:t>
            </a:r>
            <a:r>
              <a:rPr lang="pt-BR" sz="2500" dirty="0" err="1" smtClean="0">
                <a:solidFill>
                  <a:schemeClr val="accent2">
                    <a:lumMod val="10000"/>
                  </a:schemeClr>
                </a:solidFill>
              </a:rPr>
              <a:t>rendimento-experiência</a:t>
            </a:r>
            <a:r>
              <a:rPr lang="pt-BR" sz="2500" dirty="0" smtClean="0">
                <a:solidFill>
                  <a:schemeClr val="accent2">
                    <a:lumMod val="10000"/>
                  </a:schemeClr>
                </a:solidFill>
              </a:rPr>
              <a:t> é dado (mod. contábil)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pt-BR" sz="2500" dirty="0" smtClean="0">
                <a:solidFill>
                  <a:srgbClr val="FF0000"/>
                </a:solidFill>
              </a:rPr>
              <a:t> </a:t>
            </a:r>
            <a:r>
              <a:rPr lang="pt-BR" sz="2500" dirty="0" smtClean="0">
                <a:solidFill>
                  <a:schemeClr val="accent2">
                    <a:lumMod val="10000"/>
                  </a:schemeClr>
                </a:solidFill>
              </a:rPr>
              <a:t>A escola tem custos diretos (pecuniários e psíquicos).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pt-BR" sz="2500" dirty="0" smtClean="0">
                <a:solidFill>
                  <a:srgbClr val="FF0000"/>
                </a:solidFill>
              </a:rPr>
              <a:t> </a:t>
            </a:r>
            <a:r>
              <a:rPr lang="pt-BR" sz="2500" dirty="0" smtClean="0">
                <a:solidFill>
                  <a:schemeClr val="accent2">
                    <a:lumMod val="10000"/>
                  </a:schemeClr>
                </a:solidFill>
              </a:rPr>
              <a:t>O tempo de trabalho  depende de s: T(s)</a:t>
            </a:r>
          </a:p>
          <a:p>
            <a:pPr marL="514350" indent="-514350" algn="just"/>
            <a:endParaRPr lang="pt-BR" sz="25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/>
            <a:r>
              <a:rPr lang="pt-BR" sz="2500" dirty="0" smtClean="0">
                <a:solidFill>
                  <a:schemeClr val="accent2">
                    <a:lumMod val="10000"/>
                  </a:schemeClr>
                </a:solidFill>
              </a:rPr>
              <a:t>Seja </a:t>
            </a:r>
            <a:r>
              <a:rPr lang="el-GR" sz="2500" dirty="0" smtClean="0">
                <a:solidFill>
                  <a:schemeClr val="accent2">
                    <a:lumMod val="10000"/>
                  </a:schemeClr>
                </a:solidFill>
              </a:rPr>
              <a:t>τ</a:t>
            </a:r>
            <a:r>
              <a:rPr lang="pt-BR" sz="2500" dirty="0" smtClean="0">
                <a:solidFill>
                  <a:schemeClr val="accent2">
                    <a:lumMod val="10000"/>
                  </a:schemeClr>
                </a:solidFill>
              </a:rPr>
              <a:t> a alíquota do imposto de renda, ʋ os custos diretos da educação e r a taxa de juros pré-imposto. O indivíduo escolhe s de modo a maximizar o valor presente do seu fluxo de renda.</a:t>
            </a:r>
          </a:p>
          <a:p>
            <a:pPr marL="514350" indent="-514350" algn="just"/>
            <a:endParaRPr lang="pt-BR" sz="25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/>
            <a:endParaRPr lang="pt-BR" sz="25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500" dirty="0" smtClean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29" y="5229200"/>
            <a:ext cx="882537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260648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Um modelo mais geral para estimar a Taxa Interna de Retorno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FF0000"/>
                </a:solidFill>
              </a:rPr>
              <a:t> 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A condição de 1ª ordem para maximizar V(s) é:</a:t>
            </a:r>
            <a:endParaRPr lang="pt-BR" sz="26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55" y="2636912"/>
            <a:ext cx="8986645" cy="325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260648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Um modelo mais geral para estimar a Taxa Interna de Retorno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FF0000"/>
                </a:solidFill>
              </a:rPr>
              <a:t> 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Definindo                       , a taxa de juros pós-imposto, temos:  </a:t>
            </a:r>
            <a:endParaRPr lang="pt-BR" sz="26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484784"/>
            <a:ext cx="2130781" cy="504056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7"/>
            <a:ext cx="91440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260648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Um modelo mais geral para estimar a Taxa Interna de Retorno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Termo 1: Mudanças no valor presente da renda devido ao aumento da vida produtiva que ocorre em virtude do aumento da escolaridade.</a:t>
            </a:r>
          </a:p>
          <a:p>
            <a:pPr marL="514350" indent="-514350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Termo 2: O efeito médio do aumento da escolaridade no fluxo dos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log-rendimentos</a:t>
            </a: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Termo 3: Mede os custos diretos da educação como proporção da renda do ciclo de vida medida na idade s.</a:t>
            </a:r>
            <a:endParaRPr lang="pt-BR" sz="26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260648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Um modelo mais geral para estimar a Taxa Interna de Retorno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Se admitirmos que ʋ = 0 e T’(s) = 1 (aposentadoria por tempo de serviço), tanto o termo 1 quanto o termo 3 são iguais a zero, e</a:t>
            </a: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Se, como no modelo de Mincer, admitirmos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separabilidade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multiplicativa de renda e experiência Y(s,x) = </a:t>
            </a:r>
            <a:r>
              <a:rPr lang="el-GR" sz="2800" dirty="0" smtClean="0">
                <a:solidFill>
                  <a:schemeClr val="accent2">
                    <a:lumMod val="10000"/>
                  </a:schemeClr>
                </a:solidFill>
              </a:rPr>
              <a:t>μ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(s)</a:t>
            </a:r>
            <a:r>
              <a:rPr lang="el-GR" sz="2800" dirty="0" smtClean="0">
                <a:solidFill>
                  <a:schemeClr val="accent2">
                    <a:lumMod val="10000"/>
                  </a:schemeClr>
                </a:solidFill>
              </a:rPr>
              <a:t>φ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(x), temos que                           . 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Se isso ocorre para todo s,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18898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5301208"/>
            <a:ext cx="2382810" cy="504056"/>
          </a:xfrm>
          <a:prstGeom prst="rect">
            <a:avLst/>
          </a:prstGeom>
          <a:noFill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733256"/>
            <a:ext cx="2153690" cy="504056"/>
          </a:xfrm>
          <a:prstGeom prst="rect">
            <a:avLst/>
          </a:prstGeom>
          <a:noFill/>
        </p:spPr>
      </p:pic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260648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Um modelo mais geral para estimar a Taxa Interna de Retorno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Para o caso mais geral, escolhe-se dois níveis de escolaridade (s</a:t>
            </a:r>
            <a:r>
              <a:rPr lang="pt-BR" sz="2800" baseline="-25000" dirty="0" smtClean="0">
                <a:solidFill>
                  <a:schemeClr val="accent2">
                    <a:lumMod val="10000"/>
                  </a:schemeClr>
                </a:solidFill>
              </a:rPr>
              <a:t>1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e s</a:t>
            </a:r>
            <a:r>
              <a:rPr lang="pt-BR" sz="2800" baseline="-25000" dirty="0" smtClean="0">
                <a:solidFill>
                  <a:schemeClr val="accent2">
                    <a:lumMod val="10000"/>
                  </a:schemeClr>
                </a:solidFill>
              </a:rPr>
              <a:t>2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) e encontra-se a taxa de desconto r</a:t>
            </a:r>
            <a:r>
              <a:rPr lang="pt-BR" sz="2800" baseline="-25000" dirty="0" smtClean="0">
                <a:solidFill>
                  <a:schemeClr val="accent2">
                    <a:lumMod val="10000"/>
                  </a:schemeClr>
                </a:solidFill>
              </a:rPr>
              <a:t>I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que iguala o valor presente dos dois fluxos de renda:</a:t>
            </a: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A taxa r</a:t>
            </a:r>
            <a:r>
              <a:rPr lang="pt-BR" sz="2800" baseline="-25000" dirty="0" smtClean="0">
                <a:solidFill>
                  <a:schemeClr val="accent2">
                    <a:lumMod val="10000"/>
                  </a:schemeClr>
                </a:solidFill>
              </a:rPr>
              <a:t>I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que resolve a equação acima é a TIR (marginal) referente a esses níveis de educação.</a:t>
            </a: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9144000" cy="223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864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Estimativas da TIR para os EUA: diversas especificações – Heckman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et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al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(2006)</a:t>
            </a:r>
            <a:endParaRPr lang="pt-BR" sz="2800" dirty="0">
              <a:solidFill>
                <a:schemeClr val="accent2">
                  <a:lumMod val="10000"/>
                </a:schemeClr>
              </a:solidFill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484784"/>
            <a:ext cx="912931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864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Estimativas da TIR para os EUA: diversas especificações – Heckman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et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al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(2006)</a:t>
            </a:r>
            <a:endParaRPr lang="pt-BR" sz="2800" dirty="0">
              <a:solidFill>
                <a:schemeClr val="accent2">
                  <a:lumMod val="10000"/>
                </a:schemeClr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542" y="1495424"/>
            <a:ext cx="9229718" cy="502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864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Estimativas da TIR para os EUA: diversas especificações – Heckman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et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al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(2006)</a:t>
            </a:r>
            <a:endParaRPr lang="pt-BR" sz="2800" dirty="0">
              <a:solidFill>
                <a:schemeClr val="accent2">
                  <a:lumMod val="10000"/>
                </a:schemeClr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8" y="1276350"/>
            <a:ext cx="9088112" cy="550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A Equação </a:t>
            </a:r>
            <a:r>
              <a:rPr lang="pt-BR" sz="3200" dirty="0" err="1" smtClean="0">
                <a:solidFill>
                  <a:schemeClr val="accent2">
                    <a:lumMod val="10000"/>
                  </a:schemeClr>
                </a:solidFill>
              </a:rPr>
              <a:t>Minceriana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1500174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O parâmetro </a:t>
            </a:r>
            <a:r>
              <a:rPr lang="el-GR" sz="2800" dirty="0" smtClean="0">
                <a:solidFill>
                  <a:schemeClr val="accent2">
                    <a:lumMod val="10000"/>
                  </a:schemeClr>
                </a:solidFill>
              </a:rPr>
              <a:t>ρ</a:t>
            </a:r>
            <a:r>
              <a:rPr lang="pt-BR" sz="2800" baseline="-25000" dirty="0" smtClean="0">
                <a:solidFill>
                  <a:schemeClr val="accent2">
                    <a:lumMod val="10000"/>
                  </a:schemeClr>
                </a:solidFill>
              </a:rPr>
              <a:t>s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é, freqüentemente, denominado taxa de retorno da educação</a:t>
            </a:r>
          </a:p>
          <a:p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Interpretações:</a:t>
            </a:r>
          </a:p>
          <a:p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Prêmio Salarial – a taxa de crescimento do salário (rendimento do trabalho) por ano de estudo</a:t>
            </a:r>
          </a:p>
          <a:p>
            <a:pPr marL="971550" lvl="1" indent="-514350">
              <a:buFont typeface="+mj-lt"/>
              <a:buAutoNum type="arabicParenR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Taxa Interna de Retorno (Taxa Interna de Retorno Marginal) – A taxa relevante para a decisão de investimento, a qual deve ser comparada a taxa de juros.</a:t>
            </a:r>
            <a:endParaRPr lang="pt-BR" sz="2800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260648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A Taxa de Retorno da Educação: Outras Questões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Incerteza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O valor de opção de níveis intermediários de educação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Endogeneidade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e seleção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A qualidade da educação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O retorno social da educação</a:t>
            </a:r>
          </a:p>
          <a:p>
            <a:pPr marL="514350" indent="-514350"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260648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Bibliografia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1428736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marL="514350" indent="-514350"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177281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2">
                    <a:lumMod val="10000"/>
                  </a:schemeClr>
                </a:solidFill>
              </a:rPr>
              <a:t> James Heckman, Lance </a:t>
            </a:r>
            <a:r>
              <a:rPr lang="en-US" sz="2400" dirty="0" err="1" smtClean="0">
                <a:solidFill>
                  <a:schemeClr val="accent2">
                    <a:lumMod val="10000"/>
                  </a:schemeClr>
                </a:solidFill>
              </a:rPr>
              <a:t>Lochner</a:t>
            </a:r>
            <a:r>
              <a:rPr lang="en-US" sz="2400" dirty="0" smtClean="0">
                <a:solidFill>
                  <a:schemeClr val="accent2">
                    <a:lumMod val="10000"/>
                  </a:schemeClr>
                </a:solidFill>
              </a:rPr>
              <a:t> e Petra Todd  (2006). Earnings functions, rates of return and treatment effects: the </a:t>
            </a:r>
            <a:r>
              <a:rPr lang="en-US" sz="2400" dirty="0" err="1" smtClean="0">
                <a:solidFill>
                  <a:schemeClr val="accent2">
                    <a:lumMod val="10000"/>
                  </a:schemeClr>
                </a:solidFill>
              </a:rPr>
              <a:t>Mincer</a:t>
            </a:r>
            <a:r>
              <a:rPr lang="en-US" sz="2400" dirty="0" smtClean="0">
                <a:solidFill>
                  <a:schemeClr val="accent2">
                    <a:lumMod val="10000"/>
                  </a:schemeClr>
                </a:solidFill>
              </a:rPr>
              <a:t> equation and beyond. In Eric A. </a:t>
            </a:r>
            <a:r>
              <a:rPr lang="en-US" sz="2400" dirty="0" err="1" smtClean="0">
                <a:solidFill>
                  <a:schemeClr val="accent2">
                    <a:lumMod val="10000"/>
                  </a:schemeClr>
                </a:solidFill>
              </a:rPr>
              <a:t>Hanushek</a:t>
            </a:r>
            <a:r>
              <a:rPr lang="en-US" sz="2400" dirty="0" smtClean="0">
                <a:solidFill>
                  <a:schemeClr val="accent2">
                    <a:lumMod val="10000"/>
                  </a:schemeClr>
                </a:solidFill>
              </a:rPr>
              <a:t> e Finis Welch, </a:t>
            </a:r>
            <a:r>
              <a:rPr lang="en-US" sz="2400" i="1" dirty="0" smtClean="0">
                <a:solidFill>
                  <a:schemeClr val="accent2">
                    <a:lumMod val="10000"/>
                  </a:schemeClr>
                </a:solidFill>
              </a:rPr>
              <a:t>Handbook of the Economics of Education Volume 1.</a:t>
            </a:r>
          </a:p>
          <a:p>
            <a:endParaRPr lang="en-US" sz="24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2">
                    <a:lumMod val="10000"/>
                  </a:schemeClr>
                </a:solidFill>
              </a:rPr>
              <a:t> R. J. Willis  (1986).  Wage determinants: A  survey and reinterpretation of human capital earnings functions . In O. </a:t>
            </a:r>
            <a:r>
              <a:rPr lang="en-US" sz="2400" dirty="0" err="1" smtClean="0">
                <a:solidFill>
                  <a:schemeClr val="accent2">
                    <a:lumMod val="10000"/>
                  </a:schemeClr>
                </a:solidFill>
              </a:rPr>
              <a:t>Ashenfelter</a:t>
            </a:r>
            <a:r>
              <a:rPr lang="en-US" sz="2400" dirty="0" smtClean="0">
                <a:solidFill>
                  <a:schemeClr val="accent2">
                    <a:lumMod val="10000"/>
                  </a:schemeClr>
                </a:solidFill>
              </a:rPr>
              <a:t> e R. Layard , </a:t>
            </a:r>
            <a:r>
              <a:rPr lang="en-US" sz="2400" i="1" dirty="0" smtClean="0">
                <a:solidFill>
                  <a:schemeClr val="accent2">
                    <a:lumMod val="10000"/>
                  </a:schemeClr>
                </a:solidFill>
              </a:rPr>
              <a:t>Handbook of Labor Econom</a:t>
            </a:r>
            <a:r>
              <a:rPr lang="en-US" sz="2400" dirty="0" smtClean="0">
                <a:solidFill>
                  <a:schemeClr val="accent2">
                    <a:lumMod val="10000"/>
                  </a:schemeClr>
                </a:solidFill>
              </a:rPr>
              <a:t>ics.</a:t>
            </a:r>
            <a:endParaRPr lang="pt-BR" sz="2400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A Taxa Interna de Retorno (TIR)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1285860"/>
            <a:ext cx="85725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>
                <a:solidFill>
                  <a:schemeClr val="accent2">
                    <a:lumMod val="10000"/>
                  </a:schemeClr>
                </a:solidFill>
              </a:rPr>
              <a:t> A TIR é a taxa de desconto que iguala o valor presente de dois fluxos de renda: um na presença e outro na ausência de um investimento.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>
                <a:solidFill>
                  <a:schemeClr val="accent2">
                    <a:lumMod val="10000"/>
                  </a:schemeClr>
                </a:solidFill>
              </a:rPr>
              <a:t>Essa taxa deve ser comparada ao retorno do investimento alternativo (em geral, a taxa de juros de mercado), r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>
                <a:solidFill>
                  <a:schemeClr val="accent2">
                    <a:lumMod val="10000"/>
                  </a:schemeClr>
                </a:solidFill>
              </a:rPr>
              <a:t>Se TIR &gt; r, o investimento é vantajoso e seria realizado por um agente racional. Em caso de r &gt;TIR, o investimento não vale a pena.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>
                <a:solidFill>
                  <a:schemeClr val="accent2">
                    <a:lumMod val="10000"/>
                  </a:schemeClr>
                </a:solidFill>
              </a:rPr>
              <a:t>Sejam </a:t>
            </a:r>
            <a:r>
              <a:rPr lang="pt-BR" sz="2400" dirty="0" err="1" smtClean="0">
                <a:solidFill>
                  <a:schemeClr val="accent2">
                    <a:lumMod val="10000"/>
                  </a:schemeClr>
                </a:solidFill>
              </a:rPr>
              <a:t>P</a:t>
            </a:r>
            <a:r>
              <a:rPr lang="pt-BR" sz="2400" baseline="-25000" dirty="0" err="1" smtClean="0">
                <a:solidFill>
                  <a:schemeClr val="accent2">
                    <a:lumMod val="10000"/>
                  </a:schemeClr>
                </a:solidFill>
              </a:rPr>
              <a:t>t</a:t>
            </a:r>
            <a:r>
              <a:rPr lang="pt-BR" sz="2400" dirty="0" smtClean="0">
                <a:solidFill>
                  <a:schemeClr val="accent2">
                    <a:lumMod val="10000"/>
                  </a:schemeClr>
                </a:solidFill>
              </a:rPr>
              <a:t> e </a:t>
            </a:r>
            <a:r>
              <a:rPr lang="pt-BR" sz="2400" dirty="0" err="1" smtClean="0">
                <a:solidFill>
                  <a:schemeClr val="accent2">
                    <a:lumMod val="10000"/>
                  </a:schemeClr>
                </a:solidFill>
              </a:rPr>
              <a:t>A</a:t>
            </a:r>
            <a:r>
              <a:rPr lang="pt-BR" sz="2400" baseline="-25000" dirty="0" err="1" smtClean="0">
                <a:solidFill>
                  <a:schemeClr val="accent2">
                    <a:lumMod val="10000"/>
                  </a:schemeClr>
                </a:solidFill>
              </a:rPr>
              <a:t>t</a:t>
            </a:r>
            <a:r>
              <a:rPr lang="pt-BR" sz="2400" dirty="0" smtClean="0">
                <a:solidFill>
                  <a:schemeClr val="accent2">
                    <a:lumMod val="10000"/>
                  </a:schemeClr>
                </a:solidFill>
              </a:rPr>
              <a:t> o fluxos de renda na presença e na ausência do investimento. Então a TIR é a taxa de desconto r* que satisfaz a condição abaixo.</a:t>
            </a:r>
          </a:p>
          <a:p>
            <a:endParaRPr lang="pt-BR" sz="2400" dirty="0" smtClean="0">
              <a:solidFill>
                <a:schemeClr val="accent2">
                  <a:lumMod val="10000"/>
                </a:schemeClr>
              </a:solidFill>
            </a:endParaRPr>
          </a:p>
          <a:p>
            <a:endParaRPr lang="pt-BR" sz="24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pt-BR" sz="28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786454"/>
            <a:ext cx="7072362" cy="857256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A TIR e a Teoria do Capital Humano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1500174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>
                <a:solidFill>
                  <a:schemeClr val="accent2">
                    <a:lumMod val="10000"/>
                  </a:schemeClr>
                </a:solidFill>
              </a:rPr>
              <a:t> Pela teoria do Capital Humano o investimento em capital humano deve ser visto como um investimento em um ativo físico.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>
                <a:solidFill>
                  <a:schemeClr val="accent2">
                    <a:lumMod val="10000"/>
                  </a:schemeClr>
                </a:solidFill>
              </a:rPr>
              <a:t>Então, a decisão de ter um ano a mais de escolaridade envolve encontrar a TIR desse investimento e compará-la com o investimento alternativo (a taxa de juros de mercado).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>
                <a:solidFill>
                  <a:schemeClr val="accent2">
                    <a:lumMod val="10000"/>
                  </a:schemeClr>
                </a:solidFill>
              </a:rPr>
              <a:t>Enquanto as análises se concentram renda do trabalho e custos pecuniários da educação (mensalidade, renda perdida no mercado de trabalho etc.), deveríamos, em tese incluir os benefícios e custos não pecuniários da educação.</a:t>
            </a: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t-BR" sz="2800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A Equação </a:t>
            </a:r>
            <a:r>
              <a:rPr lang="pt-BR" sz="3200" dirty="0" err="1" smtClean="0">
                <a:solidFill>
                  <a:schemeClr val="accent2">
                    <a:lumMod val="10000"/>
                  </a:schemeClr>
                </a:solidFill>
              </a:rPr>
              <a:t>Minceriana</a:t>
            </a:r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: duas abordagens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1500174"/>
            <a:ext cx="8572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Mincer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dá duas diferentes motivações para sua equação de rendimentos: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Mincer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(1958) – Modelo de diferenciais compensatórios. O salário cresce com a educação para compensar os custos de se educar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err="1" smtClean="0">
                <a:solidFill>
                  <a:schemeClr val="accent2">
                    <a:lumMod val="10000"/>
                  </a:schemeClr>
                </a:solidFill>
              </a:rPr>
              <a:t>Mincer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(1974) – Modelo de identidade contábil. Menos atrelado a uma abordagem de otimização. </a:t>
            </a:r>
            <a:r>
              <a:rPr lang="el-GR" sz="2800" dirty="0" smtClean="0">
                <a:solidFill>
                  <a:schemeClr val="accent2">
                    <a:lumMod val="10000"/>
                  </a:schemeClr>
                </a:solidFill>
              </a:rPr>
              <a:t>ρ</a:t>
            </a:r>
            <a:r>
              <a:rPr lang="pt-BR" sz="2800" baseline="-25000" dirty="0" smtClean="0">
                <a:solidFill>
                  <a:schemeClr val="accent2">
                    <a:lumMod val="10000"/>
                  </a:schemeClr>
                </a:solidFill>
              </a:rPr>
              <a:t>s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 é uma taxa média de crescimento da renda com os anos de estudo e não (necessariamente) a TIR.</a:t>
            </a:r>
            <a:endParaRPr lang="pt-BR" sz="2800" baseline="30000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O Modelo de Diferenciais Compensatórios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1500174"/>
            <a:ext cx="8572560" cy="555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u="sng" dirty="0" smtClean="0">
                <a:solidFill>
                  <a:schemeClr val="accent2">
                    <a:lumMod val="10000"/>
                  </a:schemeClr>
                </a:solidFill>
              </a:rPr>
              <a:t>Hipótese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s:</a:t>
            </a:r>
          </a:p>
          <a:p>
            <a:pPr algn="just"/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Indivíduos têm idênticas habilidades e oportunidades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Mercado de crédito perfeito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Não há incerteza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Ocupações diferentes requerem diferentes níveis de educação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O único custo da educação é a renda perdida no período que o indivíduo vai a escola</a:t>
            </a:r>
          </a:p>
          <a:p>
            <a:pPr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endParaRPr lang="pt-BR" sz="2800" baseline="30000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71435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10000"/>
                  </a:schemeClr>
                </a:solidFill>
              </a:rPr>
              <a:t>O Modelo de Diferenciais Compensatórios</a:t>
            </a:r>
            <a:endParaRPr lang="pt-BR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1357298"/>
            <a:ext cx="8572560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smtClean="0">
                <a:solidFill>
                  <a:schemeClr val="accent2">
                    <a:lumMod val="10000"/>
                  </a:schemeClr>
                </a:solidFill>
              </a:rPr>
              <a:t>Seja Y(s) o salário do nível de educação s, o qual é constante no tempo, r a taxa de juros e T o tempo de trabalho (todos se aposentam com a mesma idade). Então, o valor presente do fluxo de renda de uma pessoa com educação s é:</a:t>
            </a:r>
          </a:p>
          <a:p>
            <a:pPr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pt-BR" sz="2800" dirty="0" smtClean="0">
              <a:solidFill>
                <a:schemeClr val="accent2">
                  <a:lumMod val="10000"/>
                </a:schemeClr>
              </a:solidFill>
            </a:endParaRPr>
          </a:p>
          <a:p>
            <a:pPr algn="just"/>
            <a:endParaRPr lang="pt-BR" sz="2800" baseline="30000" dirty="0">
              <a:solidFill>
                <a:schemeClr val="accent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00504"/>
            <a:ext cx="86010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Aquarela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Aquare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quarela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quarela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1000</TotalTime>
  <Words>1738</Words>
  <Application>Microsoft Office PowerPoint</Application>
  <PresentationFormat>Apresentação na tela (4:3)</PresentationFormat>
  <Paragraphs>212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Tema1</vt:lpstr>
      <vt:lpstr>A Taxa de Retorno da Educação</vt:lpstr>
      <vt:lpstr>A Relação entre Salários e Escolaridade</vt:lpstr>
      <vt:lpstr>A Equação Minceriana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Prêmio Salarial e Taxa de Retorno da Educação</dc:title>
  <dc:creator>CASA</dc:creator>
  <cp:lastModifiedBy>User</cp:lastModifiedBy>
  <cp:revision>121</cp:revision>
  <dcterms:created xsi:type="dcterms:W3CDTF">2016-03-04T22:31:33Z</dcterms:created>
  <dcterms:modified xsi:type="dcterms:W3CDTF">2016-03-15T17:25:27Z</dcterms:modified>
</cp:coreProperties>
</file>