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62" r:id="rId4"/>
    <p:sldId id="258" r:id="rId5"/>
    <p:sldId id="263" r:id="rId6"/>
    <p:sldId id="261" r:id="rId7"/>
    <p:sldId id="266" r:id="rId8"/>
    <p:sldId id="268" r:id="rId9"/>
    <p:sldId id="264" r:id="rId10"/>
    <p:sldId id="265" r:id="rId11"/>
    <p:sldId id="267" r:id="rId12"/>
    <p:sldId id="269" r:id="rId13"/>
    <p:sldId id="270" r:id="rId14"/>
    <p:sldId id="26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phael Enohata" initials="RE" lastIdx="1" clrIdx="0">
    <p:extLst>
      <p:ext uri="{19B8F6BF-5375-455C-9EA6-DF929625EA0E}">
        <p15:presenceInfo xmlns:p15="http://schemas.microsoft.com/office/powerpoint/2012/main" userId="Raphael Enoha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40" d="100"/>
          <a:sy n="40" d="100"/>
        </p:scale>
        <p:origin x="19" y="5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F4B-438C-4522-B912-8448A019C8D7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9A2C-B745-4D03-A208-537E9CF2B5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27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F4B-438C-4522-B912-8448A019C8D7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9A2C-B745-4D03-A208-537E9CF2B5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20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F4B-438C-4522-B912-8448A019C8D7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9A2C-B745-4D03-A208-537E9CF2B5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253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F4B-438C-4522-B912-8448A019C8D7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9A2C-B745-4D03-A208-537E9CF2B5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909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F4B-438C-4522-B912-8448A019C8D7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9A2C-B745-4D03-A208-537E9CF2B5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392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F4B-438C-4522-B912-8448A019C8D7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9A2C-B745-4D03-A208-537E9CF2B5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74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F4B-438C-4522-B912-8448A019C8D7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9A2C-B745-4D03-A208-537E9CF2B5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60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F4B-438C-4522-B912-8448A019C8D7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9A2C-B745-4D03-A208-537E9CF2B5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09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F4B-438C-4522-B912-8448A019C8D7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9A2C-B745-4D03-A208-537E9CF2B5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70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F4B-438C-4522-B912-8448A019C8D7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9A2C-B745-4D03-A208-537E9CF2B5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59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F4B-438C-4522-B912-8448A019C8D7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9A2C-B745-4D03-A208-537E9CF2B5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52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F4B-438C-4522-B912-8448A019C8D7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9A2C-B745-4D03-A208-537E9CF2B5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18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F4B-438C-4522-B912-8448A019C8D7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9A2C-B745-4D03-A208-537E9CF2B5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16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A1CA4F4B-438C-4522-B912-8448A019C8D7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D779A2C-B745-4D03-A208-537E9CF2B5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90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1CA4F4B-438C-4522-B912-8448A019C8D7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D779A2C-B745-4D03-A208-537E9CF2B5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193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a.gov/energyexplained/index.php?page=hydropower_tidal" TargetMode="External"/><Relationship Id="rId2" Type="http://schemas.openxmlformats.org/officeDocument/2006/relationships/hyperlink" Target="https://www.nationalgeographic.org/encyclopedia/tidal-energy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enix.tecnico.ulisboa.pt/downloadFile/3779580606646/Chapter%201%282014%29.pdf" TargetMode="External"/><Relationship Id="rId4" Type="http://schemas.openxmlformats.org/officeDocument/2006/relationships/hyperlink" Target="http://rsta.royalsocietypublishing.org/content/370/1959/235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3AD5F8-00DB-4501-AD1C-EEA98E1F23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Exploração de energia de ondas, marés, correntes e eólica no mar</a:t>
            </a:r>
          </a:p>
        </p:txBody>
      </p:sp>
    </p:spTree>
    <p:extLst>
      <p:ext uri="{BB962C8B-B14F-4D97-AF65-F5344CB8AC3E}">
        <p14:creationId xmlns:p14="http://schemas.microsoft.com/office/powerpoint/2010/main" val="3064512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3244D22-BF06-4034-9C5E-3B9D48723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938" y="2324454"/>
            <a:ext cx="3338622" cy="382670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174F95A-BBFB-4B94-ACDD-41299F731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654" y="2165055"/>
            <a:ext cx="4591845" cy="41455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BA4B1DB-B2AA-47D7-BD6B-ECF87BFC4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41" y="388044"/>
            <a:ext cx="10571998" cy="970450"/>
          </a:xfrm>
        </p:spPr>
        <p:txBody>
          <a:bodyPr/>
          <a:lstStyle/>
          <a:p>
            <a:r>
              <a:rPr lang="pt-BR" dirty="0"/>
              <a:t>Energia de ondas – Corpos Oscilantes</a:t>
            </a:r>
          </a:p>
        </p:txBody>
      </p:sp>
    </p:spTree>
    <p:extLst>
      <p:ext uri="{BB962C8B-B14F-4D97-AF65-F5344CB8AC3E}">
        <p14:creationId xmlns:p14="http://schemas.microsoft.com/office/powerpoint/2010/main" val="1100231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F43592-781C-4484-B6F1-BF635FA9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Energia de Ondas - </a:t>
            </a:r>
            <a:r>
              <a:rPr lang="pt-BR" dirty="0" err="1"/>
              <a:t>Overtopping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5AD8AF7-16F8-466A-B7A4-F45946736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135" y="2483855"/>
            <a:ext cx="4883727" cy="382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35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A8B18-3143-4AA2-AFE3-F280090F2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Energia Eólica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1E0EA6-224E-49C8-A329-B4CBAA76B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Retrospectiva histórica:</a:t>
            </a:r>
          </a:p>
          <a:p>
            <a:pPr lvl="1"/>
            <a:r>
              <a:rPr lang="pt-BR" dirty="0"/>
              <a:t>Propulsão de embarcações  para navegação </a:t>
            </a:r>
          </a:p>
          <a:p>
            <a:pPr lvl="1"/>
            <a:r>
              <a:rPr lang="pt-BR" dirty="0"/>
              <a:t>Moinhos de vento na produção de grãos </a:t>
            </a:r>
          </a:p>
          <a:p>
            <a:pPr lvl="1"/>
            <a:r>
              <a:rPr lang="pt-BR" dirty="0"/>
              <a:t>Atualmente uso na produção de energia elétrica</a:t>
            </a:r>
          </a:p>
          <a:p>
            <a:pPr lvl="1"/>
            <a:r>
              <a:rPr lang="pt-BR" dirty="0"/>
              <a:t>Fonte de energia renovável com maior potencial de crescimento</a:t>
            </a:r>
          </a:p>
          <a:p>
            <a:pPr lvl="1"/>
            <a:r>
              <a:rPr lang="pt-BR" dirty="0"/>
              <a:t>De 2000-20015 a </a:t>
            </a:r>
            <a:r>
              <a:rPr lang="pt-BR" dirty="0" err="1"/>
              <a:t>producao</a:t>
            </a:r>
            <a:r>
              <a:rPr lang="pt-BR" dirty="0"/>
              <a:t> aumentou de 17.000Mw para mais 430.00Mw</a:t>
            </a:r>
          </a:p>
          <a:p>
            <a:pPr lvl="1"/>
            <a:r>
              <a:rPr lang="pt-BR" dirty="0"/>
              <a:t>China lidera o ranking de </a:t>
            </a:r>
            <a:r>
              <a:rPr lang="pt-BR" dirty="0" err="1"/>
              <a:t>producao</a:t>
            </a:r>
            <a:r>
              <a:rPr lang="pt-BR" dirty="0"/>
              <a:t> mundial seguidos pelos EUA</a:t>
            </a:r>
          </a:p>
        </p:txBody>
      </p:sp>
    </p:spTree>
    <p:extLst>
      <p:ext uri="{BB962C8B-B14F-4D97-AF65-F5344CB8AC3E}">
        <p14:creationId xmlns:p14="http://schemas.microsoft.com/office/powerpoint/2010/main" val="760120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A8B18-3143-4AA2-AFE3-F280090F2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Energia Eólica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1E0EA6-224E-49C8-A329-B4CBAA76B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Maior fazenda eólica do mundo, Província de </a:t>
            </a:r>
            <a:r>
              <a:rPr lang="pt-BR" dirty="0" err="1"/>
              <a:t>Gansu</a:t>
            </a:r>
            <a:r>
              <a:rPr lang="pt-BR" dirty="0"/>
              <a:t>, China (</a:t>
            </a:r>
            <a:r>
              <a:rPr lang="pt-BR" dirty="0" err="1"/>
              <a:t>onshore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7000 aerogeradores, produção de mais de 6.000Mw</a:t>
            </a:r>
          </a:p>
          <a:p>
            <a:r>
              <a:rPr lang="pt-BR" dirty="0"/>
              <a:t>Maior produção offshore “London </a:t>
            </a:r>
            <a:r>
              <a:rPr lang="pt-BR" dirty="0" err="1"/>
              <a:t>Array</a:t>
            </a:r>
            <a:r>
              <a:rPr lang="pt-BR" dirty="0"/>
              <a:t>” abrange área de 122 Km^2</a:t>
            </a:r>
          </a:p>
          <a:p>
            <a:r>
              <a:rPr lang="pt-BR" dirty="0" err="1"/>
              <a:t>Producao</a:t>
            </a:r>
            <a:r>
              <a:rPr lang="pt-BR" dirty="0"/>
              <a:t> de 630 </a:t>
            </a:r>
            <a:r>
              <a:rPr lang="pt-BR" dirty="0" err="1"/>
              <a:t>Mw</a:t>
            </a:r>
            <a:endParaRPr lang="pt-BR" dirty="0"/>
          </a:p>
          <a:p>
            <a:endParaRPr lang="pt-BR" dirty="0"/>
          </a:p>
          <a:p>
            <a:r>
              <a:rPr lang="pt-BR" dirty="0"/>
              <a:t>Em 2016 a produção eólica contribui com 4% da </a:t>
            </a:r>
            <a:r>
              <a:rPr lang="pt-BR" dirty="0" err="1"/>
              <a:t>producao</a:t>
            </a:r>
            <a:r>
              <a:rPr lang="pt-BR" dirty="0"/>
              <a:t> total de energia global</a:t>
            </a:r>
          </a:p>
          <a:p>
            <a:r>
              <a:rPr lang="pt-BR" dirty="0"/>
              <a:t>2016 Dinamarca gerou a maior porcentagem de sua eletricidade através das fontes eólicas</a:t>
            </a:r>
          </a:p>
          <a:p>
            <a:r>
              <a:rPr lang="pt-BR" dirty="0" err="1"/>
              <a:t>Persperctiva</a:t>
            </a:r>
            <a:r>
              <a:rPr lang="pt-BR" dirty="0"/>
              <a:t> de </a:t>
            </a:r>
            <a:r>
              <a:rPr lang="pt-BR" dirty="0" err="1"/>
              <a:t>producao</a:t>
            </a:r>
            <a:r>
              <a:rPr lang="pt-BR" dirty="0"/>
              <a:t> estima que o mundo é capaz de produzir 20% do total de sua energia a partir do vento</a:t>
            </a:r>
          </a:p>
        </p:txBody>
      </p:sp>
    </p:spTree>
    <p:extLst>
      <p:ext uri="{BB962C8B-B14F-4D97-AF65-F5344CB8AC3E}">
        <p14:creationId xmlns:p14="http://schemas.microsoft.com/office/powerpoint/2010/main" val="844814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30CD2-2044-41F1-91E6-AA2D8D9F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75B738-BA90-4428-B5A1-F2CD9021B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Exploração de energia maremotriz para geração de eletricidade:  aspectos básicos e principais tendências; Pedro Bezerra Leite Neto  Osvaldo Ronald Saavedra  Nelson José Camelo Luiz A. de Souza Ribeiro  Rafael M. Ferreira; 2010</a:t>
            </a:r>
          </a:p>
          <a:p>
            <a:r>
              <a:rPr lang="pt-BR" dirty="0">
                <a:hlinkClick r:id="rId2"/>
              </a:rPr>
              <a:t>https://www.nationalgeographic.org/encyclopedia/tidal-energy/</a:t>
            </a:r>
            <a:endParaRPr lang="pt-BR" dirty="0"/>
          </a:p>
          <a:p>
            <a:r>
              <a:rPr lang="pt-BR" dirty="0">
                <a:hlinkClick r:id="rId3"/>
              </a:rPr>
              <a:t>https://www.eia.gov/energyexplained/index.php?page=hydropower_tidal</a:t>
            </a:r>
            <a:endParaRPr lang="pt-BR" dirty="0"/>
          </a:p>
          <a:p>
            <a:r>
              <a:rPr lang="pt-BR" dirty="0">
                <a:hlinkClick r:id="rId4"/>
              </a:rPr>
              <a:t>http://rsta.royalsocietypublishing.org/content/370/1959/235</a:t>
            </a:r>
            <a:endParaRPr lang="pt-BR" dirty="0"/>
          </a:p>
          <a:p>
            <a:r>
              <a:rPr lang="pt-BR" dirty="0">
                <a:hlinkClick r:id="rId5"/>
              </a:rPr>
              <a:t>https://fenix.tecnico.ulisboa.pt/downloadFile/3779580606646/Chapter%201%282014%29.pdf</a:t>
            </a:r>
            <a:endParaRPr lang="pt-BR" dirty="0"/>
          </a:p>
          <a:p>
            <a:r>
              <a:rPr lang="pt-BR" dirty="0"/>
              <a:t>https://www.youtube.com/watch?v=LfCYXnlMtm8</a:t>
            </a:r>
          </a:p>
        </p:txBody>
      </p:sp>
    </p:spTree>
    <p:extLst>
      <p:ext uri="{BB962C8B-B14F-4D97-AF65-F5344CB8AC3E}">
        <p14:creationId xmlns:p14="http://schemas.microsoft.com/office/powerpoint/2010/main" val="3892218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A04BA3-B505-47B7-A882-137B914B2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5663C1-20AD-4CF0-9071-4953D7AA6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Pedro Octavio Foloni Sousa</a:t>
            </a:r>
          </a:p>
          <a:p>
            <a:r>
              <a:rPr lang="pt-BR" dirty="0"/>
              <a:t>Fernando Miranda</a:t>
            </a:r>
          </a:p>
          <a:p>
            <a:r>
              <a:rPr lang="pt-BR" dirty="0" err="1"/>
              <a:t>Rafaerl</a:t>
            </a:r>
            <a:r>
              <a:rPr lang="pt-BR" dirty="0"/>
              <a:t> </a:t>
            </a:r>
            <a:r>
              <a:rPr lang="pt-BR" dirty="0" err="1"/>
              <a:t>Enohata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373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915457-453F-454E-8314-1FCB8AF9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43" y="447188"/>
            <a:ext cx="10571998" cy="970450"/>
          </a:xfrm>
        </p:spPr>
        <p:txBody>
          <a:bodyPr/>
          <a:lstStyle/>
          <a:p>
            <a:r>
              <a:rPr lang="pt-BR" dirty="0"/>
              <a:t>Energias Renováveis</a:t>
            </a:r>
            <a:br>
              <a:rPr lang="pt-BR" dirty="0"/>
            </a:br>
            <a:r>
              <a:rPr lang="pt-BR" dirty="0"/>
              <a:t>Antiguidade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D62885-41FF-442E-8A95-E1771DDE1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925950"/>
            <a:ext cx="10554574" cy="3636511"/>
          </a:xfrm>
        </p:spPr>
        <p:txBody>
          <a:bodyPr/>
          <a:lstStyle/>
          <a:p>
            <a:r>
              <a:rPr lang="pt-BR" dirty="0"/>
              <a:t>Na idade média, utilizava-se energia de maré para mover moinhos na costa do Atlântico Norte..</a:t>
            </a:r>
          </a:p>
          <a:p>
            <a:r>
              <a:rPr lang="pt-BR" dirty="0"/>
              <a:t>Antigamente a atracação de embarcações era </a:t>
            </a:r>
            <a:r>
              <a:rPr lang="pt-BR" dirty="0" err="1"/>
              <a:t>depente</a:t>
            </a:r>
            <a:r>
              <a:rPr lang="pt-BR" dirty="0"/>
              <a:t> das marés</a:t>
            </a:r>
          </a:p>
          <a:p>
            <a:r>
              <a:rPr lang="pt-BR" dirty="0"/>
              <a:t>Assim como atividades de pesca rudimentar</a:t>
            </a:r>
          </a:p>
          <a:p>
            <a:r>
              <a:rPr lang="pt-BR" dirty="0"/>
              <a:t>Aquicultura rudimentar utiliza a variação do nível do mar para </a:t>
            </a:r>
            <a:r>
              <a:rPr lang="pt-BR" dirty="0" err="1"/>
              <a:t>producao</a:t>
            </a:r>
            <a:r>
              <a:rPr lang="pt-BR" dirty="0"/>
              <a:t>  principalmente de algas</a:t>
            </a:r>
          </a:p>
          <a:p>
            <a:r>
              <a:rPr lang="pt-BR" dirty="0"/>
              <a:t>Primeiros estudos de utilização de energia de marés e ondas datam de 1799, quando se armazenava mecanicamente energia.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349E1E6-5A95-477D-B9F0-FA5248775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35" y="694838"/>
            <a:ext cx="3093929" cy="247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1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C2423C9-4DFB-4342-B920-208DB946D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47" y="2485546"/>
            <a:ext cx="4913258" cy="3636963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BB1A73F-3C81-4CCD-8D25-DC714AB51A47}"/>
              </a:ext>
            </a:extLst>
          </p:cNvPr>
          <p:cNvSpPr txBox="1"/>
          <p:nvPr/>
        </p:nvSpPr>
        <p:spPr>
          <a:xfrm>
            <a:off x="5711869" y="3842362"/>
            <a:ext cx="5969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Moinho de maré. Quando a maré sobe, enche de </a:t>
            </a:r>
          </a:p>
          <a:p>
            <a:r>
              <a:rPr lang="pt-BR" dirty="0"/>
              <a:t>água, quando desce a maré, aproveita-se a saída </a:t>
            </a:r>
          </a:p>
          <a:p>
            <a:r>
              <a:rPr lang="pt-BR" dirty="0"/>
              <a:t>dessa água acumulada para moer trigo.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B6339C9-91AB-4F49-96C0-16D68DA77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43" y="447188"/>
            <a:ext cx="10571998" cy="970450"/>
          </a:xfrm>
        </p:spPr>
        <p:txBody>
          <a:bodyPr/>
          <a:lstStyle/>
          <a:p>
            <a:r>
              <a:rPr lang="pt-BR" dirty="0"/>
              <a:t>Energias Renováveis</a:t>
            </a:r>
            <a:br>
              <a:rPr lang="pt-BR" dirty="0"/>
            </a:br>
            <a:r>
              <a:rPr lang="pt-BR" dirty="0"/>
              <a:t>Antiguidade</a:t>
            </a:r>
          </a:p>
        </p:txBody>
      </p:sp>
    </p:spTree>
    <p:extLst>
      <p:ext uri="{BB962C8B-B14F-4D97-AF65-F5344CB8AC3E}">
        <p14:creationId xmlns:p14="http://schemas.microsoft.com/office/powerpoint/2010/main" val="1935754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397446-019D-419D-A60E-182A370A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Energia de Marés e ondas – Impacto Atual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6DB4C2-3927-45AE-9078-26EC33F1A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primeira</a:t>
            </a:r>
            <a:r>
              <a:rPr lang="en-US" dirty="0"/>
              <a:t> </a:t>
            </a:r>
            <a:r>
              <a:rPr lang="en-US" dirty="0" err="1"/>
              <a:t>instalação</a:t>
            </a:r>
            <a:r>
              <a:rPr lang="en-US" dirty="0"/>
              <a:t> de </a:t>
            </a:r>
            <a:r>
              <a:rPr lang="en-US" dirty="0" err="1"/>
              <a:t>energia</a:t>
            </a:r>
            <a:r>
              <a:rPr lang="en-US" dirty="0"/>
              <a:t> de </a:t>
            </a:r>
            <a:r>
              <a:rPr lang="en-US" dirty="0" err="1"/>
              <a:t>maré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constuída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La </a:t>
            </a:r>
            <a:r>
              <a:rPr lang="en-US" dirty="0" err="1"/>
              <a:t>Rance</a:t>
            </a:r>
            <a:r>
              <a:rPr lang="en-US" dirty="0"/>
              <a:t>, </a:t>
            </a:r>
            <a:r>
              <a:rPr lang="en-US" dirty="0" err="1"/>
              <a:t>França</a:t>
            </a:r>
            <a:r>
              <a:rPr lang="en-US" dirty="0"/>
              <a:t>. É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tecnologia</a:t>
            </a:r>
            <a:r>
              <a:rPr lang="en-US" dirty="0"/>
              <a:t> que </a:t>
            </a:r>
            <a:r>
              <a:rPr lang="en-US" dirty="0" err="1"/>
              <a:t>ainda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engatinhando</a:t>
            </a:r>
            <a:r>
              <a:rPr lang="en-US" dirty="0"/>
              <a:t>.</a:t>
            </a:r>
          </a:p>
          <a:p>
            <a:r>
              <a:rPr lang="en-US" dirty="0" err="1"/>
              <a:t>Há</a:t>
            </a:r>
            <a:r>
              <a:rPr lang="en-US" dirty="0"/>
              <a:t> </a:t>
            </a:r>
            <a:r>
              <a:rPr lang="en-US" dirty="0" err="1"/>
              <a:t>inúmeros</a:t>
            </a:r>
            <a:r>
              <a:rPr lang="en-US" dirty="0"/>
              <a:t> </a:t>
            </a:r>
            <a:r>
              <a:rPr lang="en-US" dirty="0" err="1"/>
              <a:t>inventores</a:t>
            </a:r>
            <a:r>
              <a:rPr lang="en-US" dirty="0"/>
              <a:t> que </a:t>
            </a:r>
            <a:r>
              <a:rPr lang="en-US" dirty="0" err="1"/>
              <a:t>criaram</a:t>
            </a:r>
            <a:r>
              <a:rPr lang="en-US" dirty="0"/>
              <a:t> </a:t>
            </a:r>
            <a:r>
              <a:rPr lang="en-US" dirty="0" err="1"/>
              <a:t>dispositivos</a:t>
            </a:r>
            <a:r>
              <a:rPr lang="en-US" dirty="0"/>
              <a:t> do </a:t>
            </a:r>
            <a:r>
              <a:rPr lang="en-US" dirty="0" err="1"/>
              <a:t>uso</a:t>
            </a:r>
            <a:r>
              <a:rPr lang="en-US" dirty="0"/>
              <a:t> de </a:t>
            </a:r>
            <a:r>
              <a:rPr lang="en-US" dirty="0" err="1"/>
              <a:t>energia</a:t>
            </a:r>
            <a:r>
              <a:rPr lang="en-US" dirty="0"/>
              <a:t> de </a:t>
            </a:r>
            <a:r>
              <a:rPr lang="en-US" dirty="0" err="1"/>
              <a:t>ondas</a:t>
            </a:r>
            <a:r>
              <a:rPr lang="en-US" dirty="0"/>
              <a:t>. </a:t>
            </a:r>
            <a:r>
              <a:rPr lang="en-US" dirty="0" err="1"/>
              <a:t>Em</a:t>
            </a:r>
            <a:r>
              <a:rPr lang="en-US" dirty="0"/>
              <a:t> 1980, 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havia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de mil </a:t>
            </a:r>
            <a:r>
              <a:rPr lang="en-US" dirty="0" err="1"/>
              <a:t>patentes</a:t>
            </a:r>
            <a:r>
              <a:rPr lang="en-US" dirty="0"/>
              <a:t> no </a:t>
            </a:r>
            <a:r>
              <a:rPr lang="en-US" dirty="0" err="1"/>
              <a:t>tema</a:t>
            </a:r>
            <a:r>
              <a:rPr lang="en-US" dirty="0"/>
              <a:t>. A </a:t>
            </a:r>
            <a:r>
              <a:rPr lang="en-US" dirty="0" err="1"/>
              <a:t>primeira</a:t>
            </a:r>
            <a:r>
              <a:rPr lang="en-US" dirty="0"/>
              <a:t> </a:t>
            </a:r>
            <a:r>
              <a:rPr lang="en-US" dirty="0" err="1"/>
              <a:t>patente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criada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França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1799 por um </a:t>
            </a:r>
            <a:r>
              <a:rPr lang="en-US" dirty="0" err="1"/>
              <a:t>pai</a:t>
            </a:r>
            <a:r>
              <a:rPr lang="en-US" dirty="0"/>
              <a:t> e um </a:t>
            </a:r>
            <a:r>
              <a:rPr lang="en-US" dirty="0" err="1"/>
              <a:t>filho</a:t>
            </a:r>
            <a:r>
              <a:rPr lang="en-US" dirty="0"/>
              <a:t> de </a:t>
            </a:r>
            <a:r>
              <a:rPr lang="en-US" dirty="0" err="1"/>
              <a:t>sobrenome</a:t>
            </a:r>
            <a:r>
              <a:rPr lang="en-US" dirty="0"/>
              <a:t> Girard.</a:t>
            </a:r>
          </a:p>
          <a:p>
            <a:r>
              <a:rPr lang="en-US" dirty="0"/>
              <a:t>O “</a:t>
            </a:r>
            <a:r>
              <a:rPr lang="en-US" dirty="0" err="1"/>
              <a:t>pai</a:t>
            </a:r>
            <a:r>
              <a:rPr lang="en-US" dirty="0"/>
              <a:t>” da </a:t>
            </a:r>
            <a:r>
              <a:rPr lang="en-US" dirty="0" err="1"/>
              <a:t>exploração</a:t>
            </a:r>
            <a:r>
              <a:rPr lang="en-US" dirty="0"/>
              <a:t> </a:t>
            </a:r>
            <a:r>
              <a:rPr lang="en-US" dirty="0" err="1"/>
              <a:t>moderna</a:t>
            </a:r>
            <a:r>
              <a:rPr lang="en-US" dirty="0"/>
              <a:t> </a:t>
            </a:r>
            <a:r>
              <a:rPr lang="en-US" dirty="0" err="1"/>
              <a:t>desse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dirty="0"/>
              <a:t> de </a:t>
            </a:r>
            <a:r>
              <a:rPr lang="en-US" dirty="0" err="1"/>
              <a:t>energia</a:t>
            </a:r>
            <a:r>
              <a:rPr lang="en-US" dirty="0"/>
              <a:t> é Yoshio Masuda, que é </a:t>
            </a:r>
            <a:r>
              <a:rPr lang="en-US" dirty="0" err="1"/>
              <a:t>quem</a:t>
            </a:r>
            <a:r>
              <a:rPr lang="en-US" dirty="0"/>
              <a:t> </a:t>
            </a:r>
            <a:r>
              <a:rPr lang="en-US" dirty="0" err="1"/>
              <a:t>criou</a:t>
            </a:r>
            <a:r>
              <a:rPr lang="en-US" dirty="0"/>
              <a:t> as </a:t>
            </a:r>
            <a:r>
              <a:rPr lang="en-US" dirty="0" err="1"/>
              <a:t>bóias</a:t>
            </a:r>
            <a:r>
              <a:rPr lang="en-US" dirty="0"/>
              <a:t> de </a:t>
            </a:r>
            <a:r>
              <a:rPr lang="en-US" dirty="0" err="1"/>
              <a:t>navegação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anos</a:t>
            </a:r>
            <a:r>
              <a:rPr lang="en-US" dirty="0"/>
              <a:t> 40.</a:t>
            </a:r>
          </a:p>
          <a:p>
            <a:r>
              <a:rPr lang="en-US" dirty="0"/>
              <a:t>Masuda </a:t>
            </a:r>
            <a:r>
              <a:rPr lang="en-US" dirty="0" err="1"/>
              <a:t>construiu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1976 o </a:t>
            </a:r>
            <a:r>
              <a:rPr lang="en-US" dirty="0" err="1"/>
              <a:t>Kaimei</a:t>
            </a:r>
            <a:r>
              <a:rPr lang="en-US" dirty="0"/>
              <a:t>, outro </a:t>
            </a:r>
            <a:r>
              <a:rPr lang="en-US" dirty="0" err="1"/>
              <a:t>dispositivo</a:t>
            </a:r>
            <a:r>
              <a:rPr lang="en-US" dirty="0"/>
              <a:t> de </a:t>
            </a:r>
            <a:r>
              <a:rPr lang="en-US" dirty="0" err="1"/>
              <a:t>uso</a:t>
            </a:r>
            <a:r>
              <a:rPr lang="en-US" dirty="0"/>
              <a:t> dessa </a:t>
            </a:r>
            <a:r>
              <a:rPr lang="en-US" dirty="0" err="1"/>
              <a:t>energia</a:t>
            </a:r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4095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018CAA8-5C53-4B43-8D24-2B3310335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611" y="2543060"/>
            <a:ext cx="4592878" cy="264938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E407565-11C0-4585-AA9B-ABC66E6CF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030" y="2004507"/>
            <a:ext cx="4627439" cy="372649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2C6C15B-BCC4-4B34-9F3C-4FC6BF451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37" y="616211"/>
            <a:ext cx="11807885" cy="970450"/>
          </a:xfrm>
        </p:spPr>
        <p:txBody>
          <a:bodyPr/>
          <a:lstStyle/>
          <a:p>
            <a:r>
              <a:rPr lang="pt-BR" dirty="0"/>
              <a:t>Histórico Ilustrado</a:t>
            </a:r>
          </a:p>
        </p:txBody>
      </p:sp>
    </p:spTree>
    <p:extLst>
      <p:ext uri="{BB962C8B-B14F-4D97-AF65-F5344CB8AC3E}">
        <p14:creationId xmlns:p14="http://schemas.microsoft.com/office/powerpoint/2010/main" val="2925951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B4CA825-31EE-47F9-8E19-73FE2265A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70" y="1534399"/>
            <a:ext cx="3542838" cy="509058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C3C31E7-F8CD-4F22-A134-90FDC8B5F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936" y="1534399"/>
            <a:ext cx="4130764" cy="509058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588D192-BA5D-4860-A830-2CA2837E8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8827" y="1583085"/>
            <a:ext cx="3689501" cy="4864204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BA54DF1C-4508-4BA9-9301-277A3361B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9" y="410711"/>
            <a:ext cx="10571998" cy="970450"/>
          </a:xfrm>
        </p:spPr>
        <p:txBody>
          <a:bodyPr/>
          <a:lstStyle/>
          <a:p>
            <a:r>
              <a:rPr lang="pt-BR" dirty="0"/>
              <a:t>Energia de Marés – Dispositivos de Destaque</a:t>
            </a:r>
          </a:p>
        </p:txBody>
      </p:sp>
    </p:spTree>
    <p:extLst>
      <p:ext uri="{BB962C8B-B14F-4D97-AF65-F5344CB8AC3E}">
        <p14:creationId xmlns:p14="http://schemas.microsoft.com/office/powerpoint/2010/main" val="33706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9D065FB-0AB1-4865-99AF-3CC5B5D80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869" y="1157470"/>
            <a:ext cx="8046261" cy="554050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1E1B164-6F73-4651-B8A0-5B1060709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41" y="114995"/>
            <a:ext cx="10571998" cy="970450"/>
          </a:xfrm>
        </p:spPr>
        <p:txBody>
          <a:bodyPr/>
          <a:lstStyle/>
          <a:p>
            <a:r>
              <a:rPr lang="pt-BR" dirty="0"/>
              <a:t>Energia de ondas – Tecnologias Principais</a:t>
            </a:r>
          </a:p>
        </p:txBody>
      </p:sp>
    </p:spTree>
    <p:extLst>
      <p:ext uri="{BB962C8B-B14F-4D97-AF65-F5344CB8AC3E}">
        <p14:creationId xmlns:p14="http://schemas.microsoft.com/office/powerpoint/2010/main" val="963578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852B094-B01D-4AA3-B1BC-FD2E22021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552" y="1697613"/>
            <a:ext cx="6868894" cy="516038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BD348275-5C6D-42B2-B25D-ED5E0DBA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15" y="490776"/>
            <a:ext cx="10864258" cy="970450"/>
          </a:xfrm>
        </p:spPr>
        <p:txBody>
          <a:bodyPr/>
          <a:lstStyle/>
          <a:p>
            <a:r>
              <a:rPr lang="pt-BR" dirty="0"/>
              <a:t>Energia de ondas – Tecnologias Principais: Distinção de funcionamento</a:t>
            </a:r>
          </a:p>
        </p:txBody>
      </p:sp>
    </p:spTree>
    <p:extLst>
      <p:ext uri="{BB962C8B-B14F-4D97-AF65-F5344CB8AC3E}">
        <p14:creationId xmlns:p14="http://schemas.microsoft.com/office/powerpoint/2010/main" val="1891842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DDD96C9-8A1B-487C-9099-3FDC1DE49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71" y="1397648"/>
            <a:ext cx="5312342" cy="2738434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35917174-BF58-4DAF-B5C4-17D2BA05D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41" y="388044"/>
            <a:ext cx="10571998" cy="970450"/>
          </a:xfrm>
        </p:spPr>
        <p:txBody>
          <a:bodyPr/>
          <a:lstStyle/>
          <a:p>
            <a:r>
              <a:rPr lang="pt-BR" dirty="0"/>
              <a:t>Energia de ondas – Oscilador de Coluna d’água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BCBAC8B-74E3-40ED-8DB6-A15A96207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348" y="1451478"/>
            <a:ext cx="5862181" cy="26307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DD55AF9-5ACC-4B42-976F-2299E9C2F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177" y="4175237"/>
            <a:ext cx="5267646" cy="264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33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Citável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ável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v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TM03457503[[fn=Citável]]</Template>
  <TotalTime>117</TotalTime>
  <Words>536</Words>
  <Application>Microsoft Office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Century Gothic</vt:lpstr>
      <vt:lpstr>Wingdings 2</vt:lpstr>
      <vt:lpstr>Citável</vt:lpstr>
      <vt:lpstr>Exploração de energia de ondas, marés, correntes e eólica no mar</vt:lpstr>
      <vt:lpstr>Energias Renováveis Antiguidade</vt:lpstr>
      <vt:lpstr>Energias Renováveis Antiguidade</vt:lpstr>
      <vt:lpstr>Energia de Marés e ondas – Impacto Atual</vt:lpstr>
      <vt:lpstr>Histórico Ilustrado</vt:lpstr>
      <vt:lpstr>Energia de Marés – Dispositivos de Destaque</vt:lpstr>
      <vt:lpstr>Energia de ondas – Tecnologias Principais</vt:lpstr>
      <vt:lpstr>Energia de ondas – Tecnologias Principais: Distinção de funcionamento</vt:lpstr>
      <vt:lpstr>Energia de ondas – Oscilador de Coluna d’água </vt:lpstr>
      <vt:lpstr>Energia de ondas – Corpos Oscilantes</vt:lpstr>
      <vt:lpstr>Energia de Ondas - Overtopping</vt:lpstr>
      <vt:lpstr>Energia Eólica</vt:lpstr>
      <vt:lpstr>Energia Eólica</vt:lpstr>
      <vt:lpstr>Fontes</vt:lpstr>
      <vt:lpstr>Fim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Exploração de energia de ondas, marés, correntes e eólica no mar</dc:title>
  <dc:creator>Raphael Enohata</dc:creator>
  <cp:lastModifiedBy>Foloni</cp:lastModifiedBy>
  <cp:revision>13</cp:revision>
  <dcterms:created xsi:type="dcterms:W3CDTF">2018-08-09T12:20:56Z</dcterms:created>
  <dcterms:modified xsi:type="dcterms:W3CDTF">2018-08-09T14:25:15Z</dcterms:modified>
</cp:coreProperties>
</file>