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5" r:id="rId11"/>
    <p:sldId id="264" r:id="rId12"/>
    <p:sldId id="266" r:id="rId13"/>
  </p:sldIdLst>
  <p:sldSz cx="9144000" cy="5143500" type="screen16x9"/>
  <p:notesSz cx="6858000" cy="9144000"/>
  <p:embeddedFontLst>
    <p:embeddedFont>
      <p:font typeface="Maiandra GD" panose="020E0502030308020204"/>
      <p:regular r:id="rId15"/>
    </p:embeddedFont>
    <p:embeddedFont>
      <p:font typeface="Arial Narrow" panose="020B0604020202020204" pitchFamily="34" charset="0"/>
      <p:regular r:id="rId16"/>
      <p:bold r:id="rId17"/>
      <p:italic r:id="rId18"/>
      <p:boldItalic r:id="rId19"/>
    </p:embeddedFont>
    <p:embeddedFont>
      <p:font typeface="Bahnschrift Light Condensed" panose="020B0502040204020203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Bahnschrift Light" panose="020B0502040204020203"/>
      <p:regular r:id="rId25"/>
    </p:embeddedFont>
    <p:embeddedFont>
      <p:font typeface="Agency FB" panose="020B0503020202020204"/>
      <p:regular r:id="rId26"/>
      <p:bold r:id="rId27"/>
    </p:embeddedFont>
    <p:embeddedFont>
      <p:font typeface="Bahnschrift Condensed" panose="020B0502040204020203"/>
      <p:regular r:id="rId28"/>
      <p:bold r:id="rId29"/>
    </p:embeddedFont>
    <p:embeddedFont>
      <p:font typeface="Bahnschrift SemiBold" panose="020B0502040204020203"/>
      <p:bold r:id="rId30"/>
    </p:embeddedFont>
    <p:embeddedFont>
      <p:font typeface="Bahnschrift SemiLight Condensed" panose="020B0502040204020203"/>
      <p:regular r:id="rId31"/>
    </p:embeddedFont>
    <p:embeddedFont>
      <p:font typeface="Action Man" panose="00000400000000000000"/>
      <p:regular r:id="rId32"/>
      <p:boldItalic r:id="rId33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99"/>
    <a:srgbClr val="FFFF99"/>
    <a:srgbClr val="FFFFCC"/>
    <a:srgbClr val="CC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9" autoAdjust="0"/>
    <p:restoredTop sz="87558" autoAdjust="0"/>
  </p:normalViewPr>
  <p:slideViewPr>
    <p:cSldViewPr>
      <p:cViewPr varScale="1">
        <p:scale>
          <a:sx n="127" d="100"/>
          <a:sy n="127" d="100"/>
        </p:scale>
        <p:origin x="10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A4B7B-C0E4-43F2-A325-7BBD25A439F0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F6D2C-5E03-4A93-919A-111EDB0AA7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931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F6D2C-5E03-4A93-919A-111EDB0AA75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329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F6D2C-5E03-4A93-919A-111EDB0AA75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3178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F6D2C-5E03-4A93-919A-111EDB0AA75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264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F6D2C-5E03-4A93-919A-111EDB0AA75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531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/>
              <a:t>Em ambos os casos, os alunos foram melhores na segunda avaliação. Como o instrumento era o mesmo no </a:t>
            </a:r>
            <a:r>
              <a:rPr lang="pt-BR" baseline="0" dirty="0" err="1"/>
              <a:t>pré</a:t>
            </a:r>
            <a:r>
              <a:rPr lang="pt-BR" baseline="0" dirty="0"/>
              <a:t> e pós-teórico, a familiaridade com ele e aprender com os próprios erros pode ter sido uma maneira de melhorar o desempenho, independente do treinamento recebido na sala de aula ou o ato de ensinar. Porém, isso não ocorreu na avaliação prática. O grupo teste apresentou um desempenho muito melhor na segunda prática. Talvez, a diferença seja explicada pela intervenção: ensinar SBV para os outros. A comunidade apresentou menor desempenho em todos os casos comparado aos estudantes de medicina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F6D2C-5E03-4A93-919A-111EDB0AA75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16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F6D2C-5E03-4A93-919A-111EDB0AA75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53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E9B6-C70C-426D-A133-D00A3E022A43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8211-242B-49DF-B2E5-B73435265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9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E9B6-C70C-426D-A133-D00A3E022A43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8211-242B-49DF-B2E5-B73435265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54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E9B6-C70C-426D-A133-D00A3E022A43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8211-242B-49DF-B2E5-B73435265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64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E9B6-C70C-426D-A133-D00A3E022A43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8211-242B-49DF-B2E5-B73435265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75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E9B6-C70C-426D-A133-D00A3E022A43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8211-242B-49DF-B2E5-B73435265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63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E9B6-C70C-426D-A133-D00A3E022A43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8211-242B-49DF-B2E5-B73435265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92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E9B6-C70C-426D-A133-D00A3E022A43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8211-242B-49DF-B2E5-B73435265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958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E9B6-C70C-426D-A133-D00A3E022A43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8211-242B-49DF-B2E5-B73435265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08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E9B6-C70C-426D-A133-D00A3E022A43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8211-242B-49DF-B2E5-B73435265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77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E9B6-C70C-426D-A133-D00A3E022A43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8211-242B-49DF-B2E5-B73435265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E9B6-C70C-426D-A133-D00A3E022A43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8211-242B-49DF-B2E5-B73435265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02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AE9B6-C70C-426D-A133-D00A3E022A43}" type="datetimeFigureOut">
              <a:rPr lang="pt-BR" smtClean="0"/>
              <a:t>26/09/2019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D8211-242B-49DF-B2E5-B73435265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61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t="5822" r="6723" b="7788"/>
          <a:stretch/>
        </p:blipFill>
        <p:spPr bwMode="auto">
          <a:xfrm>
            <a:off x="31320" y="483518"/>
            <a:ext cx="4195979" cy="423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27214" y="1207373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Man" panose="00000400000000000000" pitchFamily="2" charset="0"/>
              </a:rPr>
              <a:t>Learning by teaching basic life support: a</a:t>
            </a:r>
          </a:p>
          <a:p>
            <a:pPr algn="ctr"/>
            <a:r>
              <a:rPr lang="en-US" sz="20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Man" panose="00000400000000000000" pitchFamily="2" charset="0"/>
              </a:rPr>
              <a:t>non-randomized controlled trial with</a:t>
            </a:r>
          </a:p>
          <a:p>
            <a:pPr algn="ctr"/>
            <a:r>
              <a:rPr lang="en-US" sz="20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Man" panose="00000400000000000000" pitchFamily="2" charset="0"/>
              </a:rPr>
              <a:t>medical students</a:t>
            </a:r>
            <a:endParaRPr lang="pt-BR" sz="20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tion Man" panose="00000400000000000000" pitchFamily="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86779" y="2715766"/>
            <a:ext cx="5065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>
                <a:latin typeface="Arial Narrow" panose="020B0606020202030204" pitchFamily="34" charset="0"/>
              </a:rPr>
              <a:t>Sérgio Geraldo Veloso, Gabriel Santos Pereira, </a:t>
            </a:r>
            <a:r>
              <a:rPr lang="pt-BR" sz="1200" dirty="0" err="1">
                <a:latin typeface="Arial Narrow" panose="020B0606020202030204" pitchFamily="34" charset="0"/>
              </a:rPr>
              <a:t>Nathália</a:t>
            </a:r>
            <a:r>
              <a:rPr lang="pt-BR" sz="1200" dirty="0">
                <a:latin typeface="Arial Narrow" panose="020B0606020202030204" pitchFamily="34" charset="0"/>
              </a:rPr>
              <a:t> Nascimento Vasconcelos, Maria Helena </a:t>
            </a:r>
            <a:r>
              <a:rPr lang="pt-BR" sz="1200" dirty="0" err="1">
                <a:latin typeface="Arial Narrow" panose="020B0606020202030204" pitchFamily="34" charset="0"/>
              </a:rPr>
              <a:t>Senger</a:t>
            </a:r>
            <a:r>
              <a:rPr lang="pt-BR" sz="1200" dirty="0">
                <a:latin typeface="Arial Narrow" panose="020B0606020202030204" pitchFamily="34" charset="0"/>
              </a:rPr>
              <a:t>,</a:t>
            </a:r>
          </a:p>
          <a:p>
            <a:pPr algn="r"/>
            <a:r>
              <a:rPr lang="pt-BR" sz="1200" dirty="0">
                <a:latin typeface="Arial Narrow" panose="020B0606020202030204" pitchFamily="34" charset="0"/>
              </a:rPr>
              <a:t>Rosa </a:t>
            </a:r>
            <a:r>
              <a:rPr lang="pt-BR" sz="1200" dirty="0" err="1">
                <a:latin typeface="Arial Narrow" panose="020B0606020202030204" pitchFamily="34" charset="0"/>
              </a:rPr>
              <a:t>Malena</a:t>
            </a:r>
            <a:r>
              <a:rPr lang="pt-BR" sz="1200" dirty="0">
                <a:latin typeface="Arial Narrow" panose="020B0606020202030204" pitchFamily="34" charset="0"/>
              </a:rPr>
              <a:t> </a:t>
            </a:r>
            <a:r>
              <a:rPr lang="pt-BR" sz="1200" dirty="0" err="1">
                <a:latin typeface="Arial Narrow" panose="020B0606020202030204" pitchFamily="34" charset="0"/>
              </a:rPr>
              <a:t>Delbone</a:t>
            </a:r>
            <a:r>
              <a:rPr lang="pt-BR" sz="1200" dirty="0">
                <a:latin typeface="Arial Narrow" panose="020B0606020202030204" pitchFamily="34" charset="0"/>
              </a:rPr>
              <a:t> de Faria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23335" y="114186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Bahnschrift Light" panose="020B0502040204020203" pitchFamily="34" charset="0"/>
              </a:rPr>
              <a:t>DIDÁTICA APLICADA À ODONTOPEDIATRIA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286863" y="4607719"/>
            <a:ext cx="4824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/>
              <a:t>Maria Eduarda Franco </a:t>
            </a:r>
            <a:r>
              <a:rPr lang="pt-BR" sz="1400" b="1" dirty="0" err="1"/>
              <a:t>Viganó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3328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67644" y="485259"/>
            <a:ext cx="67962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gency FB" panose="020B0503020202020204" pitchFamily="34" charset="0"/>
              </a:rPr>
              <a:t>O desempenho da comunidade no processo teórico pré-teste e na avaliação prática foi comparado com o de todos os alunos.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6" t="35156" r="21949" b="27794"/>
          <a:stretch/>
        </p:blipFill>
        <p:spPr bwMode="auto">
          <a:xfrm>
            <a:off x="899592" y="1491630"/>
            <a:ext cx="7444293" cy="2710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7544" y="4305963"/>
            <a:ext cx="835292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Não houve diferença no desempenho teórico ou prático dos membros da comunidade que foram ensinados pelos grupos caso ou controle.</a:t>
            </a:r>
          </a:p>
        </p:txBody>
      </p:sp>
    </p:spTree>
    <p:extLst>
      <p:ext uri="{BB962C8B-B14F-4D97-AF65-F5344CB8AC3E}">
        <p14:creationId xmlns:p14="http://schemas.microsoft.com/office/powerpoint/2010/main" val="1651318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7" t="35156" r="35096" b="15294"/>
          <a:stretch/>
        </p:blipFill>
        <p:spPr bwMode="auto">
          <a:xfrm>
            <a:off x="4716016" y="1300438"/>
            <a:ext cx="4281545" cy="3624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912572" y="346759"/>
            <a:ext cx="388843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gency FB" panose="020B0503020202020204" pitchFamily="34" charset="0"/>
              </a:rPr>
              <a:t>O desempenho dos alunos foi avaliado antes e depois dos testes.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0566" y="1779662"/>
            <a:ext cx="4370184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B050"/>
                </a:solidFill>
                <a:latin typeface="Maiandra GD" panose="020E0502030308020204" pitchFamily="34" charset="0"/>
              </a:rPr>
              <a:t>O desempenho dos alunos na segunda avaliação, teórica ou prática, foi superior ao primeiro, exceto na avaliação prática do grupo controle.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6220" y="3003798"/>
            <a:ext cx="4370184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B050"/>
                </a:solidFill>
                <a:latin typeface="Maiandra GD" panose="020E0502030308020204" pitchFamily="34" charset="0"/>
              </a:rPr>
              <a:t>O grupo caso apresentou um desempenho muito melhor na avaliação prática </a:t>
            </a:r>
          </a:p>
          <a:p>
            <a:pPr algn="ctr"/>
            <a:endParaRPr lang="pt-BR" sz="1600" dirty="0">
              <a:solidFill>
                <a:srgbClr val="00B050"/>
              </a:solidFill>
              <a:latin typeface="Maiandra GD" panose="020E0502030308020204" pitchFamily="34" charset="0"/>
            </a:endParaRPr>
          </a:p>
          <a:p>
            <a:pPr algn="ctr"/>
            <a:r>
              <a:rPr lang="pt-BR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Ensinar o SBV para os outros</a:t>
            </a:r>
          </a:p>
        </p:txBody>
      </p:sp>
      <p:sp>
        <p:nvSpPr>
          <p:cNvPr id="2" name="Seta para baixo 1"/>
          <p:cNvSpPr/>
          <p:nvPr/>
        </p:nvSpPr>
        <p:spPr>
          <a:xfrm>
            <a:off x="2289722" y="3542407"/>
            <a:ext cx="263180" cy="166913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934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Resultado de imagem para conclus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63976" y="15541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Man" panose="00000400000000000000" pitchFamily="2" charset="0"/>
              </a:rPr>
              <a:t>conclusão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49635" y="113159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Bahnschrift Condensed" panose="020B0502040204020203" pitchFamily="34" charset="0"/>
              </a:rPr>
              <a:t>O ensino trouxe mais segurança e confiança para os alunos.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6378" y="149163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Bahnschrift Condensed" panose="020B0502040204020203" pitchFamily="34" charset="0"/>
              </a:rPr>
              <a:t>Os três grupos apontaram a prática como a aula mais importante.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22607" y="2211710"/>
            <a:ext cx="8898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Bahnschrift SemiBold" panose="020B0502040204020203" pitchFamily="34" charset="0"/>
              </a:rPr>
              <a:t>A atividade de ensino do SBV provou ser um método viável e eficaz para aumentar o conhecimento dos alunos, permitindo que o que foi aprendido no laboratório de simulação foi retido de maneira mais eficiente. </a:t>
            </a:r>
          </a:p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Bahnschrift SemiBold" panose="020B0502040204020203" pitchFamily="34" charset="0"/>
              </a:rPr>
              <a:t>Além disso, os alunos foram capazes de desempenhar um papel social, disseminando e replicando o conhecimento do SBV para a comunidade que adquiriu conhecimentos e habilidades através de simulações.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45831" y="77155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Bahnschrift Condensed" panose="020B0502040204020203" pitchFamily="34" charset="0"/>
              </a:rPr>
              <a:t>O estudo serviu para disseminar o SBV aos membros da comunidade .</a:t>
            </a:r>
          </a:p>
        </p:txBody>
      </p:sp>
    </p:spTree>
    <p:extLst>
      <p:ext uri="{BB962C8B-B14F-4D97-AF65-F5344CB8AC3E}">
        <p14:creationId xmlns:p14="http://schemas.microsoft.com/office/powerpoint/2010/main" val="133681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63976" y="26749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Man" panose="00000400000000000000" pitchFamily="2" charset="0"/>
              </a:rPr>
              <a:t>Background</a:t>
            </a:r>
          </a:p>
        </p:txBody>
      </p:sp>
      <p:sp>
        <p:nvSpPr>
          <p:cNvPr id="10" name="Seta para a direita 9"/>
          <p:cNvSpPr/>
          <p:nvPr/>
        </p:nvSpPr>
        <p:spPr>
          <a:xfrm>
            <a:off x="5720095" y="1443301"/>
            <a:ext cx="504056" cy="364685"/>
          </a:xfrm>
          <a:prstGeom prst="rightArrow">
            <a:avLst/>
          </a:prstGeom>
          <a:solidFill>
            <a:srgbClr val="FFCC6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76" y="1185459"/>
            <a:ext cx="1660692" cy="999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ta para a direita 4"/>
          <p:cNvSpPr/>
          <p:nvPr/>
        </p:nvSpPr>
        <p:spPr>
          <a:xfrm>
            <a:off x="1907704" y="1502707"/>
            <a:ext cx="504056" cy="364685"/>
          </a:xfrm>
          <a:prstGeom prst="rightArrow">
            <a:avLst/>
          </a:prstGeom>
          <a:solidFill>
            <a:srgbClr val="FFCC6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-180528" y="176144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339752" y="1131590"/>
            <a:ext cx="338437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Aumentar o número de médicos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Melhorar a distribuição pelo país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012160" y="987574"/>
            <a:ext cx="31824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Ampliação do número de vagas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Criação de novas escolas de Medicina</a:t>
            </a:r>
          </a:p>
        </p:txBody>
      </p:sp>
      <p:sp>
        <p:nvSpPr>
          <p:cNvPr id="12" name="Seta para a direita 11"/>
          <p:cNvSpPr/>
          <p:nvPr/>
        </p:nvSpPr>
        <p:spPr>
          <a:xfrm rot="5400000">
            <a:off x="7351348" y="2396088"/>
            <a:ext cx="504056" cy="364685"/>
          </a:xfrm>
          <a:prstGeom prst="rightArrow">
            <a:avLst/>
          </a:prstGeom>
          <a:solidFill>
            <a:srgbClr val="FFCC6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5997011" y="2905084"/>
            <a:ext cx="318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Metodologias ativas de ensino-aprendizagem</a:t>
            </a:r>
          </a:p>
        </p:txBody>
      </p:sp>
      <p:sp>
        <p:nvSpPr>
          <p:cNvPr id="14" name="Seta para a direita 13"/>
          <p:cNvSpPr/>
          <p:nvPr/>
        </p:nvSpPr>
        <p:spPr>
          <a:xfrm rot="10800000">
            <a:off x="5472011" y="3071211"/>
            <a:ext cx="504056" cy="364685"/>
          </a:xfrm>
          <a:prstGeom prst="rightArrow">
            <a:avLst/>
          </a:prstGeom>
          <a:solidFill>
            <a:srgbClr val="FFCC6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339752" y="2787774"/>
            <a:ext cx="3182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Aumento da aquisição, retenção e transferência de conhecimentos</a:t>
            </a:r>
          </a:p>
        </p:txBody>
      </p:sp>
      <p:sp>
        <p:nvSpPr>
          <p:cNvPr id="17" name="Seta para a direita 16"/>
          <p:cNvSpPr/>
          <p:nvPr/>
        </p:nvSpPr>
        <p:spPr>
          <a:xfrm rot="10800000">
            <a:off x="1763688" y="3071211"/>
            <a:ext cx="504056" cy="364685"/>
          </a:xfrm>
          <a:prstGeom prst="rightArrow">
            <a:avLst/>
          </a:prstGeom>
          <a:solidFill>
            <a:srgbClr val="FFCC6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-108520" y="276658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Atender às necessidades da comunidade local</a:t>
            </a:r>
          </a:p>
        </p:txBody>
      </p:sp>
    </p:spTree>
    <p:extLst>
      <p:ext uri="{BB962C8B-B14F-4D97-AF65-F5344CB8AC3E}">
        <p14:creationId xmlns:p14="http://schemas.microsoft.com/office/powerpoint/2010/main" val="60036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186194"/>
            <a:ext cx="4479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Man" panose="00000400000000000000" pitchFamily="2" charset="0"/>
              </a:rPr>
              <a:t>Suporte Básico de Vida (</a:t>
            </a:r>
            <a:r>
              <a:rPr lang="pt-BR" sz="24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Man" panose="00000400000000000000" pitchFamily="2" charset="0"/>
              </a:rPr>
              <a:t>sbv</a:t>
            </a:r>
            <a:r>
              <a:rPr lang="pt-BR" sz="24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Man" panose="00000400000000000000" pitchFamily="2" charset="0"/>
              </a:rPr>
              <a:t>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65118" y="956216"/>
            <a:ext cx="3456384" cy="369332"/>
          </a:xfrm>
          <a:prstGeom prst="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 Narrow" panose="020B0606020202030204" pitchFamily="34" charset="0"/>
              </a:rPr>
              <a:t>2º período        Simulação </a:t>
            </a:r>
          </a:p>
        </p:txBody>
      </p:sp>
      <p:cxnSp>
        <p:nvCxnSpPr>
          <p:cNvPr id="7" name="Conector de seta reta 6"/>
          <p:cNvCxnSpPr/>
          <p:nvPr/>
        </p:nvCxnSpPr>
        <p:spPr>
          <a:xfrm>
            <a:off x="2449294" y="114088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4809047" y="956216"/>
            <a:ext cx="3456384" cy="369332"/>
          </a:xfrm>
          <a:prstGeom prst="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 Narrow" panose="020B0606020202030204" pitchFamily="34" charset="0"/>
              </a:rPr>
              <a:t>8º e 11º períodos        Prática </a:t>
            </a:r>
          </a:p>
        </p:txBody>
      </p:sp>
      <p:cxnSp>
        <p:nvCxnSpPr>
          <p:cNvPr id="10" name="Conector de seta reta 9"/>
          <p:cNvCxnSpPr/>
          <p:nvPr/>
        </p:nvCxnSpPr>
        <p:spPr>
          <a:xfrm>
            <a:off x="6804248" y="114638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23528" y="1851670"/>
            <a:ext cx="2053758" cy="1754326"/>
          </a:xfrm>
          <a:prstGeom prst="rect">
            <a:avLst/>
          </a:prstGeom>
          <a:solidFill>
            <a:schemeClr val="bg2"/>
          </a:solidFill>
          <a:ln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ahnschrift Light Condensed" panose="020B0502040204020203" pitchFamily="34" charset="0"/>
              </a:rPr>
              <a:t>A ressuscitação cardiopulmonar prolonga a vida do paciente enquanto aguarda-se a ajuda adequada.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940399" y="1851670"/>
            <a:ext cx="2053758" cy="1477328"/>
          </a:xfrm>
          <a:prstGeom prst="rect">
            <a:avLst/>
          </a:prstGeom>
          <a:solidFill>
            <a:schemeClr val="bg2"/>
          </a:solidFill>
          <a:ln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ahnschrift Light Condensed" panose="020B0502040204020203" pitchFamily="34" charset="0"/>
              </a:rPr>
              <a:t>O treinamento comunitário é uma intervenção eficaz para melhorar a saúde pública.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28598" y="3481398"/>
            <a:ext cx="2053758" cy="369332"/>
          </a:xfrm>
          <a:prstGeom prst="rect">
            <a:avLst/>
          </a:prstGeom>
          <a:solidFill>
            <a:schemeClr val="bg2"/>
          </a:solidFill>
          <a:ln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ahnschrift Light Condensed" panose="020B0502040204020203" pitchFamily="34" charset="0"/>
              </a:rPr>
              <a:t>Cadeia de sobrevivência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940399" y="4003130"/>
            <a:ext cx="2053758" cy="369332"/>
          </a:xfrm>
          <a:prstGeom prst="rect">
            <a:avLst/>
          </a:prstGeom>
          <a:solidFill>
            <a:schemeClr val="bg2"/>
          </a:solidFill>
          <a:ln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ahnschrift Light Condensed" panose="020B0502040204020203" pitchFamily="34" charset="0"/>
              </a:rPr>
              <a:t>Relevância social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23528" y="4659982"/>
            <a:ext cx="8670629" cy="369332"/>
          </a:xfrm>
          <a:prstGeom prst="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Bahnschrift Light Condensed" panose="020B0502040204020203" pitchFamily="34" charset="0"/>
              </a:rPr>
              <a:t>Estudantes de medicina </a:t>
            </a:r>
            <a:r>
              <a:rPr lang="pt-BR" b="1" dirty="0">
                <a:solidFill>
                  <a:srgbClr val="C00000"/>
                </a:solidFill>
                <a:latin typeface="Bahnschrift Light Condensed" panose="020B0502040204020203" pitchFamily="34" charset="0"/>
              </a:rPr>
              <a:t>=</a:t>
            </a:r>
            <a:r>
              <a:rPr lang="pt-BR" dirty="0">
                <a:latin typeface="Bahnschrift Light Condensed" panose="020B0502040204020203" pitchFamily="34" charset="0"/>
              </a:rPr>
              <a:t> grupo com grande potencial de disseminação de técnicas de SBV</a:t>
            </a:r>
          </a:p>
        </p:txBody>
      </p:sp>
    </p:spTree>
    <p:extLst>
      <p:ext uri="{BB962C8B-B14F-4D97-AF65-F5344CB8AC3E}">
        <p14:creationId xmlns:p14="http://schemas.microsoft.com/office/powerpoint/2010/main" val="44805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990684" y="1347614"/>
            <a:ext cx="5521455" cy="2529026"/>
          </a:xfrm>
          <a:prstGeom prst="rect">
            <a:avLst/>
          </a:prstGeom>
          <a:solidFill>
            <a:srgbClr val="FFFF99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</a:rPr>
              <a:t>Metodologia “</a:t>
            </a:r>
            <a:r>
              <a:rPr lang="pt-BR" i="1" dirty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</a:rPr>
              <a:t>Learning </a:t>
            </a:r>
            <a:r>
              <a:rPr lang="pt-BR" i="1" dirty="0" err="1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</a:rPr>
              <a:t>by</a:t>
            </a:r>
            <a:r>
              <a:rPr lang="pt-BR" i="1" dirty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pt-BR" i="1" dirty="0" err="1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</a:rPr>
              <a:t>teaching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</a:rPr>
              <a:t>” para Ressuscitação Cardiopulmonar , avaliando se o desempenho (conhecimento e habilidades) dos alunos aumentou após passarem pela atividade de ensinar outras pessoas. E, ao mesmo tempo, disseminando-o dentro da comunidade.</a:t>
            </a:r>
          </a:p>
        </p:txBody>
      </p:sp>
    </p:spTree>
    <p:extLst>
      <p:ext uri="{BB962C8B-B14F-4D97-AF65-F5344CB8AC3E}">
        <p14:creationId xmlns:p14="http://schemas.microsoft.com/office/powerpoint/2010/main" val="47737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" y="438"/>
            <a:ext cx="9135941" cy="51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63976" y="15541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Man" panose="00000400000000000000" pitchFamily="2" charset="0"/>
              </a:rPr>
              <a:t>métodos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2523" y="1059582"/>
            <a:ext cx="2808312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rial Narrow" panose="020B0606020202030204" pitchFamily="34" charset="0"/>
              </a:rPr>
              <a:t>Estudantes do 2º período do curso de Medicina foram treinados em técnicas de ressuscitação pulmonar segundo o SBV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63976" y="2355726"/>
            <a:ext cx="280831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rial Narrow" panose="020B0606020202030204" pitchFamily="34" charset="0"/>
              </a:rPr>
              <a:t>Capacitaram membros da comunidade (Teoria e Simulação)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61403" y="3147814"/>
            <a:ext cx="280831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Estudo controlado não randomizado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342231" y="2931790"/>
            <a:ext cx="2808312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Avaliação, </a:t>
            </a:r>
            <a:r>
              <a:rPr lang="pt-BR" sz="1600" dirty="0" err="1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pré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 e pós intervenção, do desempenho dos alunos através de testes teóricos e práticos.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228184" y="3478833"/>
            <a:ext cx="280831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Intervenção: o ato de ensinar as pessoas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328051" y="4101931"/>
            <a:ext cx="280831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As pessoas que “aprenderam” também foram avaliadas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275856" y="355471"/>
            <a:ext cx="280831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Critérios de inclusão:</a:t>
            </a:r>
          </a:p>
          <a:p>
            <a:pPr algn="ctr"/>
            <a:r>
              <a:rPr lang="pt-BR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Alunos do 2º período de Medicina</a:t>
            </a:r>
          </a:p>
          <a:p>
            <a:pPr algn="ctr"/>
            <a:r>
              <a:rPr lang="pt-BR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Membros da comunidade voluntários e que trabalhavam onde os alunos “praticavam”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228184" y="1320319"/>
            <a:ext cx="280831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Critérios de exclusão:</a:t>
            </a:r>
          </a:p>
          <a:p>
            <a:pPr algn="ctr"/>
            <a:r>
              <a:rPr lang="pt-BR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Menores de 18 anos</a:t>
            </a:r>
          </a:p>
          <a:p>
            <a:pPr algn="ctr"/>
            <a:r>
              <a:rPr lang="pt-BR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Analfabetismo</a:t>
            </a:r>
          </a:p>
          <a:p>
            <a:pPr algn="ctr"/>
            <a:r>
              <a:rPr lang="pt-BR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Fraqueza física que comprometeria as manobras de ressuscitação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3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5477" flipV="1">
            <a:off x="-60493" y="2022683"/>
            <a:ext cx="775176" cy="35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3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0045" flipV="1">
            <a:off x="-68997" y="3059339"/>
            <a:ext cx="775176" cy="35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172">
            <a:off x="2722656" y="3273208"/>
            <a:ext cx="801991" cy="36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942">
            <a:off x="5899071" y="3126594"/>
            <a:ext cx="801991" cy="36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77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7" y="0"/>
            <a:ext cx="918676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165224" y="51470"/>
            <a:ext cx="285856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gency FB" panose="020B0503020202020204" pitchFamily="34" charset="0"/>
              </a:rPr>
              <a:t>Alunos do curso de Medicina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43478" y="1914386"/>
            <a:ext cx="309634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gency FB" panose="020B0503020202020204" pitchFamily="34" charset="0"/>
              </a:rPr>
              <a:t>Grupo Controle (39 alunos – 2 turmas)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374671" y="1914386"/>
            <a:ext cx="309634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gency FB" panose="020B0503020202020204" pitchFamily="34" charset="0"/>
              </a:rPr>
              <a:t>Grupo Caso (53 alunos – 3 turmas)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957953" y="483518"/>
            <a:ext cx="525658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gency FB" panose="020B0503020202020204" pitchFamily="34" charset="0"/>
              </a:rPr>
              <a:t>Pré-teste com 20 questões múltipla-escolha com 5 alternativas cada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42263" y="937632"/>
            <a:ext cx="885698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gency FB" panose="020B0503020202020204" pitchFamily="34" charset="0"/>
              </a:rPr>
              <a:t>Aprenderam SBV e Primeiros Socorros de acordo com a </a:t>
            </a:r>
            <a:r>
              <a:rPr lang="pt-BR" i="1" dirty="0" err="1">
                <a:latin typeface="Agency FB" panose="020B0503020202020204" pitchFamily="34" charset="0"/>
              </a:rPr>
              <a:t>America</a:t>
            </a:r>
            <a:r>
              <a:rPr lang="pt-BR" i="1" dirty="0">
                <a:latin typeface="Agency FB" panose="020B0503020202020204" pitchFamily="34" charset="0"/>
              </a:rPr>
              <a:t> Heart </a:t>
            </a:r>
            <a:r>
              <a:rPr lang="pt-BR" i="1" dirty="0" err="1">
                <a:latin typeface="Agency FB" panose="020B0503020202020204" pitchFamily="34" charset="0"/>
              </a:rPr>
              <a:t>Association</a:t>
            </a:r>
            <a:r>
              <a:rPr lang="pt-BR" i="1" dirty="0">
                <a:latin typeface="Agency FB" panose="020B0503020202020204" pitchFamily="34" charset="0"/>
              </a:rPr>
              <a:t> </a:t>
            </a:r>
            <a:r>
              <a:rPr lang="pt-BR" dirty="0">
                <a:latin typeface="Agency FB" panose="020B0503020202020204" pitchFamily="34" charset="0"/>
              </a:rPr>
              <a:t>(Teoria + Prática + Avaliação)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526638" y="1410330"/>
            <a:ext cx="208823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gency FB" panose="020B0503020202020204" pitchFamily="34" charset="0"/>
              </a:rPr>
              <a:t>Avaliação Prática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788023" y="2355726"/>
            <a:ext cx="4269641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Bahnschrift SemiLight Condensed" panose="020B0502040204020203" pitchFamily="34" charset="0"/>
              </a:rPr>
              <a:t>Após 30 a 45 dias - sem nenhum outro contato com o SBV, grupos de 4 a 9 alunos </a:t>
            </a:r>
            <a:r>
              <a:rPr lang="pt-BR" sz="1400" dirty="0">
                <a:solidFill>
                  <a:schemeClr val="accent3">
                    <a:lumMod val="75000"/>
                  </a:schemeClr>
                </a:solidFill>
                <a:latin typeface="Bahnschrift SemiLight Condensed" panose="020B0502040204020203" pitchFamily="34" charset="0"/>
              </a:rPr>
              <a:t>ensinaram</a:t>
            </a:r>
            <a:r>
              <a:rPr lang="pt-BR" sz="1400" dirty="0">
                <a:latin typeface="Bahnschrift SemiLight Condensed" panose="020B0502040204020203" pitchFamily="34" charset="0"/>
              </a:rPr>
              <a:t> SBV a 10 a 25 pessoas na comunidade: Cursos de dois turnos com 4 horas cada</a:t>
            </a:r>
            <a:r>
              <a:rPr lang="pt-BR" sz="1400" dirty="0">
                <a:solidFill>
                  <a:schemeClr val="accent3">
                    <a:lumMod val="75000"/>
                  </a:schemeClr>
                </a:solidFill>
                <a:latin typeface="Bahnschrift SemiLight Condensed" panose="020B0502040204020203" pitchFamily="34" charset="0"/>
              </a:rPr>
              <a:t> + </a:t>
            </a:r>
            <a:r>
              <a:rPr lang="pt-BR" sz="1400" dirty="0">
                <a:latin typeface="Bahnschrift SemiLight Condensed" panose="020B0502040204020203" pitchFamily="34" charset="0"/>
              </a:rPr>
              <a:t>Pôsteres e folhetos para distribuição</a:t>
            </a:r>
          </a:p>
          <a:p>
            <a:pPr algn="ctr"/>
            <a:r>
              <a:rPr lang="pt-BR" sz="1400" dirty="0">
                <a:latin typeface="Bahnschrift SemiLight Condensed" panose="020B0502040204020203" pitchFamily="34" charset="0"/>
              </a:rPr>
              <a:t>Autonomia na preparação do curso.</a:t>
            </a:r>
          </a:p>
          <a:p>
            <a:pPr algn="ctr"/>
            <a:r>
              <a:rPr lang="pt-BR" sz="1400" dirty="0">
                <a:latin typeface="Bahnschrift SemiLight Condensed" panose="020B0502040204020203" pitchFamily="34" charset="0"/>
              </a:rPr>
              <a:t>Um professor avaliou a atividade (clareza e objetividade, autoconfiança em apresentação, habilidades práticas, ética, cuidado com os materiais do curso, competência de ensino, habilidades interpessoais.</a:t>
            </a:r>
          </a:p>
          <a:p>
            <a:pPr algn="ctr"/>
            <a:r>
              <a:rPr lang="pt-BR" sz="1400" dirty="0">
                <a:latin typeface="Bahnschrift SemiLight Condensed" panose="020B0502040204020203" pitchFamily="34" charset="0"/>
              </a:rPr>
              <a:t>Após 15 dias do curso ministrado - realizaram uma prova com 20 itens, segunda avaliação prática e uma </a:t>
            </a:r>
            <a:r>
              <a:rPr lang="pt-BR" sz="1400" dirty="0" err="1">
                <a:latin typeface="Bahnschrift SemiLight Condensed" panose="020B0502040204020203" pitchFamily="34" charset="0"/>
              </a:rPr>
              <a:t>auto-avaliação</a:t>
            </a:r>
            <a:r>
              <a:rPr lang="pt-BR" sz="1400" dirty="0">
                <a:latin typeface="Bahnschrift SemiLight Condensed" panose="020B0502040204020203" pitchFamily="34" charset="0"/>
              </a:rPr>
              <a:t> (desempenho na aula e na atividade de ensino).</a:t>
            </a:r>
            <a:endParaRPr lang="pt-BR" sz="1600" dirty="0">
              <a:latin typeface="Agency FB" panose="020B0503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26045" y="2349252"/>
            <a:ext cx="4269641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Bahnschrift SemiLight Condensed" panose="020B0502040204020203" pitchFamily="34" charset="0"/>
              </a:rPr>
              <a:t>Prepararam pôsteres e folhetos sobre o SBV.</a:t>
            </a:r>
          </a:p>
          <a:p>
            <a:pPr algn="ctr"/>
            <a:r>
              <a:rPr lang="pt-BR" sz="1400" dirty="0">
                <a:latin typeface="Bahnschrift SemiLight Condensed" panose="020B0502040204020203" pitchFamily="34" charset="0"/>
              </a:rPr>
              <a:t>Após 50 a 70 dias - sem nenhum outro contato com o SBV, realizaram um pós-teste teórico e uma segunda avaliação prática.</a:t>
            </a:r>
          </a:p>
          <a:p>
            <a:pPr algn="ctr"/>
            <a:r>
              <a:rPr lang="pt-BR" sz="1400" dirty="0">
                <a:latin typeface="Bahnschrift SemiLight Condensed" panose="020B0502040204020203" pitchFamily="34" charset="0"/>
              </a:rPr>
              <a:t>Uma semana depois - 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Bahnschrift SemiLight Condensed" panose="020B0502040204020203" pitchFamily="34" charset="0"/>
              </a:rPr>
              <a:t>ensinaram</a:t>
            </a:r>
            <a:r>
              <a:rPr lang="pt-BR" sz="1400" dirty="0">
                <a:latin typeface="Bahnschrift SemiLight Condensed" panose="020B0502040204020203" pitchFamily="34" charset="0"/>
              </a:rPr>
              <a:t> SBV aos membros da comunidade, sendo avaliados pelo professor observador.</a:t>
            </a:r>
          </a:p>
          <a:p>
            <a:pPr algn="ctr"/>
            <a:r>
              <a:rPr lang="pt-BR" sz="1400" dirty="0" err="1">
                <a:latin typeface="Bahnschrift SemiLight Condensed" panose="020B0502040204020203" pitchFamily="34" charset="0"/>
              </a:rPr>
              <a:t>Auto-avaliação</a:t>
            </a:r>
            <a:r>
              <a:rPr lang="pt-BR" sz="1400" dirty="0">
                <a:latin typeface="Bahnschrift SemiLigh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7930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comun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1" cy="516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699792" y="499445"/>
            <a:ext cx="3528392" cy="369332"/>
          </a:xfrm>
          <a:prstGeom prst="rect">
            <a:avLst/>
          </a:prstGeom>
          <a:solidFill>
            <a:srgbClr val="FFFFCC"/>
          </a:solidFill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gency FB" panose="020B0503020202020204" pitchFamily="34" charset="0"/>
              </a:rPr>
              <a:t>Comunidade (profissionais da saúde e leigos)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329167" y="1016898"/>
            <a:ext cx="4269641" cy="1815882"/>
          </a:xfrm>
          <a:prstGeom prst="rect">
            <a:avLst/>
          </a:prstGeom>
          <a:solidFill>
            <a:srgbClr val="FFFFCC"/>
          </a:solidFill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Bahnschrift SemiLight Condensed" panose="020B0502040204020203" pitchFamily="34" charset="0"/>
              </a:rPr>
              <a:t>Orientações sobre o projeto.</a:t>
            </a:r>
          </a:p>
          <a:p>
            <a:pPr algn="ctr"/>
            <a:r>
              <a:rPr lang="pt-BR" sz="1400" dirty="0">
                <a:latin typeface="Bahnschrift SemiLight Condensed" panose="020B0502040204020203" pitchFamily="34" charset="0"/>
              </a:rPr>
              <a:t>TCLE.</a:t>
            </a:r>
          </a:p>
          <a:p>
            <a:pPr algn="ctr"/>
            <a:r>
              <a:rPr lang="pt-BR" sz="1400" dirty="0">
                <a:latin typeface="Bahnschrift SemiLight Condensed" panose="020B0502040204020203" pitchFamily="34" charset="0"/>
              </a:rPr>
              <a:t>Curso em dois turnos de 4 horas + Avaliação teórica e prática (10h).</a:t>
            </a:r>
          </a:p>
          <a:p>
            <a:pPr algn="ctr"/>
            <a:r>
              <a:rPr lang="pt-BR" sz="1400" dirty="0">
                <a:latin typeface="Bahnschrift SemiLight Condensed" panose="020B0502040204020203" pitchFamily="34" charset="0"/>
              </a:rPr>
              <a:t>Pré-teste teórico com 20 itens.</a:t>
            </a:r>
          </a:p>
          <a:p>
            <a:pPr algn="ctr"/>
            <a:r>
              <a:rPr lang="pt-BR" sz="1400" dirty="0">
                <a:latin typeface="Bahnschrift SemiLight Condensed" panose="020B0502040204020203" pitchFamily="34" charset="0"/>
              </a:rPr>
              <a:t>Os cursos começaram e no 3º dia, eles realizaram as seguintes avaliações: pós-teste teórico (o mesmo que o pré-teste mas com as questões em ordem diferente) e uma avaliação prática (10 a 20 dias após o pré-teste).</a:t>
            </a:r>
            <a:endParaRPr lang="pt-BR" sz="1600" dirty="0">
              <a:latin typeface="Agency FB" panose="020B0503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329166" y="3147814"/>
            <a:ext cx="4269641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Bahnschrift SemiLight Condensed" panose="020B0502040204020203" pitchFamily="34" charset="0"/>
              </a:rPr>
              <a:t>Dados analisados no IBM SPSS </a:t>
            </a:r>
            <a:r>
              <a:rPr lang="pt-BR" sz="1400" dirty="0" err="1">
                <a:latin typeface="Bahnschrift SemiLight Condensed" panose="020B0502040204020203" pitchFamily="34" charset="0"/>
              </a:rPr>
              <a:t>Statistic</a:t>
            </a:r>
            <a:r>
              <a:rPr lang="pt-BR" sz="1400" dirty="0">
                <a:latin typeface="Bahnschrift SemiLight Condensed" panose="020B0502040204020203" pitchFamily="34" charset="0"/>
              </a:rPr>
              <a:t> 20</a:t>
            </a:r>
          </a:p>
          <a:p>
            <a:pPr algn="ctr"/>
            <a:r>
              <a:rPr lang="pt-BR" sz="1400" dirty="0">
                <a:latin typeface="Bahnschrift SemiLight Condensed" panose="020B0502040204020203" pitchFamily="34" charset="0"/>
              </a:rPr>
              <a:t>Teste de normalidade de Shapiro-</a:t>
            </a:r>
            <a:r>
              <a:rPr lang="pt-BR" sz="1400" dirty="0" err="1">
                <a:latin typeface="Bahnschrift SemiLight Condensed" panose="020B0502040204020203" pitchFamily="34" charset="0"/>
              </a:rPr>
              <a:t>Wilk</a:t>
            </a:r>
            <a:r>
              <a:rPr lang="pt-BR" sz="1400" dirty="0">
                <a:latin typeface="Bahnschrift SemiLight Condensed" panose="020B0502040204020203" pitchFamily="34" charset="0"/>
              </a:rPr>
              <a:t>.</a:t>
            </a:r>
          </a:p>
          <a:p>
            <a:pPr algn="ctr"/>
            <a:r>
              <a:rPr lang="pt-BR" sz="1400" dirty="0">
                <a:latin typeface="Bahnschrift SemiLight Condensed" panose="020B0502040204020203" pitchFamily="34" charset="0"/>
              </a:rPr>
              <a:t>Teste T de </a:t>
            </a:r>
            <a:r>
              <a:rPr lang="pt-BR" sz="1400" dirty="0" err="1">
                <a:latin typeface="Bahnschrift SemiLight Condensed" panose="020B0502040204020203" pitchFamily="34" charset="0"/>
              </a:rPr>
              <a:t>Student</a:t>
            </a:r>
            <a:r>
              <a:rPr lang="pt-BR" sz="1400" dirty="0">
                <a:latin typeface="Bahnschrift SemiLight Condensed" panose="020B0502040204020203" pitchFamily="34" charset="0"/>
              </a:rPr>
              <a:t> (Paramétricos).</a:t>
            </a:r>
          </a:p>
          <a:p>
            <a:pPr algn="ctr"/>
            <a:r>
              <a:rPr lang="pt-BR" sz="1400" dirty="0">
                <a:latin typeface="Bahnschrift SemiLight Condensed" panose="020B0502040204020203" pitchFamily="34" charset="0"/>
              </a:rPr>
              <a:t>Teste de Mann-Whitney (Não Paramétricos).</a:t>
            </a:r>
          </a:p>
          <a:p>
            <a:pPr algn="ctr"/>
            <a:r>
              <a:rPr lang="pt-BR" sz="1400" dirty="0">
                <a:latin typeface="Bahnschrift SemiLight Condensed" panose="020B0502040204020203" pitchFamily="34" charset="0"/>
              </a:rPr>
              <a:t>Teste T de </a:t>
            </a:r>
            <a:r>
              <a:rPr lang="pt-BR" sz="1400" dirty="0" err="1">
                <a:latin typeface="Bahnschrift SemiLight Condensed" panose="020B0502040204020203" pitchFamily="34" charset="0"/>
              </a:rPr>
              <a:t>Student</a:t>
            </a:r>
            <a:r>
              <a:rPr lang="pt-BR" sz="1400" dirty="0">
                <a:latin typeface="Bahnschrift SemiLight Condensed" panose="020B0502040204020203" pitchFamily="34" charset="0"/>
              </a:rPr>
              <a:t> pareado.</a:t>
            </a:r>
          </a:p>
          <a:p>
            <a:pPr algn="ctr"/>
            <a:r>
              <a:rPr lang="pt-BR" sz="1400" dirty="0">
                <a:latin typeface="Bahnschrift SemiLight Condensed" panose="020B0502040204020203" pitchFamily="34" charset="0"/>
              </a:rPr>
              <a:t>Teste de </a:t>
            </a:r>
            <a:r>
              <a:rPr lang="pt-BR" sz="1400" dirty="0" err="1">
                <a:latin typeface="Bahnschrift SemiLight Condensed" panose="020B0502040204020203" pitchFamily="34" charset="0"/>
              </a:rPr>
              <a:t>Wilcoxon</a:t>
            </a:r>
            <a:r>
              <a:rPr lang="pt-BR" sz="1400" dirty="0">
                <a:latin typeface="Bahnschrift SemiLight Condensed" panose="020B0502040204020203" pitchFamily="34" charset="0"/>
              </a:rPr>
              <a:t>.</a:t>
            </a:r>
          </a:p>
          <a:p>
            <a:pPr algn="ctr"/>
            <a:r>
              <a:rPr lang="pt-BR" sz="1400" dirty="0">
                <a:latin typeface="Bahnschrift SemiLight Condensed" panose="020B0502040204020203" pitchFamily="34" charset="0"/>
              </a:rPr>
              <a:t>p&lt;0,05</a:t>
            </a:r>
          </a:p>
        </p:txBody>
      </p:sp>
    </p:spTree>
    <p:extLst>
      <p:ext uri="{BB962C8B-B14F-4D97-AF65-F5344CB8AC3E}">
        <p14:creationId xmlns:p14="http://schemas.microsoft.com/office/powerpoint/2010/main" val="146543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resultad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52" b="10367"/>
          <a:stretch/>
        </p:blipFill>
        <p:spPr bwMode="auto">
          <a:xfrm>
            <a:off x="0" y="3581125"/>
            <a:ext cx="3104744" cy="15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63976" y="15541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Man" panose="00000400000000000000" pitchFamily="2" charset="0"/>
              </a:rPr>
              <a:t>RESULTADOs</a:t>
            </a:r>
            <a:endParaRPr lang="pt-BR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tion Man" panose="00000400000000000000" pitchFamily="2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63976" y="843558"/>
            <a:ext cx="8872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</a:rPr>
              <a:t>92 alunos do curso de Medicina participaram em pelo menos uma das etapas da pesquisa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1851670"/>
            <a:ext cx="871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</a:defRPr>
            </a:lvl1pPr>
          </a:lstStyle>
          <a:p>
            <a:r>
              <a:rPr lang="pt-BR" dirty="0"/>
              <a:t>240 membros da comunidade participaram em pelo menos uma das etapas da pesquisa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383868" y="2825599"/>
            <a:ext cx="3924436" cy="132343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Agentes comunitários de saúde (27%)</a:t>
            </a:r>
          </a:p>
          <a:p>
            <a:pPr algn="ctr"/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Técnicos de enfermagem (25%)</a:t>
            </a:r>
          </a:p>
          <a:p>
            <a:pPr algn="ctr"/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Motoristas de ambulância (18%)</a:t>
            </a:r>
          </a:p>
          <a:p>
            <a:pPr algn="ctr"/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Profissionais de nível superior (10%)</a:t>
            </a:r>
          </a:p>
          <a:p>
            <a:pPr algn="ctr"/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Profissionais de nível médio e fundamental (20%)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627784" y="4356170"/>
            <a:ext cx="608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3399"/>
                </a:solidFill>
                <a:latin typeface="Bahnschrift Light" panose="020B0502040204020203" pitchFamily="34" charset="0"/>
              </a:rPr>
              <a:t>O número de indivíduos variou nas diferentes etapas e avaliações realizadas, que ocorreram em dias diferentes.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620016" y="120359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B050"/>
                </a:solidFill>
                <a:latin typeface="Maiandra GD" panose="020E0502030308020204" pitchFamily="34" charset="0"/>
              </a:rPr>
              <a:t>34% Homens – 66% Mulheres</a:t>
            </a:r>
          </a:p>
          <a:p>
            <a:pPr algn="ctr"/>
            <a:r>
              <a:rPr lang="pt-BR" sz="1600" dirty="0">
                <a:solidFill>
                  <a:srgbClr val="00B050"/>
                </a:solidFill>
                <a:latin typeface="Maiandra GD" panose="020E0502030308020204" pitchFamily="34" charset="0"/>
              </a:rPr>
              <a:t>20,4 ± 2,1 anos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627784" y="221171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FFC000"/>
                </a:solidFill>
                <a:latin typeface="Maiandra GD" panose="020E0502030308020204" pitchFamily="34" charset="0"/>
              </a:rPr>
              <a:t>29% Homens – 71% Mulheres</a:t>
            </a:r>
          </a:p>
          <a:p>
            <a:pPr algn="ctr"/>
            <a:r>
              <a:rPr lang="pt-BR" sz="1600" dirty="0">
                <a:solidFill>
                  <a:srgbClr val="FFC000"/>
                </a:solidFill>
                <a:latin typeface="Maiandra GD" panose="020E0502030308020204" pitchFamily="34" charset="0"/>
              </a:rPr>
              <a:t>40,9 ± 10,3 anos</a:t>
            </a:r>
          </a:p>
        </p:txBody>
      </p:sp>
    </p:spTree>
    <p:extLst>
      <p:ext uri="{BB962C8B-B14F-4D97-AF65-F5344CB8AC3E}">
        <p14:creationId xmlns:p14="http://schemas.microsoft.com/office/powerpoint/2010/main" val="254674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5" t="40285" r="50579" b="10009"/>
          <a:stretch/>
        </p:blipFill>
        <p:spPr bwMode="auto">
          <a:xfrm>
            <a:off x="305685" y="1275606"/>
            <a:ext cx="3636085" cy="3636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208260"/>
            <a:ext cx="3888432" cy="923330"/>
          </a:xfrm>
          <a:prstGeom prst="rect">
            <a:avLst/>
          </a:prstGeom>
          <a:solidFill>
            <a:schemeClr val="bg1"/>
          </a:solidFill>
          <a:ln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gency FB" panose="020B0503020202020204" pitchFamily="34" charset="0"/>
              </a:rPr>
              <a:t>O desempenho dos alunos do grupo controle foi comparado aos do grupo caso nas diferentes avaliações.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355977" y="372601"/>
            <a:ext cx="4680518" cy="830997"/>
          </a:xfrm>
          <a:prstGeom prst="rect">
            <a:avLst/>
          </a:prstGeom>
          <a:solidFill>
            <a:schemeClr val="bg1"/>
          </a:solidFill>
          <a:ln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CC0099"/>
                </a:solidFill>
                <a:latin typeface="Maiandra GD" panose="020E0502030308020204" pitchFamily="34" charset="0"/>
              </a:rPr>
              <a:t>O desempenho dos alunos do grupo caso obtiveram desempenho cognitivo e de habilidades superior ao grupo controle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355978" y="1452721"/>
            <a:ext cx="4680518" cy="830997"/>
          </a:xfrm>
          <a:prstGeom prst="rect">
            <a:avLst/>
          </a:prstGeom>
          <a:solidFill>
            <a:schemeClr val="bg1"/>
          </a:solidFill>
          <a:ln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CC0099"/>
                </a:solidFill>
                <a:latin typeface="Maiandra GD" panose="020E0502030308020204" pitchFamily="34" charset="0"/>
              </a:rPr>
              <a:t>Foi possível medir o ganho de conhecimento e habilidades do “</a:t>
            </a:r>
            <a:r>
              <a:rPr lang="pt-BR" sz="1600" i="1" dirty="0">
                <a:solidFill>
                  <a:srgbClr val="CC0099"/>
                </a:solidFill>
                <a:latin typeface="Maiandra GD" panose="020E0502030308020204" pitchFamily="34" charset="0"/>
              </a:rPr>
              <a:t>Learning </a:t>
            </a:r>
            <a:r>
              <a:rPr lang="pt-BR" sz="1600" i="1" dirty="0" err="1">
                <a:solidFill>
                  <a:srgbClr val="CC0099"/>
                </a:solidFill>
                <a:latin typeface="Maiandra GD" panose="020E0502030308020204" pitchFamily="34" charset="0"/>
              </a:rPr>
              <a:t>by</a:t>
            </a:r>
            <a:r>
              <a:rPr lang="pt-BR" sz="1600" i="1" dirty="0">
                <a:solidFill>
                  <a:srgbClr val="CC0099"/>
                </a:solidFill>
                <a:latin typeface="Maiandra GD" panose="020E0502030308020204" pitchFamily="34" charset="0"/>
              </a:rPr>
              <a:t> </a:t>
            </a:r>
            <a:r>
              <a:rPr lang="pt-BR" sz="1600" i="1" dirty="0" err="1">
                <a:solidFill>
                  <a:srgbClr val="CC0099"/>
                </a:solidFill>
                <a:latin typeface="Maiandra GD" panose="020E0502030308020204" pitchFamily="34" charset="0"/>
              </a:rPr>
              <a:t>teaching</a:t>
            </a:r>
            <a:r>
              <a:rPr lang="pt-BR" sz="1600" dirty="0">
                <a:solidFill>
                  <a:srgbClr val="CC0099"/>
                </a:solidFill>
                <a:latin typeface="Maiandra GD" panose="020E0502030308020204" pitchFamily="34" charset="0"/>
              </a:rPr>
              <a:t>” e atingir um nível mais alto na escala  de </a:t>
            </a:r>
            <a:r>
              <a:rPr lang="pt-BR" sz="1600" dirty="0" err="1">
                <a:solidFill>
                  <a:srgbClr val="CC0099"/>
                </a:solidFill>
                <a:latin typeface="Maiandra GD" panose="020E0502030308020204" pitchFamily="34" charset="0"/>
              </a:rPr>
              <a:t>Kirkpatrick</a:t>
            </a:r>
            <a:endParaRPr lang="pt-BR" sz="1600" dirty="0">
              <a:solidFill>
                <a:srgbClr val="CC0099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355978" y="2502644"/>
            <a:ext cx="4650759" cy="1077218"/>
          </a:xfrm>
          <a:prstGeom prst="rect">
            <a:avLst/>
          </a:prstGeom>
          <a:solidFill>
            <a:schemeClr val="bg1"/>
          </a:solidFill>
          <a:ln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CC0099"/>
                </a:solidFill>
                <a:latin typeface="Maiandra GD" panose="020E0502030308020204" pitchFamily="34" charset="0"/>
              </a:rPr>
              <a:t>Maior retenção de conhecimento e habilidades com a prática do ensino, resultando em um aumento significativo na aprendizagem dos alunos do grupo caso.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385736" y="3795886"/>
            <a:ext cx="4650759" cy="1077218"/>
          </a:xfrm>
          <a:prstGeom prst="rect">
            <a:avLst/>
          </a:prstGeom>
          <a:solidFill>
            <a:schemeClr val="bg1"/>
          </a:solidFill>
          <a:ln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CC0099"/>
                </a:solidFill>
                <a:latin typeface="Maiandra GD" panose="020E0502030308020204" pitchFamily="34" charset="0"/>
              </a:rPr>
              <a:t>Ambos os grupos se beneficiaram das experiências de treinamento, comportaram de maneira semelhante na </a:t>
            </a:r>
            <a:r>
              <a:rPr lang="pt-BR" sz="1600" dirty="0" err="1">
                <a:solidFill>
                  <a:srgbClr val="CC0099"/>
                </a:solidFill>
                <a:latin typeface="Maiandra GD" panose="020E0502030308020204" pitchFamily="34" charset="0"/>
              </a:rPr>
              <a:t>auto-avaliação</a:t>
            </a:r>
            <a:r>
              <a:rPr lang="pt-BR" sz="1600" dirty="0">
                <a:solidFill>
                  <a:srgbClr val="CC0099"/>
                </a:solidFill>
                <a:latin typeface="Maiandra GD" panose="020E0502030308020204" pitchFamily="34" charset="0"/>
              </a:rPr>
              <a:t> e foram igualmente bem avaliados pelo professor.</a:t>
            </a:r>
          </a:p>
        </p:txBody>
      </p:sp>
    </p:spTree>
    <p:extLst>
      <p:ext uri="{BB962C8B-B14F-4D97-AF65-F5344CB8AC3E}">
        <p14:creationId xmlns:p14="http://schemas.microsoft.com/office/powerpoint/2010/main" val="40430585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1157</Words>
  <Application>Microsoft Macintosh PowerPoint</Application>
  <PresentationFormat>Apresentação na tela (16:9)</PresentationFormat>
  <Paragraphs>103</Paragraphs>
  <Slides>12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3" baseType="lpstr">
      <vt:lpstr>Maiandra GD</vt:lpstr>
      <vt:lpstr>Arial Narrow</vt:lpstr>
      <vt:lpstr>Bahnschrift Light Condensed</vt:lpstr>
      <vt:lpstr>Calibri</vt:lpstr>
      <vt:lpstr>Bahnschrift Light</vt:lpstr>
      <vt:lpstr>Agency FB</vt:lpstr>
      <vt:lpstr>Bahnschrift Condensed</vt:lpstr>
      <vt:lpstr>Bahnschrift SemiBold</vt:lpstr>
      <vt:lpstr>Bahnschrift SemiLight Condensed</vt:lpstr>
      <vt:lpstr>Action 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Eduarda Franco Vigano</dc:creator>
  <cp:lastModifiedBy>Usuário do Microsoft Office</cp:lastModifiedBy>
  <cp:revision>90</cp:revision>
  <dcterms:created xsi:type="dcterms:W3CDTF">2019-09-23T21:05:56Z</dcterms:created>
  <dcterms:modified xsi:type="dcterms:W3CDTF">2019-09-26T11:33:22Z</dcterms:modified>
</cp:coreProperties>
</file>