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92" r:id="rId15"/>
    <p:sldId id="270" r:id="rId16"/>
    <p:sldId id="271" r:id="rId17"/>
    <p:sldId id="272" r:id="rId18"/>
    <p:sldId id="273" r:id="rId19"/>
    <p:sldId id="274" r:id="rId20"/>
    <p:sldId id="293" r:id="rId21"/>
    <p:sldId id="275" r:id="rId22"/>
    <p:sldId id="276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305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6" r:id="rId49"/>
    <p:sldId id="307" r:id="rId50"/>
    <p:sldId id="308" r:id="rId51"/>
    <p:sldId id="309" r:id="rId52"/>
    <p:sldId id="315" r:id="rId53"/>
    <p:sldId id="316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3" d="100"/>
          <a:sy n="93" d="100"/>
        </p:scale>
        <p:origin x="-726" y="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0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09929-C9E7-2E49-BDDC-641103EEC6B8}" type="datetimeFigureOut">
              <a:rPr lang="en-US" smtClean="0"/>
              <a:t>8/3/2016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CFB1-7198-A144-9977-632722B2AB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78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01CF1-A389-334F-966A-538EE740BE38}" type="datetimeFigureOut">
              <a:rPr lang="en-US" smtClean="0"/>
              <a:t>8/3/2016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EBEA7-D247-7042-9059-BD6005668DF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864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9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BEA7-D247-7042-9059-BD6005668DF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7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182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x-none" dirty="0" smtClean="0"/>
              <a:t>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2672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40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dirty="0" smtClean="0"/>
              <a:t>Nome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247900" y="5803900"/>
            <a:ext cx="4965700" cy="6096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E-mail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20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62603-79DD-7947-8181-BD1CEDAEBBC2}" type="datetime1">
              <a:rPr lang="pt-BR" smtClean="0"/>
              <a:t>03/08/2016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2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2CD6-1791-3746-9A96-3BC80D05608F}" type="datetime1">
              <a:rPr lang="pt-BR" smtClean="0"/>
              <a:t>03/08/2016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7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0"/>
            <a:ext cx="8810623" cy="7302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1" y="857251"/>
            <a:ext cx="8524874" cy="573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48600" y="6721475"/>
            <a:ext cx="1295399" cy="136525"/>
          </a:xfrm>
        </p:spPr>
        <p:txBody>
          <a:bodyPr/>
          <a:lstStyle>
            <a:lvl1pPr algn="r">
              <a:defRPr sz="600"/>
            </a:lvl1pPr>
          </a:lstStyle>
          <a:p>
            <a:r>
              <a:rPr lang="en-US" dirty="0" smtClean="0"/>
              <a:t>© Daniel </a:t>
            </a:r>
            <a:r>
              <a:rPr lang="en-US" dirty="0" err="1" smtClean="0"/>
              <a:t>Nopper</a:t>
            </a:r>
            <a:r>
              <a:rPr lang="en-US" dirty="0" smtClean="0"/>
              <a:t> </a:t>
            </a:r>
            <a:r>
              <a:rPr lang="en-US" dirty="0" err="1" smtClean="0"/>
              <a:t>Silvar</a:t>
            </a:r>
            <a:r>
              <a:rPr lang="en-US" dirty="0" smtClean="0"/>
              <a:t> Rodrigues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91300"/>
            <a:ext cx="333375" cy="2413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326530D0-E989-6D43-9B52-F525A77060C2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857251"/>
            <a:ext cx="333375" cy="5524499"/>
          </a:xfrm>
          <a:prstGeom prst="rect">
            <a:avLst/>
          </a:prstGeom>
          <a:noFill/>
        </p:spPr>
        <p:txBody>
          <a:bodyPr vert="vert270" wrap="none" lIns="0" tIns="0" rIns="0" bIns="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QFL0341  –  </a:t>
            </a:r>
            <a:r>
              <a:rPr lang="en-US" sz="1200" dirty="0" err="1" smtClean="0">
                <a:solidFill>
                  <a:srgbClr val="FFFFFF"/>
                </a:solidFill>
              </a:rPr>
              <a:t>Estrutura</a:t>
            </a:r>
            <a:r>
              <a:rPr lang="en-US" sz="1200" dirty="0" smtClean="0">
                <a:solidFill>
                  <a:srgbClr val="FFFFFF"/>
                </a:solidFill>
              </a:rPr>
              <a:t> e </a:t>
            </a:r>
            <a:r>
              <a:rPr lang="en-US" sz="1200" dirty="0" err="1" smtClean="0">
                <a:solidFill>
                  <a:srgbClr val="FFFFFF"/>
                </a:solidFill>
              </a:rPr>
              <a:t>Propriedades</a:t>
            </a:r>
            <a:r>
              <a:rPr lang="en-US" sz="1200" dirty="0" smtClean="0">
                <a:solidFill>
                  <a:srgbClr val="FFFFFF"/>
                </a:solidFill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</a:rPr>
              <a:t>Compostos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Orgânicos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8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B4A7-08E9-8447-9B82-3968A68453E4}" type="datetime1">
              <a:rPr lang="pt-BR" smtClean="0"/>
              <a:t>03/08/2016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8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7E6A-7F49-0149-9E57-7B5AB4B58791}" type="datetime1">
              <a:rPr lang="pt-BR" smtClean="0"/>
              <a:t>03/08/2016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179A-5D9D-B14C-BD9C-D9CC2DD93767}" type="datetime1">
              <a:rPr lang="pt-BR" smtClean="0"/>
              <a:t>03/08/2016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84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B4AB-CE6A-3148-858D-02DB64C8528F}" type="datetime1">
              <a:rPr lang="pt-BR" smtClean="0"/>
              <a:t>03/08/2016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2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3BD6-CDA9-5A41-8EB4-E7346D26A481}" type="datetime1">
              <a:rPr lang="pt-BR" smtClean="0"/>
              <a:t>03/08/2016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3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99B9-1491-1F4A-B6C8-179BF39FA7BA}" type="datetime1">
              <a:rPr lang="pt-BR" smtClean="0"/>
              <a:t>03/08/2016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8BC9-BC76-3B48-81B7-5945CFD4BFB7}" type="datetime1">
              <a:rPr lang="pt-BR" smtClean="0"/>
              <a:t>03/08/2016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0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5BA2-DA46-EE45-83BD-9632A8C95794}" type="datetime1">
              <a:rPr lang="pt-BR" smtClean="0"/>
              <a:t>03/08/2016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Reinaldo C. Bazito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4AF15-0ADC-9043-BED0-60F4505285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2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emf"/><Relationship Id="rId4" Type="http://schemas.microsoft.com/office/2007/relationships/hdphoto" Target="../media/hdphoto1.wdp"/><Relationship Id="rId9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500" y="1166813"/>
            <a:ext cx="7883525" cy="108108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QFL- 0341 – Estrutura e propriedades de Compostos Orgânicos</a:t>
            </a:r>
            <a:endParaRPr lang="pt-B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00" y="4813300"/>
            <a:ext cx="8826500" cy="53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Prof. Dr. Daniel </a:t>
            </a:r>
            <a:r>
              <a:rPr lang="en-US" sz="2000" dirty="0" err="1" smtClean="0"/>
              <a:t>Nopper</a:t>
            </a:r>
            <a:r>
              <a:rPr lang="en-US" sz="2000" dirty="0" smtClean="0"/>
              <a:t> Silva Rodrigues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7500" y="2817813"/>
            <a:ext cx="8826500" cy="1081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i="1" dirty="0" smtClean="0"/>
              <a:t>2. Ligações químicas localizadas</a:t>
            </a:r>
          </a:p>
          <a:p>
            <a:r>
              <a:rPr lang="pt-BR" sz="2800" i="1" smtClean="0"/>
              <a:t>em </a:t>
            </a:r>
            <a:r>
              <a:rPr lang="pt-BR" sz="2800" i="1" dirty="0" smtClean="0"/>
              <a:t>moléculas orgânicas</a:t>
            </a:r>
            <a:endParaRPr lang="pt-BR" sz="2800" i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17500" y="5461000"/>
            <a:ext cx="88265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dannopper@usp.br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Hibridização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38774" y="1569020"/>
            <a:ext cx="4105370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pt-B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1/2) ×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pt-B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(1/2) ×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pt-B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(1/2) ×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l-G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pt-BR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(1/2) ×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pz</a:t>
            </a:r>
            <a:r>
              <a:rPr lang="pt-B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www.grandinetti.org/resources/Teaching/Chem121/Lectures/OrbitalHybridization/sp.gif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25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209675"/>
            <a:ext cx="3939178" cy="20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9313" r="77716" b="21040"/>
          <a:stretch/>
        </p:blipFill>
        <p:spPr bwMode="auto">
          <a:xfrm>
            <a:off x="6906714" y="5133973"/>
            <a:ext cx="1171575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6"/>
          <a:stretch/>
        </p:blipFill>
        <p:spPr bwMode="auto">
          <a:xfrm>
            <a:off x="1112838" y="5211230"/>
            <a:ext cx="3824287" cy="121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de seta reta 3"/>
          <p:cNvCxnSpPr/>
          <p:nvPr/>
        </p:nvCxnSpPr>
        <p:spPr>
          <a:xfrm>
            <a:off x="5143500" y="5819773"/>
            <a:ext cx="15430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1" t="15727" r="11504"/>
          <a:stretch/>
        </p:blipFill>
        <p:spPr bwMode="auto">
          <a:xfrm>
            <a:off x="304801" y="3429628"/>
            <a:ext cx="2404558" cy="176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619126" y="33598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1400" i="1" dirty="0" smtClean="0"/>
              <a:t>2s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3567" r="10681"/>
          <a:stretch/>
        </p:blipFill>
        <p:spPr bwMode="auto">
          <a:xfrm>
            <a:off x="2667000" y="3441220"/>
            <a:ext cx="2181226" cy="173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4879" r="9720"/>
          <a:stretch/>
        </p:blipFill>
        <p:spPr bwMode="auto">
          <a:xfrm>
            <a:off x="4772025" y="3441220"/>
            <a:ext cx="2246208" cy="173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815769" y="342962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1400" i="1" dirty="0" smtClean="0"/>
              <a:t>2p</a:t>
            </a:r>
            <a:r>
              <a:rPr lang="pt-BR" sz="1400" i="1" baseline="-25000" dirty="0" smtClean="0"/>
              <a:t>x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4964545" y="34412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1400" i="1" dirty="0" smtClean="0"/>
              <a:t>2sp</a:t>
            </a:r>
            <a:r>
              <a:rPr lang="pt-BR" sz="1400" i="1" baseline="-25000" dirty="0" smtClean="0"/>
              <a:t>x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2148" r="12467" b="3085"/>
          <a:stretch/>
        </p:blipFill>
        <p:spPr bwMode="auto">
          <a:xfrm>
            <a:off x="6926176" y="3441220"/>
            <a:ext cx="2087819" cy="166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CaixaDeTexto 28"/>
          <p:cNvSpPr txBox="1"/>
          <p:nvPr/>
        </p:nvSpPr>
        <p:spPr>
          <a:xfrm>
            <a:off x="7055685" y="34412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1400" i="1" dirty="0" smtClean="0"/>
              <a:t>(2sp</a:t>
            </a:r>
            <a:r>
              <a:rPr lang="pt-BR" sz="1400" i="1" baseline="-25000" dirty="0" smtClean="0"/>
              <a:t>x</a:t>
            </a:r>
            <a:r>
              <a:rPr lang="pt-BR" sz="1400" i="1" dirty="0" smtClean="0"/>
              <a:t>)</a:t>
            </a:r>
            <a:r>
              <a:rPr lang="pt-BR" sz="1400" i="1" baseline="30000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5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Hibridização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952500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 rot="16200000">
            <a:off x="285750" y="33623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571625" y="55816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562100" y="361473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562100" y="270033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76475" y="2705101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2990850" y="270033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569129" y="1281071"/>
            <a:ext cx="1698966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Carbono no estado fundamental </a:t>
            </a:r>
          </a:p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(não hibridizado) 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622349" y="5826916"/>
            <a:ext cx="373138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569130" y="3846496"/>
            <a:ext cx="373138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569129" y="2901265"/>
            <a:ext cx="478745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2266949" y="2910912"/>
            <a:ext cx="478745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2978830" y="2920559"/>
            <a:ext cx="478745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5115231" y="55816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5114705" y="297751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5803527" y="297043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6517902" y="2975202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7232277" y="297044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5083634" y="3190218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5175063" y="5826916"/>
            <a:ext cx="373138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5032308" y="1345141"/>
            <a:ext cx="263260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Carbono tetraédrico (metano por exemplo) com hibridização 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5808596" y="3190218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6457992" y="3191777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7172367" y="3209924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1755699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1755699" y="33635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V="1">
            <a:off x="1698549" y="242887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flipV="1">
            <a:off x="2418612" y="242768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V="1">
            <a:off x="5279949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flipV="1">
            <a:off x="5251374" y="2726114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flipV="1">
            <a:off x="5956224" y="27249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 flipV="1">
            <a:off x="6651549" y="27149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7356399" y="27149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1894643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flipV="1">
            <a:off x="1922386" y="339168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 flipV="1">
            <a:off x="5465686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9313" r="77716" b="21040"/>
          <a:stretch/>
        </p:blipFill>
        <p:spPr bwMode="auto">
          <a:xfrm>
            <a:off x="6606385" y="3818332"/>
            <a:ext cx="1171575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Hibridização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952500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 rot="16200000">
            <a:off x="285750" y="33623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571625" y="55816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562100" y="361473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562100" y="270033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76475" y="2705101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2990850" y="270033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569129" y="1281071"/>
            <a:ext cx="1698966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Carbono no estado fundamental </a:t>
            </a:r>
          </a:p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(não hibridizado) 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622349" y="5826916"/>
            <a:ext cx="373138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569130" y="3846496"/>
            <a:ext cx="373138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569129" y="2901265"/>
            <a:ext cx="478745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2266949" y="2910912"/>
            <a:ext cx="478745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2978830" y="2920559"/>
            <a:ext cx="478745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5115231" y="55816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5114705" y="318706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5803527" y="317998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6517902" y="3184752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7232277" y="2694215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5083634" y="3399768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5175063" y="5826916"/>
            <a:ext cx="373138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5032308" y="1345141"/>
            <a:ext cx="274565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Carbono trigonal plano (eteno por exemplo) com hibridização 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5808596" y="3399768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6457992" y="3401327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2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7172367" y="2933699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1755699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1755699" y="33635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V="1">
            <a:off x="1698549" y="242887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flipV="1">
            <a:off x="2418612" y="242768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V="1">
            <a:off x="5279949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flipV="1">
            <a:off x="5251374" y="2916614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flipV="1">
            <a:off x="5956224" y="29154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 flipV="1">
            <a:off x="6651549" y="29054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7356399" y="243875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1894643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flipV="1">
            <a:off x="1922386" y="339168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 flipV="1">
            <a:off x="5465686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2"/>
          <a:stretch/>
        </p:blipFill>
        <p:spPr bwMode="auto">
          <a:xfrm>
            <a:off x="3947684" y="3668594"/>
            <a:ext cx="4914900" cy="125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9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6320" r="1220" b="6107"/>
          <a:stretch/>
        </p:blipFill>
        <p:spPr bwMode="auto">
          <a:xfrm>
            <a:off x="4069977" y="3771488"/>
            <a:ext cx="4854948" cy="14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Hibridização</a:t>
            </a: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952500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 rot="16200000">
            <a:off x="285750" y="33623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571625" y="55816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562100" y="361473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562100" y="270033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76475" y="2705101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2990850" y="270033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1569129" y="1281071"/>
            <a:ext cx="1698966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Carbono no estado fundamental </a:t>
            </a:r>
          </a:p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(não hibridizado) 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622349" y="5826916"/>
            <a:ext cx="373138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569130" y="3846496"/>
            <a:ext cx="373138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569129" y="2901265"/>
            <a:ext cx="478745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2266949" y="2910912"/>
            <a:ext cx="478745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2978830" y="2920559"/>
            <a:ext cx="478745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Conector reto 38"/>
          <p:cNvCxnSpPr/>
          <p:nvPr/>
        </p:nvCxnSpPr>
        <p:spPr>
          <a:xfrm>
            <a:off x="5115231" y="55816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5114705" y="3368035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5803527" y="3360964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6517902" y="2698977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7232277" y="2694215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9"/>
          <p:cNvSpPr>
            <a:spLocks noChangeArrowheads="1"/>
          </p:cNvSpPr>
          <p:nvPr/>
        </p:nvSpPr>
        <p:spPr bwMode="auto">
          <a:xfrm>
            <a:off x="5083634" y="3580743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5175063" y="5826916"/>
            <a:ext cx="373138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5032308" y="1345141"/>
            <a:ext cx="274565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Carbono linear (etino por exemplo) com hibridização sp.</a:t>
            </a:r>
            <a:endParaRPr lang="pt-BR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5808596" y="3580743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6457992" y="2915552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7172367" y="2933699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4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4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flipV="1">
            <a:off x="1755699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1755699" y="33635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V="1">
            <a:off x="1698549" y="242887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flipV="1">
            <a:off x="2418612" y="242768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V="1">
            <a:off x="5279949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flipV="1">
            <a:off x="5251374" y="309758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flipV="1">
            <a:off x="5956224" y="309639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 flipV="1">
            <a:off x="6651549" y="241970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7356399" y="243875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1894643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 flipV="1">
            <a:off x="1922386" y="339168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 flipV="1">
            <a:off x="5465686" y="53435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0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Hibridização</a:t>
            </a:r>
          </a:p>
        </p:txBody>
      </p:sp>
      <p:pic>
        <p:nvPicPr>
          <p:cNvPr id="46" name="Picture 2" descr="C:\Users\Luiz F Silva Jr\Pictures\2011-03-15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7" y="1364752"/>
            <a:ext cx="817245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96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Ligação iônica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504825" y="1219617"/>
            <a:ext cx="827722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>
              <a:lnSpc>
                <a:spcPct val="150000"/>
              </a:lnSpc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	Esta baseada na atração eletrostática de dois íons com cargas opostas</a:t>
            </a:r>
          </a:p>
          <a:p>
            <a:pPr marL="495300" indent="-495300">
              <a:lnSpc>
                <a:spcPct val="150000"/>
              </a:lnSpc>
            </a:pPr>
            <a:r>
              <a:rPr lang="pt-B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Formada pela transferência de um ou mais elétrons de um átomo para outro para criar íons</a:t>
            </a:r>
          </a:p>
          <a:p>
            <a:pPr marL="495300" indent="-495300">
              <a:lnSpc>
                <a:spcPct val="150000"/>
              </a:lnSpc>
              <a:buFontTx/>
              <a:buAutoNum type="romanLcParenR" startAt="3"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Ocorre com átomos de eletronegatividade diferente</a:t>
            </a:r>
          </a:p>
          <a:p>
            <a:pPr marL="495300" indent="-495300">
              <a:lnSpc>
                <a:spcPct val="150000"/>
              </a:lnSpc>
              <a:buFontTx/>
              <a:buAutoNum type="romanLcParenR" startAt="3"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a mesma em todas as direções. Não tem orientação preferencial no espaço</a:t>
            </a:r>
          </a:p>
        </p:txBody>
      </p:sp>
      <p:pic>
        <p:nvPicPr>
          <p:cNvPr id="47" name="Picture 12" descr="Fig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25" y="3389442"/>
            <a:ext cx="4114800" cy="28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22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G01_001-022"/>
          <p:cNvPicPr>
            <a:picLocks noChangeAspect="1" noChangeArrowheads="1"/>
          </p:cNvPicPr>
          <p:nvPr/>
        </p:nvPicPr>
        <p:blipFill>
          <a:blip r:embed="rId2"/>
          <a:srcRect l="17647" t="42165" b="44160"/>
          <a:stretch>
            <a:fillRect/>
          </a:stretch>
        </p:blipFill>
        <p:spPr bwMode="auto">
          <a:xfrm>
            <a:off x="571500" y="5762481"/>
            <a:ext cx="5943078" cy="7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Ligação covalente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3375" y="1162467"/>
            <a:ext cx="8448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>
              <a:lnSpc>
                <a:spcPct val="15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	</a:t>
            </a: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Ocorre entre átomos de ametais com eletronegativa iguais ou similares.</a:t>
            </a:r>
            <a:endParaRPr lang="pt-B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>
              <a:lnSpc>
                <a:spcPct val="150000"/>
              </a:lnSpc>
            </a:pPr>
            <a:r>
              <a:rPr lang="pt-B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 o compartilhamento de elétrons.</a:t>
            </a:r>
            <a:endParaRPr lang="pt-B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>
              <a:lnSpc>
                <a:spcPct val="150000"/>
              </a:lnSpc>
              <a:buFontTx/>
              <a:buAutoNum type="romanLcParenR" startAt="3"/>
            </a:pP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compartilhamento de </a:t>
            </a: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elétrons decorre da </a:t>
            </a: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sobreposição de orbitais atômicos. </a:t>
            </a:r>
            <a:endParaRPr lang="pt-BR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>
              <a:lnSpc>
                <a:spcPct val="150000"/>
              </a:lnSpc>
              <a:buFontTx/>
              <a:buAutoNum type="romanLcParenR" startAt="3"/>
            </a:pP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 direcional e o formato dos orbitais envolvidos determina onde e como a ligação irá ocorrer.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377744" y="2808417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Estruturas de Lewis</a:t>
            </a:r>
          </a:p>
        </p:txBody>
      </p:sp>
      <p:pic>
        <p:nvPicPr>
          <p:cNvPr id="2050" name="Picture 2" descr="http://ww3.hdnux.com/photos/12/10/01/2654302/4/628x47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 bwMode="auto">
          <a:xfrm>
            <a:off x="6619353" y="3408492"/>
            <a:ext cx="1638821" cy="225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514578" y="5667375"/>
            <a:ext cx="1871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Gilbert Newton Lewis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33375" y="3233945"/>
            <a:ext cx="62859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indent="-495300">
              <a:lnSpc>
                <a:spcPct val="15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	</a:t>
            </a: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Lewis propôs pela primeira vez a ideia de ligações químicas poderiam ocorrer pelo compartilhamento de elétrons entre átomos.</a:t>
            </a:r>
            <a:endParaRPr lang="pt-B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>
              <a:lnSpc>
                <a:spcPct val="150000"/>
              </a:lnSpc>
            </a:pPr>
            <a:r>
              <a:rPr lang="pt-B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Apenas elétrons da camada de valência participam da ligação química.</a:t>
            </a:r>
            <a:endParaRPr lang="pt-BR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00" indent="-495300">
              <a:lnSpc>
                <a:spcPct val="150000"/>
              </a:lnSpc>
              <a:buFontTx/>
              <a:buAutoNum type="romanLcParenR" startAt="3"/>
            </a:pPr>
            <a:r>
              <a:rPr lang="pt-B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Apenas dois elétrons  (um de cada átomo) podem formar uma ligação química.</a:t>
            </a:r>
          </a:p>
        </p:txBody>
      </p:sp>
    </p:spTree>
    <p:extLst>
      <p:ext uri="{BB962C8B-B14F-4D97-AF65-F5344CB8AC3E}">
        <p14:creationId xmlns:p14="http://schemas.microsoft.com/office/powerpoint/2010/main" val="35769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Sobreposição de orbitais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69" y="2574420"/>
            <a:ext cx="5372100" cy="357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57505" y="1330895"/>
            <a:ext cx="7863981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Como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os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orbitais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dependem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função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onda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, a sobreposição dos orbitais depende de como as funções de onda se sobrepõe. Isto nos leva a duas possibilidades.</a:t>
            </a:r>
          </a:p>
        </p:txBody>
      </p:sp>
    </p:spTree>
    <p:extLst>
      <p:ext uri="{BB962C8B-B14F-4D97-AF65-F5344CB8AC3E}">
        <p14:creationId xmlns:p14="http://schemas.microsoft.com/office/powerpoint/2010/main" val="167309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Molécula de hidrogênio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20" y="3936048"/>
            <a:ext cx="5031656" cy="265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G01_03"/>
          <p:cNvPicPr>
            <a:picLocks noChangeAspect="1" noChangeArrowheads="1"/>
          </p:cNvPicPr>
          <p:nvPr/>
        </p:nvPicPr>
        <p:blipFill>
          <a:blip r:embed="rId4"/>
          <a:srcRect t="11147" b="9657"/>
          <a:stretch>
            <a:fillRect/>
          </a:stretch>
        </p:blipFill>
        <p:spPr bwMode="auto">
          <a:xfrm>
            <a:off x="2213693" y="1251066"/>
            <a:ext cx="4520482" cy="268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8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:\Daniel\Aulas 2015\QFL-0341\H2-LU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r="25185"/>
          <a:stretch/>
        </p:blipFill>
        <p:spPr bwMode="auto">
          <a:xfrm>
            <a:off x="3507071" y="1330895"/>
            <a:ext cx="2589088" cy="229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Molécula de hidrogênio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952500" y="1790701"/>
            <a:ext cx="19050" cy="4800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 rot="16200000">
            <a:off x="285750" y="3238499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794929" y="4690735"/>
            <a:ext cx="672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324629" y="4690735"/>
            <a:ext cx="672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434770" y="5895975"/>
            <a:ext cx="672046" cy="43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2000" i="1" dirty="0" smtClean="0">
                <a:latin typeface="Calibri"/>
                <a:cs typeface="Times New Roman" pitchFamily="18" charset="0"/>
              </a:rPr>
              <a:t>σ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431238" y="3176587"/>
            <a:ext cx="672046" cy="43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sz="20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2000" i="1" dirty="0" smtClean="0">
                <a:latin typeface="Calibri"/>
                <a:cs typeface="Times New Roman" pitchFamily="18" charset="0"/>
              </a:rPr>
              <a:t>*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D:\Daniel\Aulas 2015\QFL-0341\H1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7" t="16574" r="32818" b="18416"/>
          <a:stretch/>
        </p:blipFill>
        <p:spPr bwMode="auto">
          <a:xfrm>
            <a:off x="6678762" y="3009899"/>
            <a:ext cx="1769873" cy="16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Daniel\Aulas 2015\QFL-0341\H1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7" t="16574" r="32818" b="18416"/>
          <a:stretch/>
        </p:blipFill>
        <p:spPr bwMode="auto">
          <a:xfrm>
            <a:off x="1246015" y="3005346"/>
            <a:ext cx="1769873" cy="168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Daniel\Aulas 2015\QFL-0341\H2-HOM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13613" r="30453" b="11666"/>
          <a:stretch/>
        </p:blipFill>
        <p:spPr bwMode="auto">
          <a:xfrm>
            <a:off x="3753650" y="4081410"/>
            <a:ext cx="2219219" cy="18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-1"/>
            <a:ext cx="8810623" cy="723901"/>
          </a:xfrm>
        </p:spPr>
        <p:txBody>
          <a:bodyPr>
            <a:noAutofit/>
          </a:bodyPr>
          <a:lstStyle/>
          <a:p>
            <a:r>
              <a:rPr lang="en-US" dirty="0" err="1" smtClean="0"/>
              <a:t>Tópicos</a:t>
            </a:r>
            <a:r>
              <a:rPr lang="en-US" dirty="0" smtClean="0"/>
              <a:t> da Aula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257300"/>
            <a:ext cx="7645400" cy="33401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62000" y="1358900"/>
            <a:ext cx="7988300" cy="4724400"/>
          </a:xfrm>
          <a:prstGeom prst="rect">
            <a:avLst/>
          </a:prstGeom>
          <a:solidFill>
            <a:srgbClr val="457EC3">
              <a:alpha val="20000"/>
            </a:srgbClr>
          </a:solidFill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A) Literatura recomendada.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B) Estrutura atômica.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	a) Orbitais atômicos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	b) O carbono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	c) Hibridização</a:t>
            </a:r>
          </a:p>
          <a:p>
            <a:endParaRPr lang="pt-B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C) Ligações químicas.</a:t>
            </a: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	a) Ligações iônicas</a:t>
            </a: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b) Ligações covalentes</a:t>
            </a:r>
          </a:p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		- Orbitais ligantes e antiligantes</a:t>
            </a:r>
          </a:p>
          <a:p>
            <a:pPr lvl="3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 Ordem de ligação</a:t>
            </a:r>
          </a:p>
          <a:p>
            <a:pPr lvl="3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 Ligações polares e não polares </a:t>
            </a:r>
          </a:p>
          <a:p>
            <a:pPr lvl="3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 Orbitais </a:t>
            </a:r>
            <a:r>
              <a:rPr lang="el-GR" dirty="0" smtClean="0">
                <a:latin typeface="Calibri"/>
                <a:cs typeface="Times New Roman" pitchFamily="18" charset="0"/>
              </a:rPr>
              <a:t>σ</a:t>
            </a:r>
            <a:r>
              <a:rPr lang="pt-BR" dirty="0" smtClean="0">
                <a:latin typeface="Calibri"/>
                <a:cs typeface="Times New Roman" pitchFamily="18" charset="0"/>
              </a:rPr>
              <a:t> e </a:t>
            </a:r>
            <a:r>
              <a:rPr lang="el-GR" dirty="0" smtClean="0">
                <a:latin typeface="Calibri"/>
                <a:cs typeface="Times New Roman" pitchFamily="18" charset="0"/>
              </a:rPr>
              <a:t>π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3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 Ligações em moléculas poliatômicas</a:t>
            </a:r>
          </a:p>
          <a:p>
            <a:pPr lvl="3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 Ligações de Valência e Teoria dos Orbitais Moleculares</a:t>
            </a:r>
          </a:p>
          <a:p>
            <a:pPr lvl="3"/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 Considerações finais. </a:t>
            </a:r>
          </a:p>
        </p:txBody>
      </p:sp>
    </p:spTree>
    <p:extLst>
      <p:ext uri="{BB962C8B-B14F-4D97-AF65-F5344CB8AC3E}">
        <p14:creationId xmlns:p14="http://schemas.microsoft.com/office/powerpoint/2010/main" val="24200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ixaDeTexto 4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Molécula de hidrogênio</a:t>
            </a:r>
          </a:p>
        </p:txBody>
      </p:sp>
      <p:pic>
        <p:nvPicPr>
          <p:cNvPr id="8" name="Picture 2" descr="FG01_002"/>
          <p:cNvPicPr>
            <a:picLocks noChangeAspect="1" noChangeArrowheads="1"/>
          </p:cNvPicPr>
          <p:nvPr/>
        </p:nvPicPr>
        <p:blipFill>
          <a:blip r:embed="rId3"/>
          <a:srcRect t="9941" b="5849"/>
          <a:stretch>
            <a:fillRect/>
          </a:stretch>
        </p:blipFill>
        <p:spPr bwMode="auto">
          <a:xfrm>
            <a:off x="605865" y="1525916"/>
            <a:ext cx="7510694" cy="474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42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7505" y="1001272"/>
            <a:ext cx="7863981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Exercício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Faça a distribuição eletrônica da molécula de He</a:t>
            </a:r>
            <a:r>
              <a:rPr lang="pt-BR" sz="20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. Explique sua baixa estabilidade e discuta a relação entre a distribuição eletrônica desta molécula e a teoria do octeto.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4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70" y="2208329"/>
            <a:ext cx="77152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7505" y="1001272"/>
            <a:ext cx="7863981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Exercício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Faça a distribuição eletrônica da molécula de He</a:t>
            </a:r>
            <a:r>
              <a:rPr lang="pt-BR" sz="20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. Explique sua baixa estabilidade e discuta a relação entre a distribuição eletrônica desta molécula e a teoria do octeto.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2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Ordem de ligação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502149" y="1616136"/>
                <a:ext cx="8374691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</a:rPr>
                        <m:t>𝑂𝑟𝑑𝑒𝑚</m:t>
                      </m:r>
                      <m:r>
                        <a:rPr lang="pt-BR" sz="2000" b="0" i="1" smtClean="0">
                          <a:latin typeface="Cambria Math"/>
                        </a:rPr>
                        <m:t> </m:t>
                      </m:r>
                      <m:r>
                        <a:rPr lang="pt-BR" sz="2000" b="0" i="1" smtClean="0">
                          <a:latin typeface="Cambria Math"/>
                        </a:rPr>
                        <m:t>𝑑𝑒</m:t>
                      </m:r>
                      <m:r>
                        <a:rPr lang="pt-BR" sz="2000" b="0" i="1" smtClean="0">
                          <a:latin typeface="Cambria Math"/>
                        </a:rPr>
                        <m:t> </m:t>
                      </m:r>
                      <m:r>
                        <a:rPr lang="pt-BR" sz="2000" b="0" i="1" smtClean="0">
                          <a:latin typeface="Cambria Math"/>
                        </a:rPr>
                        <m:t>𝑙𝑖𝑔𝑎</m:t>
                      </m:r>
                      <m:r>
                        <a:rPr lang="pt-BR" sz="2000" b="0" i="1" smtClean="0">
                          <a:latin typeface="Cambria Math"/>
                        </a:rPr>
                        <m:t>çã</m:t>
                      </m:r>
                      <m:r>
                        <a:rPr lang="pt-BR" sz="2000" b="0" i="1" smtClean="0">
                          <a:latin typeface="Cambria Math"/>
                        </a:rPr>
                        <m:t>𝑜</m:t>
                      </m:r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pt-BR" sz="2000" i="1">
                          <a:latin typeface="Cambria Math"/>
                        </a:rPr>
                        <m:t>(</m:t>
                      </m:r>
                      <m:r>
                        <a:rPr lang="pt-BR" sz="2000" i="1">
                          <a:latin typeface="Cambria Math"/>
                        </a:rPr>
                        <m:t>𝑛</m:t>
                      </m:r>
                      <m:r>
                        <a:rPr lang="pt-BR" sz="2000" i="1">
                          <a:latin typeface="Cambria Math"/>
                        </a:rPr>
                        <m:t>º </m:t>
                      </m:r>
                      <m:r>
                        <a:rPr lang="pt-BR" sz="2000" i="1">
                          <a:latin typeface="Cambria Math"/>
                        </a:rPr>
                        <m:t>𝑑𝑒</m:t>
                      </m:r>
                      <m:r>
                        <a:rPr lang="pt-BR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000" i="1">
                          <a:latin typeface="Cambria Math"/>
                        </a:rPr>
                        <m:t>𝑒𝑚</m:t>
                      </m:r>
                      <m:r>
                        <a:rPr lang="pt-BR" sz="2000" i="1">
                          <a:latin typeface="Cambria Math"/>
                        </a:rPr>
                        <m:t> </m:t>
                      </m:r>
                      <m:r>
                        <a:rPr lang="pt-BR" sz="2000" i="1">
                          <a:latin typeface="Cambria Math"/>
                        </a:rPr>
                        <m:t>𝑜𝑟𝑏𝑖𝑡𝑎𝑙</m:t>
                      </m:r>
                      <m:r>
                        <a:rPr lang="pt-BR" sz="2000" i="1">
                          <a:latin typeface="Cambria Math"/>
                        </a:rPr>
                        <m:t> </m:t>
                      </m:r>
                      <m:r>
                        <a:rPr lang="pt-BR" sz="2000" i="1">
                          <a:latin typeface="Cambria Math"/>
                        </a:rPr>
                        <m:t>𝑙𝑖𝑔𝑎𝑛𝑡𝑒𝑠</m:t>
                      </m:r>
                      <m:r>
                        <a:rPr lang="pt-BR" sz="2000" i="1">
                          <a:latin typeface="Cambria Math"/>
                        </a:rPr>
                        <m:t>−</m:t>
                      </m:r>
                      <m:r>
                        <a:rPr lang="pt-BR" sz="2000" i="1">
                          <a:latin typeface="Cambria Math"/>
                        </a:rPr>
                        <m:t>𝑛</m:t>
                      </m:r>
                      <m:r>
                        <a:rPr lang="pt-BR" sz="2000" i="1">
                          <a:latin typeface="Cambria Math"/>
                        </a:rPr>
                        <m:t>º </m:t>
                      </m:r>
                      <m:r>
                        <a:rPr lang="pt-BR" sz="2000" i="1">
                          <a:latin typeface="Cambria Math"/>
                        </a:rPr>
                        <m:t>𝑑𝑒</m:t>
                      </m:r>
                      <m:r>
                        <a:rPr lang="pt-BR" sz="2000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pt-BR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000" b="0" i="1" smtClean="0">
                          <a:latin typeface="Cambria Math"/>
                        </a:rPr>
                        <m:t> </m:t>
                      </m:r>
                      <m:r>
                        <a:rPr lang="pt-BR" sz="2000" i="1">
                          <a:latin typeface="Cambria Math"/>
                        </a:rPr>
                        <m:t>𝑒𝑚</m:t>
                      </m:r>
                      <m:r>
                        <a:rPr lang="pt-BR" sz="2000" i="1">
                          <a:latin typeface="Cambria Math"/>
                        </a:rPr>
                        <m:t> </m:t>
                      </m:r>
                      <m:r>
                        <a:rPr lang="pt-BR" sz="2000" i="1">
                          <a:latin typeface="Cambria Math"/>
                        </a:rPr>
                        <m:t>𝑜𝑟𝑏𝑖𝑡𝑎𝑙</m:t>
                      </m:r>
                      <m:r>
                        <a:rPr lang="pt-BR" sz="2000" i="1">
                          <a:latin typeface="Cambria Math"/>
                        </a:rPr>
                        <m:t> </m:t>
                      </m:r>
                      <m:r>
                        <a:rPr lang="pt-BR" sz="2000" b="0" i="1" smtClean="0">
                          <a:latin typeface="Cambria Math"/>
                        </a:rPr>
                        <m:t>𝑎𝑛𝑡𝑖</m:t>
                      </m:r>
                      <m:r>
                        <a:rPr lang="pt-BR" sz="2000" i="1">
                          <a:latin typeface="Cambria Math"/>
                        </a:rPr>
                        <m:t>𝑙𝑖𝑔𝑎𝑛𝑡𝑒𝑠</m:t>
                      </m:r>
                      <m:r>
                        <a:rPr lang="pt-BR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t-BR" sz="2000" i="1" dirty="0" smtClean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49" y="1616136"/>
                <a:ext cx="8374691" cy="9144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ixaDeTexto 9"/>
          <p:cNvSpPr txBox="1"/>
          <p:nvPr/>
        </p:nvSpPr>
        <p:spPr>
          <a:xfrm>
            <a:off x="608649" y="2426036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pt-BR" sz="2000" i="1" baseline="30000" dirty="0" smtClean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839425" y="2305148"/>
                <a:ext cx="2402957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</a:rPr>
                        <m:t>𝐻</m:t>
                      </m:r>
                      <m:r>
                        <a:rPr lang="pt-BR" sz="2000" b="0" i="1" baseline="-25000" smtClean="0">
                          <a:latin typeface="Cambria Math"/>
                        </a:rPr>
                        <m:t>2</m:t>
                      </m:r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000" i="1" smtClean="0">
                              <a:latin typeface="Cambria Math"/>
                            </a:rPr>
                            <m:t>2</m:t>
                          </m:r>
                          <m:r>
                            <a:rPr lang="pt-BR" sz="2000" i="1">
                              <a:latin typeface="Cambria Math"/>
                            </a:rPr>
                            <m:t>−</m:t>
                          </m:r>
                          <m:r>
                            <a:rPr lang="pt-BR" sz="200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pt-BR" sz="20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pt-BR" sz="2000" i="1" dirty="0" smtClean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425" y="2305148"/>
                <a:ext cx="2402957" cy="9144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873248" y="2315781"/>
                <a:ext cx="2402957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</a:rPr>
                        <m:t>𝐻𝑒</m:t>
                      </m:r>
                      <m:r>
                        <a:rPr lang="pt-BR" sz="2000" b="0" i="1" baseline="-25000" smtClean="0">
                          <a:latin typeface="Cambria Math"/>
                        </a:rPr>
                        <m:t>2</m:t>
                      </m:r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000" i="1" smtClean="0">
                              <a:latin typeface="Cambria Math"/>
                            </a:rPr>
                            <m:t>2</m:t>
                          </m:r>
                          <m:r>
                            <a:rPr lang="pt-BR" sz="2000" i="1">
                              <a:latin typeface="Cambria Math"/>
                            </a:rPr>
                            <m:t>−</m:t>
                          </m:r>
                          <m:r>
                            <a:rPr lang="pt-BR" sz="2000" b="0" i="1" smtClean="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pt-BR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t-BR" sz="2000" i="1" dirty="0" smtClean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48" y="2315781"/>
                <a:ext cx="2402957" cy="9144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757505" y="3319170"/>
            <a:ext cx="7863981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A ordem de ligação obtida através da distribuição eletrônica nos orbitais moleculares normalmente coincide com o número de ligações da estrutura de Lewis. Entretanto, podemos obter através de orbitais moleculares estruturas com ordens de ligações fracionadas.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25600" y="519404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pt-BR" sz="2000" i="1" baseline="30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956376" y="5073160"/>
            <a:ext cx="2402957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pt-BR" sz="2000" i="1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4114800" y="297711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pt-BR" sz="2000" i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/>
              <p:cNvSpPr txBox="1"/>
              <p:nvPr/>
            </p:nvSpPr>
            <p:spPr>
              <a:xfrm>
                <a:off x="2031346" y="5073160"/>
                <a:ext cx="2488027" cy="1012955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𝐻</m:t>
                          </m:r>
                          <m:r>
                            <a:rPr lang="pt-BR" sz="2000" b="0" i="1" baseline="-25000" smtClean="0"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2−1</m:t>
                          </m:r>
                        </m:e>
                      </m:d>
                      <m:r>
                        <a:rPr lang="pt-BR" sz="2000" b="0" i="1" smtClean="0">
                          <a:latin typeface="Cambria Math"/>
                        </a:rPr>
                        <m:t>=0,5</m:t>
                      </m:r>
                    </m:oMath>
                  </m:oMathPara>
                </a14:m>
                <a:endParaRPr lang="pt-BR" sz="2000" i="1" dirty="0" smtClean="0"/>
              </a:p>
            </p:txBody>
          </p:sp>
        </mc:Choice>
        <mc:Fallback xmlns="">
          <p:sp>
            <p:nvSpPr>
              <p:cNvPr id="16" name="CaixaDe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346" y="5073160"/>
                <a:ext cx="2488027" cy="10129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5082365" y="5077085"/>
                <a:ext cx="2488027" cy="1012955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𝐻𝑒</m:t>
                          </m:r>
                          <m:r>
                            <a:rPr lang="pt-BR" sz="2000" b="0" i="1" baseline="-25000" smtClean="0"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BR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2−1</m:t>
                          </m:r>
                        </m:e>
                      </m:d>
                      <m:r>
                        <a:rPr lang="pt-BR" sz="2000" b="0" i="1" smtClean="0">
                          <a:latin typeface="Cambria Math"/>
                        </a:rPr>
                        <m:t>=0,5</m:t>
                      </m:r>
                    </m:oMath>
                  </m:oMathPara>
                </a14:m>
                <a:endParaRPr lang="pt-BR" sz="2000" i="1" dirty="0" smtClean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65" y="5077085"/>
                <a:ext cx="2488027" cy="101295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973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1001272"/>
            <a:ext cx="786398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Exercício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Faça a distribuição eletrônica das moléculas de O</a:t>
            </a:r>
            <a:r>
              <a:rPr lang="pt-BR" sz="20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e N</a:t>
            </a:r>
            <a:r>
              <a:rPr lang="pt-BR" sz="2000" i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e calcule suas ordens de ligação. 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5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D:\Daniel\Aulas 2015\QFL-0341\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5" t="29889" r="31318" b="26888"/>
          <a:stretch/>
        </p:blipFill>
        <p:spPr bwMode="auto">
          <a:xfrm>
            <a:off x="6578311" y="4110818"/>
            <a:ext cx="1901397" cy="9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9"/>
          <p:cNvSpPr>
            <a:spLocks noChangeArrowheads="1"/>
          </p:cNvSpPr>
          <p:nvPr/>
        </p:nvSpPr>
        <p:spPr bwMode="auto">
          <a:xfrm>
            <a:off x="7334841" y="3016725"/>
            <a:ext cx="88288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Daniel\Aulas 2015\QFL-0341\O2-Sigma_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5350" r="13858" b="6299"/>
          <a:stretch/>
        </p:blipFill>
        <p:spPr bwMode="auto">
          <a:xfrm>
            <a:off x="6514685" y="3753488"/>
            <a:ext cx="2370410" cy="12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7287797" y="3096736"/>
            <a:ext cx="100118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28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Daniel\Aulas 2015\QFL-0341\O2-Sigma_s1_St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5" t="8694" r="18332" b="6868"/>
          <a:stretch/>
        </p:blipFill>
        <p:spPr bwMode="auto">
          <a:xfrm>
            <a:off x="6724481" y="3755352"/>
            <a:ext cx="2127815" cy="130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7352878" y="2591174"/>
            <a:ext cx="105485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Daniel\Aulas 2015\QFL-0341\O2-Sigma_2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r="19570"/>
          <a:stretch/>
        </p:blipFill>
        <p:spPr bwMode="auto">
          <a:xfrm>
            <a:off x="6638509" y="3543300"/>
            <a:ext cx="2120047" cy="16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>
            <a:off x="3609817" y="430965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/>
          <p:nvPr/>
        </p:nvCxnSpPr>
        <p:spPr>
          <a:xfrm flipV="1">
            <a:off x="3793891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/>
          <p:nvPr/>
        </p:nvCxnSpPr>
        <p:spPr>
          <a:xfrm flipV="1">
            <a:off x="3932835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9"/>
          <p:cNvSpPr>
            <a:spLocks noChangeArrowheads="1"/>
          </p:cNvSpPr>
          <p:nvPr/>
        </p:nvSpPr>
        <p:spPr bwMode="auto">
          <a:xfrm>
            <a:off x="3355091" y="4373947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/>
          <p:nvPr/>
        </p:nvCxnSpPr>
        <p:spPr>
          <a:xfrm>
            <a:off x="4145715" y="432632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V="1">
            <a:off x="2821073" y="431363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7216872" y="2544677"/>
            <a:ext cx="1321484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28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Daniel\Aulas 2015\QFL-0341\O2-Sigma_2s_St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8305"/>
          <a:stretch/>
        </p:blipFill>
        <p:spPr bwMode="auto">
          <a:xfrm>
            <a:off x="6232034" y="3733800"/>
            <a:ext cx="2768238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Literatura</a:t>
            </a:r>
            <a:r>
              <a:rPr lang="en-US" dirty="0" smtClean="0"/>
              <a:t> </a:t>
            </a:r>
            <a:r>
              <a:rPr lang="en-US" dirty="0" err="1" smtClean="0"/>
              <a:t>recomendada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Clayden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Greeves, S. Warren,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Wothers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IV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200000"/>
              </a:lnSpc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Atkins, Jones,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Príncipios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Química: 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Capítulos II 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20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Volhardt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5ª ed.):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Capítulos </a:t>
            </a:r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200000"/>
              </a:lnSpc>
            </a:pP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7" name="Conector reto 86"/>
          <p:cNvCxnSpPr/>
          <p:nvPr/>
        </p:nvCxnSpPr>
        <p:spPr>
          <a:xfrm>
            <a:off x="3642515" y="376156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9"/>
          <p:cNvSpPr>
            <a:spLocks noChangeArrowheads="1"/>
          </p:cNvSpPr>
          <p:nvPr/>
        </p:nvSpPr>
        <p:spPr bwMode="auto">
          <a:xfrm>
            <a:off x="3355091" y="3787950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9" name="Conector de seta reta 88"/>
          <p:cNvCxnSpPr/>
          <p:nvPr/>
        </p:nvCxnSpPr>
        <p:spPr>
          <a:xfrm flipV="1">
            <a:off x="3778964" y="34901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flipV="1">
            <a:off x="3975058" y="348890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>
            <a:off x="3609817" y="430965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/>
          <p:nvPr/>
        </p:nvCxnSpPr>
        <p:spPr>
          <a:xfrm flipV="1">
            <a:off x="3793891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/>
          <p:nvPr/>
        </p:nvCxnSpPr>
        <p:spPr>
          <a:xfrm flipV="1">
            <a:off x="3932835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9"/>
          <p:cNvSpPr>
            <a:spLocks noChangeArrowheads="1"/>
          </p:cNvSpPr>
          <p:nvPr/>
        </p:nvSpPr>
        <p:spPr bwMode="auto">
          <a:xfrm>
            <a:off x="3355091" y="4373947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/>
          <p:nvPr/>
        </p:nvCxnSpPr>
        <p:spPr>
          <a:xfrm>
            <a:off x="4145715" y="432632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V="1">
            <a:off x="2821073" y="431363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4" name="Conector reto 123"/>
          <p:cNvCxnSpPr/>
          <p:nvPr/>
        </p:nvCxnSpPr>
        <p:spPr>
          <a:xfrm>
            <a:off x="2742403" y="2586411"/>
            <a:ext cx="867414" cy="11751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flipV="1">
            <a:off x="4147137" y="2593494"/>
            <a:ext cx="732786" cy="11680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7046340" y="2596268"/>
            <a:ext cx="1349516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cs typeface="Times New Roman" pitchFamily="18" charset="0"/>
              </a:rPr>
              <a:t>σ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28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2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Daniel\Aulas 2015\QFL-0341\O2-Sigma_2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4325" r="14635"/>
          <a:stretch/>
        </p:blipFill>
        <p:spPr bwMode="auto">
          <a:xfrm>
            <a:off x="5944954" y="3640873"/>
            <a:ext cx="3083500" cy="18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7" name="Conector reto 86"/>
          <p:cNvCxnSpPr/>
          <p:nvPr/>
        </p:nvCxnSpPr>
        <p:spPr>
          <a:xfrm>
            <a:off x="3642515" y="376156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/>
          <p:cNvCxnSpPr/>
          <p:nvPr/>
        </p:nvCxnSpPr>
        <p:spPr>
          <a:xfrm flipV="1">
            <a:off x="3778964" y="34901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flipV="1">
            <a:off x="3975058" y="348890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>
            <a:off x="3609817" y="430965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/>
          <p:nvPr/>
        </p:nvCxnSpPr>
        <p:spPr>
          <a:xfrm flipV="1">
            <a:off x="3793891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/>
          <p:nvPr/>
        </p:nvCxnSpPr>
        <p:spPr>
          <a:xfrm flipV="1">
            <a:off x="3932835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9"/>
          <p:cNvSpPr>
            <a:spLocks noChangeArrowheads="1"/>
          </p:cNvSpPr>
          <p:nvPr/>
        </p:nvSpPr>
        <p:spPr bwMode="auto">
          <a:xfrm>
            <a:off x="3355091" y="4373947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/>
          <p:nvPr/>
        </p:nvCxnSpPr>
        <p:spPr>
          <a:xfrm>
            <a:off x="4145715" y="432632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V="1">
            <a:off x="2821073" y="431363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0" name="Conector reto 119"/>
          <p:cNvCxnSpPr/>
          <p:nvPr/>
        </p:nvCxnSpPr>
        <p:spPr>
          <a:xfrm>
            <a:off x="4010688" y="2954578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3723264" y="2980966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2" name="Conector de seta reta 121"/>
          <p:cNvCxnSpPr/>
          <p:nvPr/>
        </p:nvCxnSpPr>
        <p:spPr>
          <a:xfrm flipV="1">
            <a:off x="4147137" y="26831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flipV="1">
            <a:off x="4343231" y="26819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>
          <a:xfrm>
            <a:off x="2742403" y="2586411"/>
            <a:ext cx="867414" cy="11751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flipV="1">
            <a:off x="4147137" y="2593494"/>
            <a:ext cx="732786" cy="11680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/>
          <p:cNvCxnSpPr/>
          <p:nvPr/>
        </p:nvCxnSpPr>
        <p:spPr>
          <a:xfrm>
            <a:off x="2766216" y="2591174"/>
            <a:ext cx="1244472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>
          <a:xfrm flipV="1">
            <a:off x="4504522" y="2591174"/>
            <a:ext cx="365876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7169405" y="2478051"/>
            <a:ext cx="121457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28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2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Daniel\Aulas 2015\QFL-0341\O2-pi_2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4" r="18203"/>
          <a:stretch/>
        </p:blipFill>
        <p:spPr bwMode="auto">
          <a:xfrm>
            <a:off x="6232034" y="3274220"/>
            <a:ext cx="2779946" cy="193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9"/>
          <p:cNvSpPr>
            <a:spLocks noChangeArrowheads="1"/>
          </p:cNvSpPr>
          <p:nvPr/>
        </p:nvSpPr>
        <p:spPr bwMode="auto">
          <a:xfrm>
            <a:off x="3355091" y="3787950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7" name="Conector reto 86"/>
          <p:cNvCxnSpPr/>
          <p:nvPr/>
        </p:nvCxnSpPr>
        <p:spPr>
          <a:xfrm>
            <a:off x="3642515" y="376156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/>
          <p:cNvCxnSpPr/>
          <p:nvPr/>
        </p:nvCxnSpPr>
        <p:spPr>
          <a:xfrm flipV="1">
            <a:off x="3778964" y="34901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flipV="1">
            <a:off x="3975058" y="348890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>
            <a:off x="3609817" y="430965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/>
          <p:nvPr/>
        </p:nvCxnSpPr>
        <p:spPr>
          <a:xfrm flipV="1">
            <a:off x="3793891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/>
          <p:nvPr/>
        </p:nvCxnSpPr>
        <p:spPr>
          <a:xfrm flipV="1">
            <a:off x="3932835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9"/>
          <p:cNvSpPr>
            <a:spLocks noChangeArrowheads="1"/>
          </p:cNvSpPr>
          <p:nvPr/>
        </p:nvSpPr>
        <p:spPr bwMode="auto">
          <a:xfrm>
            <a:off x="3355091" y="4373947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/>
          <p:nvPr/>
        </p:nvCxnSpPr>
        <p:spPr>
          <a:xfrm>
            <a:off x="4145715" y="432632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V="1">
            <a:off x="2821073" y="431363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Conector reto 115"/>
          <p:cNvCxnSpPr/>
          <p:nvPr/>
        </p:nvCxnSpPr>
        <p:spPr>
          <a:xfrm>
            <a:off x="3222572" y="295395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9"/>
          <p:cNvSpPr>
            <a:spLocks noChangeArrowheads="1"/>
          </p:cNvSpPr>
          <p:nvPr/>
        </p:nvSpPr>
        <p:spPr bwMode="auto">
          <a:xfrm>
            <a:off x="2935148" y="2980339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8" name="Conector de seta reta 117"/>
          <p:cNvCxnSpPr/>
          <p:nvPr/>
        </p:nvCxnSpPr>
        <p:spPr>
          <a:xfrm flipV="1">
            <a:off x="3359021" y="268248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118"/>
          <p:cNvCxnSpPr/>
          <p:nvPr/>
        </p:nvCxnSpPr>
        <p:spPr>
          <a:xfrm flipV="1">
            <a:off x="3555115" y="268129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/>
          <p:nvPr/>
        </p:nvCxnSpPr>
        <p:spPr>
          <a:xfrm>
            <a:off x="4010688" y="2954578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3723264" y="2980966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2" name="Conector de seta reta 121"/>
          <p:cNvCxnSpPr/>
          <p:nvPr/>
        </p:nvCxnSpPr>
        <p:spPr>
          <a:xfrm flipV="1">
            <a:off x="4147137" y="26831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flipV="1">
            <a:off x="4343231" y="26819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>
          <a:xfrm>
            <a:off x="2742403" y="2586411"/>
            <a:ext cx="867414" cy="11751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flipV="1">
            <a:off x="4147137" y="2593494"/>
            <a:ext cx="732786" cy="11680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>
            <a:off x="2742403" y="2593494"/>
            <a:ext cx="454070" cy="34152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/>
          <p:cNvCxnSpPr/>
          <p:nvPr/>
        </p:nvCxnSpPr>
        <p:spPr>
          <a:xfrm>
            <a:off x="2766216" y="2591174"/>
            <a:ext cx="1244472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>
          <a:xfrm flipV="1">
            <a:off x="4504522" y="2591174"/>
            <a:ext cx="365876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/>
          <p:cNvCxnSpPr/>
          <p:nvPr/>
        </p:nvCxnSpPr>
        <p:spPr>
          <a:xfrm flipV="1">
            <a:off x="3708347" y="2586052"/>
            <a:ext cx="1162051" cy="3685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7279537" y="2359780"/>
            <a:ext cx="1294446" cy="57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28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2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Daniel\Aulas 2015\QFL-0341\O2-pi_2p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r="21475"/>
          <a:stretch/>
        </p:blipFill>
        <p:spPr bwMode="auto">
          <a:xfrm>
            <a:off x="6428128" y="3367685"/>
            <a:ext cx="2378237" cy="18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Rectangle 9"/>
          <p:cNvSpPr>
            <a:spLocks noChangeArrowheads="1"/>
          </p:cNvSpPr>
          <p:nvPr/>
        </p:nvSpPr>
        <p:spPr bwMode="auto">
          <a:xfrm>
            <a:off x="3355091" y="3787950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7" name="Conector reto 86"/>
          <p:cNvCxnSpPr/>
          <p:nvPr/>
        </p:nvCxnSpPr>
        <p:spPr>
          <a:xfrm>
            <a:off x="3642515" y="376156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/>
          <p:cNvCxnSpPr/>
          <p:nvPr/>
        </p:nvCxnSpPr>
        <p:spPr>
          <a:xfrm flipV="1">
            <a:off x="3778964" y="34901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flipV="1">
            <a:off x="3975058" y="348890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>
            <a:off x="3609817" y="430965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/>
          <p:nvPr/>
        </p:nvCxnSpPr>
        <p:spPr>
          <a:xfrm flipV="1">
            <a:off x="3793891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/>
          <p:nvPr/>
        </p:nvCxnSpPr>
        <p:spPr>
          <a:xfrm flipV="1">
            <a:off x="3932835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9"/>
          <p:cNvSpPr>
            <a:spLocks noChangeArrowheads="1"/>
          </p:cNvSpPr>
          <p:nvPr/>
        </p:nvSpPr>
        <p:spPr bwMode="auto">
          <a:xfrm>
            <a:off x="3355091" y="4373947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/>
          <p:nvPr/>
        </p:nvCxnSpPr>
        <p:spPr>
          <a:xfrm>
            <a:off x="4145715" y="432632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V="1">
            <a:off x="2821073" y="431363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Conector reto 115"/>
          <p:cNvCxnSpPr/>
          <p:nvPr/>
        </p:nvCxnSpPr>
        <p:spPr>
          <a:xfrm>
            <a:off x="3222572" y="295395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9"/>
          <p:cNvSpPr>
            <a:spLocks noChangeArrowheads="1"/>
          </p:cNvSpPr>
          <p:nvPr/>
        </p:nvSpPr>
        <p:spPr bwMode="auto">
          <a:xfrm>
            <a:off x="2935148" y="2980339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8" name="Conector de seta reta 117"/>
          <p:cNvCxnSpPr/>
          <p:nvPr/>
        </p:nvCxnSpPr>
        <p:spPr>
          <a:xfrm flipV="1">
            <a:off x="3359021" y="268248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118"/>
          <p:cNvCxnSpPr/>
          <p:nvPr/>
        </p:nvCxnSpPr>
        <p:spPr>
          <a:xfrm flipV="1">
            <a:off x="3555115" y="268129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/>
          <p:nvPr/>
        </p:nvCxnSpPr>
        <p:spPr>
          <a:xfrm>
            <a:off x="4010688" y="2954578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3723264" y="2980966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2" name="Conector de seta reta 121"/>
          <p:cNvCxnSpPr/>
          <p:nvPr/>
        </p:nvCxnSpPr>
        <p:spPr>
          <a:xfrm flipV="1">
            <a:off x="4147137" y="26831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flipV="1">
            <a:off x="4343231" y="26819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>
          <a:xfrm>
            <a:off x="2742403" y="2586411"/>
            <a:ext cx="867414" cy="11751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flipV="1">
            <a:off x="4147137" y="2593494"/>
            <a:ext cx="732786" cy="11680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>
            <a:off x="2742403" y="2593494"/>
            <a:ext cx="454070" cy="34152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/>
          <p:cNvCxnSpPr/>
          <p:nvPr/>
        </p:nvCxnSpPr>
        <p:spPr>
          <a:xfrm>
            <a:off x="2766216" y="2591174"/>
            <a:ext cx="1244472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>
          <a:xfrm flipV="1">
            <a:off x="4504522" y="2591174"/>
            <a:ext cx="365876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/>
          <p:cNvCxnSpPr/>
          <p:nvPr/>
        </p:nvCxnSpPr>
        <p:spPr>
          <a:xfrm flipV="1">
            <a:off x="3708347" y="2586052"/>
            <a:ext cx="1162051" cy="3685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to 155"/>
          <p:cNvCxnSpPr/>
          <p:nvPr/>
        </p:nvCxnSpPr>
        <p:spPr>
          <a:xfrm>
            <a:off x="3989357" y="2203669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Rectangle 9"/>
          <p:cNvSpPr>
            <a:spLocks noChangeArrowheads="1"/>
          </p:cNvSpPr>
          <p:nvPr/>
        </p:nvSpPr>
        <p:spPr bwMode="auto">
          <a:xfrm>
            <a:off x="3701933" y="2230057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8" name="Conector de seta reta 157"/>
          <p:cNvCxnSpPr/>
          <p:nvPr/>
        </p:nvCxnSpPr>
        <p:spPr>
          <a:xfrm flipV="1">
            <a:off x="4125806" y="193220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to 158"/>
          <p:cNvCxnSpPr/>
          <p:nvPr/>
        </p:nvCxnSpPr>
        <p:spPr>
          <a:xfrm flipV="1">
            <a:off x="2723351" y="2203042"/>
            <a:ext cx="1258921" cy="38301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to 164"/>
          <p:cNvCxnSpPr/>
          <p:nvPr/>
        </p:nvCxnSpPr>
        <p:spPr>
          <a:xfrm>
            <a:off x="4475132" y="2190332"/>
            <a:ext cx="395266" cy="35434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Rectangle 9"/>
          <p:cNvSpPr>
            <a:spLocks noChangeArrowheads="1"/>
          </p:cNvSpPr>
          <p:nvPr/>
        </p:nvSpPr>
        <p:spPr bwMode="auto">
          <a:xfrm>
            <a:off x="7131922" y="2584562"/>
            <a:ext cx="124018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28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28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2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Daniel\Aulas 2015\QFL-0341\O2-pi_2py_St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19788"/>
          <a:stretch/>
        </p:blipFill>
        <p:spPr bwMode="auto">
          <a:xfrm>
            <a:off x="6222509" y="3213562"/>
            <a:ext cx="2703655" cy="19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Rectangle 9"/>
          <p:cNvSpPr>
            <a:spLocks noChangeArrowheads="1"/>
          </p:cNvSpPr>
          <p:nvPr/>
        </p:nvSpPr>
        <p:spPr bwMode="auto">
          <a:xfrm>
            <a:off x="3355091" y="3787950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757505" y="753622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Distribuição eletrônica do O</a:t>
            </a:r>
            <a:r>
              <a:rPr lang="pt-BR" sz="2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sz="20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729207" y="1914526"/>
            <a:ext cx="19050" cy="4391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2280441" y="591502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095585" y="258641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459179" y="259117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4870398" y="258641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369265" y="6112666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112139" y="2777813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449653" y="2768410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858378" y="2778057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2464515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232034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5601316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603459" y="56769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6428128" y="231375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V="1">
            <a:off x="5010397" y="231494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914438" y="591978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076753" y="258873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78597" y="2593494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280441" y="258873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4993737" y="6117428"/>
            <a:ext cx="3731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1083782" y="2694408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1669071" y="2704055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2268421" y="2713702"/>
            <a:ext cx="4787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Conector de seta reta 36"/>
          <p:cNvCxnSpPr/>
          <p:nvPr/>
        </p:nvCxnSpPr>
        <p:spPr>
          <a:xfrm flipV="1">
            <a:off x="5098512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flipV="1">
            <a:off x="1213202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 flipV="1">
            <a:off x="1820734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 flipV="1">
            <a:off x="5237456" y="568166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V="1">
            <a:off x="1409296" y="231607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/>
          <p:cNvCxnSpPr/>
          <p:nvPr/>
        </p:nvCxnSpPr>
        <p:spPr>
          <a:xfrm flipV="1">
            <a:off x="2420440" y="231726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3594059" y="637776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Conector reto 46"/>
          <p:cNvCxnSpPr/>
          <p:nvPr/>
        </p:nvCxnSpPr>
        <p:spPr>
          <a:xfrm>
            <a:off x="3603584" y="620713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V="1">
            <a:off x="3787658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V="1">
            <a:off x="3926602" y="596901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 rot="16200000">
            <a:off x="95250" y="3895724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</a:p>
        </p:txBody>
      </p:sp>
      <p:cxnSp>
        <p:nvCxnSpPr>
          <p:cNvPr id="56" name="Conector reto 55"/>
          <p:cNvCxnSpPr/>
          <p:nvPr/>
        </p:nvCxnSpPr>
        <p:spPr>
          <a:xfrm flipV="1">
            <a:off x="4129122" y="590430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3609817" y="558879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 flipV="1">
            <a:off x="3793891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V="1">
            <a:off x="3932835" y="535067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9"/>
          <p:cNvSpPr>
            <a:spLocks noChangeArrowheads="1"/>
          </p:cNvSpPr>
          <p:nvPr/>
        </p:nvSpPr>
        <p:spPr bwMode="auto">
          <a:xfrm>
            <a:off x="3355091" y="5653087"/>
            <a:ext cx="54458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7" name="Conector reto 86"/>
          <p:cNvCxnSpPr/>
          <p:nvPr/>
        </p:nvCxnSpPr>
        <p:spPr>
          <a:xfrm>
            <a:off x="3642515" y="376156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ector de seta reta 88"/>
          <p:cNvCxnSpPr/>
          <p:nvPr/>
        </p:nvCxnSpPr>
        <p:spPr>
          <a:xfrm flipV="1">
            <a:off x="3778964" y="34901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 flipV="1">
            <a:off x="3975058" y="348890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>
            <a:off x="2802690" y="591978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>
            <a:off x="4145715" y="560546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 flipV="1">
            <a:off x="2821073" y="559277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/>
          <p:cNvCxnSpPr/>
          <p:nvPr/>
        </p:nvCxnSpPr>
        <p:spPr>
          <a:xfrm>
            <a:off x="2280441" y="463588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de seta reta 97"/>
          <p:cNvCxnSpPr/>
          <p:nvPr/>
        </p:nvCxnSpPr>
        <p:spPr>
          <a:xfrm flipV="1">
            <a:off x="2464515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 flipV="1">
            <a:off x="2603459" y="439776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to 99"/>
          <p:cNvCxnSpPr/>
          <p:nvPr/>
        </p:nvCxnSpPr>
        <p:spPr>
          <a:xfrm>
            <a:off x="4914438" y="4640647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/>
          <p:cNvCxnSpPr/>
          <p:nvPr/>
        </p:nvCxnSpPr>
        <p:spPr>
          <a:xfrm flipV="1">
            <a:off x="5098512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102"/>
          <p:cNvCxnSpPr/>
          <p:nvPr/>
        </p:nvCxnSpPr>
        <p:spPr>
          <a:xfrm flipV="1">
            <a:off x="5237456" y="44025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3603584" y="4927995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de seta reta 104"/>
          <p:cNvCxnSpPr/>
          <p:nvPr/>
        </p:nvCxnSpPr>
        <p:spPr>
          <a:xfrm flipV="1">
            <a:off x="3787658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3926602" y="468987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to 106"/>
          <p:cNvCxnSpPr/>
          <p:nvPr/>
        </p:nvCxnSpPr>
        <p:spPr>
          <a:xfrm flipV="1">
            <a:off x="4129122" y="4625168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to 107"/>
          <p:cNvCxnSpPr/>
          <p:nvPr/>
        </p:nvCxnSpPr>
        <p:spPr>
          <a:xfrm>
            <a:off x="3609817" y="4309656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/>
          <p:nvPr/>
        </p:nvCxnSpPr>
        <p:spPr>
          <a:xfrm flipV="1">
            <a:off x="3793891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109"/>
          <p:cNvCxnSpPr/>
          <p:nvPr/>
        </p:nvCxnSpPr>
        <p:spPr>
          <a:xfrm flipV="1">
            <a:off x="3932835" y="407153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9"/>
          <p:cNvSpPr>
            <a:spLocks noChangeArrowheads="1"/>
          </p:cNvSpPr>
          <p:nvPr/>
        </p:nvSpPr>
        <p:spPr bwMode="auto">
          <a:xfrm>
            <a:off x="3355091" y="4373947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" name="Conector reto 111"/>
          <p:cNvCxnSpPr/>
          <p:nvPr/>
        </p:nvCxnSpPr>
        <p:spPr>
          <a:xfrm>
            <a:off x="2802690" y="4640647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/>
          <p:cNvCxnSpPr/>
          <p:nvPr/>
        </p:nvCxnSpPr>
        <p:spPr>
          <a:xfrm>
            <a:off x="4145715" y="432632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/>
          <p:cNvCxnSpPr/>
          <p:nvPr/>
        </p:nvCxnSpPr>
        <p:spPr>
          <a:xfrm flipV="1">
            <a:off x="2821073" y="4313632"/>
            <a:ext cx="750801" cy="30282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9"/>
          <p:cNvSpPr>
            <a:spLocks noChangeArrowheads="1"/>
          </p:cNvSpPr>
          <p:nvPr/>
        </p:nvSpPr>
        <p:spPr bwMode="auto">
          <a:xfrm>
            <a:off x="3354271" y="4967262"/>
            <a:ext cx="544588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6" name="Conector reto 115"/>
          <p:cNvCxnSpPr/>
          <p:nvPr/>
        </p:nvCxnSpPr>
        <p:spPr>
          <a:xfrm>
            <a:off x="3222572" y="2953951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9"/>
          <p:cNvSpPr>
            <a:spLocks noChangeArrowheads="1"/>
          </p:cNvSpPr>
          <p:nvPr/>
        </p:nvSpPr>
        <p:spPr bwMode="auto">
          <a:xfrm>
            <a:off x="2935148" y="2980339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8" name="Conector de seta reta 117"/>
          <p:cNvCxnSpPr/>
          <p:nvPr/>
        </p:nvCxnSpPr>
        <p:spPr>
          <a:xfrm flipV="1">
            <a:off x="3359021" y="2682489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118"/>
          <p:cNvCxnSpPr/>
          <p:nvPr/>
        </p:nvCxnSpPr>
        <p:spPr>
          <a:xfrm flipV="1">
            <a:off x="3555115" y="268129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/>
          <p:cNvCxnSpPr/>
          <p:nvPr/>
        </p:nvCxnSpPr>
        <p:spPr>
          <a:xfrm>
            <a:off x="4010688" y="2954578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3723264" y="2980966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2" name="Conector de seta reta 121"/>
          <p:cNvCxnSpPr/>
          <p:nvPr/>
        </p:nvCxnSpPr>
        <p:spPr>
          <a:xfrm flipV="1">
            <a:off x="4147137" y="2683116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flipV="1">
            <a:off x="4343231" y="26819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to 123"/>
          <p:cNvCxnSpPr/>
          <p:nvPr/>
        </p:nvCxnSpPr>
        <p:spPr>
          <a:xfrm>
            <a:off x="2742403" y="2586411"/>
            <a:ext cx="867414" cy="1175151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/>
          <p:cNvCxnSpPr/>
          <p:nvPr/>
        </p:nvCxnSpPr>
        <p:spPr>
          <a:xfrm flipV="1">
            <a:off x="4147137" y="2593494"/>
            <a:ext cx="732786" cy="116807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>
            <a:off x="2742403" y="2593494"/>
            <a:ext cx="454070" cy="34152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/>
          <p:cNvCxnSpPr/>
          <p:nvPr/>
        </p:nvCxnSpPr>
        <p:spPr>
          <a:xfrm>
            <a:off x="2766216" y="2591174"/>
            <a:ext cx="1244472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/>
          <p:cNvCxnSpPr/>
          <p:nvPr/>
        </p:nvCxnSpPr>
        <p:spPr>
          <a:xfrm flipV="1">
            <a:off x="4504522" y="2591174"/>
            <a:ext cx="365876" cy="3634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/>
          <p:cNvCxnSpPr/>
          <p:nvPr/>
        </p:nvCxnSpPr>
        <p:spPr>
          <a:xfrm flipV="1">
            <a:off x="3708347" y="2586052"/>
            <a:ext cx="1162051" cy="3685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ector reto 152"/>
          <p:cNvCxnSpPr/>
          <p:nvPr/>
        </p:nvCxnSpPr>
        <p:spPr>
          <a:xfrm>
            <a:off x="3201241" y="2203042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ectangle 9"/>
          <p:cNvSpPr>
            <a:spLocks noChangeArrowheads="1"/>
          </p:cNvSpPr>
          <p:nvPr/>
        </p:nvSpPr>
        <p:spPr bwMode="auto">
          <a:xfrm>
            <a:off x="2913817" y="2229430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5" name="Conector de seta reta 154"/>
          <p:cNvCxnSpPr/>
          <p:nvPr/>
        </p:nvCxnSpPr>
        <p:spPr>
          <a:xfrm flipV="1">
            <a:off x="3337690" y="193158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to 155"/>
          <p:cNvCxnSpPr/>
          <p:nvPr/>
        </p:nvCxnSpPr>
        <p:spPr>
          <a:xfrm>
            <a:off x="3989357" y="2203669"/>
            <a:ext cx="4857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Rectangle 9"/>
          <p:cNvSpPr>
            <a:spLocks noChangeArrowheads="1"/>
          </p:cNvSpPr>
          <p:nvPr/>
        </p:nvSpPr>
        <p:spPr bwMode="auto">
          <a:xfrm>
            <a:off x="3701933" y="2230057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12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y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8" name="Conector de seta reta 157"/>
          <p:cNvCxnSpPr/>
          <p:nvPr/>
        </p:nvCxnSpPr>
        <p:spPr>
          <a:xfrm flipV="1">
            <a:off x="4125806" y="193220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to 158"/>
          <p:cNvCxnSpPr/>
          <p:nvPr/>
        </p:nvCxnSpPr>
        <p:spPr>
          <a:xfrm flipV="1">
            <a:off x="2723351" y="2203042"/>
            <a:ext cx="1258921" cy="38301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reto 160"/>
          <p:cNvCxnSpPr/>
          <p:nvPr/>
        </p:nvCxnSpPr>
        <p:spPr>
          <a:xfrm>
            <a:off x="3708347" y="2203669"/>
            <a:ext cx="1169947" cy="37898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to 162"/>
          <p:cNvCxnSpPr/>
          <p:nvPr/>
        </p:nvCxnSpPr>
        <p:spPr>
          <a:xfrm flipV="1">
            <a:off x="2723351" y="2203669"/>
            <a:ext cx="477890" cy="38982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ector reto 164"/>
          <p:cNvCxnSpPr/>
          <p:nvPr/>
        </p:nvCxnSpPr>
        <p:spPr>
          <a:xfrm>
            <a:off x="4475132" y="2190332"/>
            <a:ext cx="395266" cy="35434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9"/>
          <p:cNvSpPr>
            <a:spLocks noChangeArrowheads="1"/>
          </p:cNvSpPr>
          <p:nvPr/>
        </p:nvSpPr>
        <p:spPr bwMode="auto">
          <a:xfrm>
            <a:off x="7288362" y="2475767"/>
            <a:ext cx="123811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2800" i="1" dirty="0" smtClean="0">
                <a:latin typeface="Calibri"/>
                <a:cs typeface="Times New Roman" pitchFamily="18" charset="0"/>
              </a:rPr>
              <a:t>*</a:t>
            </a:r>
            <a:r>
              <a:rPr lang="pt-BR" sz="28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28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z</a:t>
            </a:r>
            <a:endParaRPr lang="pt-BR" sz="28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Daniel\Aulas 2015\QFL-0341\O2-pi_2pz_St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r="20321"/>
          <a:stretch/>
        </p:blipFill>
        <p:spPr bwMode="auto">
          <a:xfrm>
            <a:off x="6351511" y="3433121"/>
            <a:ext cx="2414338" cy="178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3355091" y="3787950"/>
            <a:ext cx="627181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200" i="1" dirty="0" smtClean="0">
                <a:cs typeface="Times New Roman" pitchFamily="18" charset="0"/>
              </a:rPr>
              <a:t>σ</a:t>
            </a: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2p</a:t>
            </a:r>
            <a:r>
              <a:rPr lang="pt-BR" sz="1200" i="1" baseline="-25000" dirty="0" smtClean="0">
                <a:latin typeface="Times New Roman" panose="02020603050405020304" pitchFamily="18" charset="0"/>
                <a:cs typeface="Times New Roman" pitchFamily="18" charset="0"/>
              </a:rPr>
              <a:t>x</a:t>
            </a:r>
            <a:endParaRPr lang="pt-BR" sz="12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9"/>
          <p:cNvSpPr>
            <a:spLocks noChangeArrowheads="1"/>
          </p:cNvSpPr>
          <p:nvPr/>
        </p:nvSpPr>
        <p:spPr bwMode="auto">
          <a:xfrm>
            <a:off x="2369265" y="4833526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4993737" y="4838288"/>
            <a:ext cx="373138" cy="2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i="1" dirty="0" smtClean="0">
                <a:latin typeface="Times New Roman" panose="02020603050405020304" pitchFamily="18" charset="0"/>
                <a:cs typeface="Times New Roman" pitchFamily="18" charset="0"/>
              </a:rPr>
              <a:t>2s</a:t>
            </a:r>
            <a:endParaRPr lang="pt-BR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Ligação Polares e não polares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732325" y="1964943"/>
            <a:ext cx="62241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Classificação das Ligações Químicas</a:t>
            </a:r>
          </a:p>
          <a:p>
            <a:pPr marL="342900" indent="-342900">
              <a:spcBef>
                <a:spcPct val="20000"/>
              </a:spcBef>
            </a:pPr>
            <a:endParaRPr lang="pt-B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pt-B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Diferença de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eletronegatividade 	          Tipo de ligação</a:t>
            </a:r>
          </a:p>
          <a:p>
            <a:pPr marL="342900" indent="-342900">
              <a:spcBef>
                <a:spcPct val="20000"/>
              </a:spcBef>
            </a:pP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entre os átomos ligados</a:t>
            </a:r>
            <a:r>
              <a:rPr lang="pt-B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</a:t>
            </a:r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endParaRPr lang="pt-BR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</a:pP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menor do 0,5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	 covalente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polar</a:t>
            </a:r>
          </a:p>
          <a:p>
            <a:pPr marL="342900" indent="-342900">
              <a:spcBef>
                <a:spcPts val="0"/>
              </a:spcBef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0,5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1,9		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	  	 covalente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</a:p>
          <a:p>
            <a:pPr marL="342900" indent="-342900">
              <a:spcBef>
                <a:spcPts val="0"/>
              </a:spcBef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maior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que 1,9	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iônica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25950" y="1888743"/>
            <a:ext cx="6430488" cy="220662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400835" y="4394851"/>
            <a:ext cx="6721887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ligações covalentes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polares  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átomo mais eletronegativo: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pt-B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pt-B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átomos menos eletronegativo: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pt-B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pt-B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     	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ligação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C–O: 3,5 – 2,5 = 1,0 	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δ</a:t>
            </a:r>
            <a:r>
              <a:rPr lang="pt-B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 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pt-B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covalente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			C–O</a:t>
            </a:r>
          </a:p>
        </p:txBody>
      </p:sp>
    </p:spTree>
    <p:extLst>
      <p:ext uri="{BB962C8B-B14F-4D97-AF65-F5344CB8AC3E}">
        <p14:creationId xmlns:p14="http://schemas.microsoft.com/office/powerpoint/2010/main" val="15076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Ligação Polares e não polares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chemistry-reference.com/pdictable/electronegativity%20tab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"/>
          <a:stretch/>
        </p:blipFill>
        <p:spPr bwMode="auto">
          <a:xfrm>
            <a:off x="1006885" y="1721917"/>
            <a:ext cx="7103961" cy="45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Ligação Polares e não polares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Luiz F Silva Jr\Pictures\2011-03-15\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5" y="1921996"/>
            <a:ext cx="7998011" cy="455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Ligação Polares e não polares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meta-synthesis.com/webbook/39_diatomics/heter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11" y="1838404"/>
            <a:ext cx="7782214" cy="24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7504" y="4920126"/>
            <a:ext cx="7863981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Exercício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Com base no diagrama acima e nos diagramas dos orbitais do carbono, coloque em ordem crescente a eletronegatividade dos orbitais não hibridizados (s e p) e os hibridizados (sp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Momento de dipolo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upload.wikimedia.org/wikipedia/commons/6/6b/Debije-boerha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34" y="1409293"/>
            <a:ext cx="1652151" cy="226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57503" y="1592127"/>
            <a:ext cx="603518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É a medida da separação entre cargas opostas e de suas respectivas magnitudes. A unidade que descreve o momento de dipolo (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é Debye (</a:t>
            </a:r>
            <a:r>
              <a:rPr lang="pt-BR" sz="20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21835" y="3669436"/>
            <a:ext cx="179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Times New Roman" pitchFamily="18" charset="0"/>
                <a:cs typeface="Times New Roman" pitchFamily="18" charset="0"/>
              </a:rPr>
              <a:t>Peter Joseph William Debye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757505" y="2732586"/>
                <a:ext cx="6035183" cy="172226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Para moléculas diatômicas temos: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000" i="1" smtClean="0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/>
                            <a:cs typeface="Times New Roman" pitchFamily="18" charset="0"/>
                          </a:rPr>
                          <m:t>μ</m:t>
                        </m:r>
                      </m:e>
                    </m:acc>
                    <m:r>
                      <a:rPr lang="pt-BR" sz="2000" b="0" i="1" smtClean="0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pt-BR" sz="2000" b="0" i="1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acc>
                      <m:accPr>
                        <m:chr m:val="⃗"/>
                        <m:ctrlPr>
                          <a:rPr lang="pt-BR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pt-BR" sz="2000" b="0" i="1" smtClean="0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, onde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0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/>
                            <a:cs typeface="Times New Roman" pitchFamily="18" charset="0"/>
                          </a:rPr>
                          <m:t>μ</m:t>
                        </m:r>
                      </m:e>
                    </m:acc>
                  </m:oMath>
                </a14:m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 é o momento de dipolo,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 é a magnitude das cargas (diferença entre elas) 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000" i="1"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/>
                            <a:cs typeface="Times New Roman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 é a distância.</a:t>
                </a:r>
              </a:p>
              <a:p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Lodo a unidade Debye </a:t>
                </a:r>
                <a:r>
                  <a:rPr lang="pt-BR" sz="2000" i="1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pt-BR" sz="2000" b="1" i="1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) é dada em </a:t>
                </a:r>
                <a:r>
                  <a:rPr lang="pt-BR" sz="2000" b="1" i="1" dirty="0" smtClean="0">
                    <a:latin typeface="Times New Roman" pitchFamily="18" charset="0"/>
                    <a:cs typeface="Times New Roman" pitchFamily="18" charset="0"/>
                  </a:rPr>
                  <a:t>C.cm</a:t>
                </a:r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 (Coulomb x centímetro).</a:t>
                </a:r>
                <a:endParaRPr lang="pt-BR" sz="2000" b="1" i="1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05" y="2732586"/>
                <a:ext cx="6035183" cy="1722266"/>
              </a:xfrm>
              <a:prstGeom prst="rect">
                <a:avLst/>
              </a:prstGeom>
              <a:blipFill rotWithShape="1">
                <a:blip r:embed="rId5"/>
                <a:stretch>
                  <a:fillRect l="-1010" t="-1767" r="-404" b="-53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678856"/>
              </p:ext>
            </p:extLst>
          </p:nvPr>
        </p:nvGraphicFramePr>
        <p:xfrm>
          <a:off x="830339" y="5124978"/>
          <a:ext cx="1947863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S ChemDraw Drawing" r:id="rId6" imgW="1948320" imgH="1072440" progId="ChemDraw.Document.6.0">
                  <p:embed/>
                </p:oleObj>
              </mc:Choice>
              <mc:Fallback>
                <p:oleObj name="CS ChemDraw Drawing" r:id="rId6" imgW="1948320" imgH="10724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0339" y="5124978"/>
                        <a:ext cx="1947863" cy="107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408229" y="5010046"/>
            <a:ext cx="212568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+0,437    - 0,437</a:t>
            </a:r>
            <a:endParaRPr lang="pt-BR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9" name="Picture 55" descr="D:\Daniel\Aulas 2015\QFL-0341\CO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4" t="42668" r="35124" b="29080"/>
          <a:stretch/>
        </p:blipFill>
        <p:spPr bwMode="auto">
          <a:xfrm>
            <a:off x="3495674" y="5483833"/>
            <a:ext cx="1733551" cy="8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D:\Daniel\Aulas 2015\QFL-0341\CO_Densit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2" r="25959"/>
          <a:stretch/>
        </p:blipFill>
        <p:spPr bwMode="auto">
          <a:xfrm>
            <a:off x="6057900" y="4336069"/>
            <a:ext cx="2330306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9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aixaDeTexto 7"/>
          <p:cNvSpPr txBox="1"/>
          <p:nvPr/>
        </p:nvSpPr>
        <p:spPr>
          <a:xfrm>
            <a:off x="757506" y="1704722"/>
            <a:ext cx="740084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Wavefunction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depending explicitly on the spatial coordinates of only one electron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.” – IUPAC, Gold Book (24/02/2014)</a:t>
            </a:r>
            <a:endParaRPr lang="pt-B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472994" y="1004320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3472994" y="2771764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Orbital atômico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72298" y="3454589"/>
            <a:ext cx="740084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“One-electron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wavefunction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obtained as a solution of the Schrödinger equation for an atom.”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– IUPAC, Gold Book (24/02/2014)</a:t>
            </a:r>
            <a:endParaRPr lang="pt-B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19" y="5041671"/>
            <a:ext cx="40481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3206338" y="4363912"/>
            <a:ext cx="27669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Equação de </a:t>
            </a:r>
            <a:r>
              <a:rPr lang="pt-B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Schrödinger</a:t>
            </a:r>
            <a:endParaRPr lang="pt-BR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45" y="4144316"/>
            <a:ext cx="1499630" cy="212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48109" y="6292334"/>
            <a:ext cx="1866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Erwin </a:t>
            </a:r>
            <a:r>
              <a:rPr lang="pt-B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Schrödinger</a:t>
            </a:r>
            <a:endParaRPr lang="pt-B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8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Momento de dipolo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757503" y="1592127"/>
                <a:ext cx="7863983" cy="166532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Para moléculas poliatômicas, o momento de dipolo </a:t>
                </a:r>
                <a:r>
                  <a:rPr lang="pt-BR" sz="2000" b="1" i="1" dirty="0" smtClean="0">
                    <a:latin typeface="Times New Roman" pitchFamily="18" charset="0"/>
                    <a:cs typeface="Times New Roman" pitchFamily="18" charset="0"/>
                  </a:rPr>
                  <a:t>global</a:t>
                </a:r>
                <a:r>
                  <a:rPr lang="pt-BR" sz="2000" i="1" dirty="0" smtClean="0">
                    <a:latin typeface="Times New Roman" pitchFamily="18" charset="0"/>
                    <a:cs typeface="Times New Roman" pitchFamily="18" charset="0"/>
                  </a:rPr>
                  <a:t> é obtido através da soma dos momentos de dipolo de todas as ligações: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2000" i="1">
                              <a:latin typeface="Cambria Math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/>
                              <a:cs typeface="Times New Roman" pitchFamily="18" charset="0"/>
                            </a:rPr>
                            <m:t>μ</m:t>
                          </m:r>
                        </m:e>
                      </m:acc>
                      <m:r>
                        <a:rPr lang="pt-BR" sz="2000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2000" i="1" smtClean="0">
                              <a:latin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pt-BR" sz="2000" b="0" i="1" smtClean="0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/>
                                  <a:cs typeface="Times New Roman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acc>
                        <m:accPr>
                          <m:chr m:val="⃗"/>
                          <m:ctrlPr>
                            <a:rPr lang="pt-BR" sz="2000" i="1">
                              <a:latin typeface="Cambria Math"/>
                              <a:cs typeface="Times New Roman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BR" sz="2000" i="1" smtClean="0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/>
                                  <a:cs typeface="Times New Roman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/>
                                  <a:cs typeface="Times New Roman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pt-BR" sz="20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pt-BR" sz="2000" i="1" baseline="-250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503" y="1592127"/>
                <a:ext cx="7863983" cy="1665328"/>
              </a:xfrm>
              <a:prstGeom prst="rect">
                <a:avLst/>
              </a:prstGeom>
              <a:blipFill rotWithShape="1">
                <a:blip r:embed="rId4"/>
                <a:stretch>
                  <a:fillRect l="-775" t="-1832" r="-124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FG01_18-21UN"/>
          <p:cNvPicPr>
            <a:picLocks noChangeAspect="1" noChangeArrowheads="1"/>
          </p:cNvPicPr>
          <p:nvPr/>
        </p:nvPicPr>
        <p:blipFill>
          <a:blip r:embed="rId5"/>
          <a:srcRect t="34988" b="31690"/>
          <a:stretch>
            <a:fillRect/>
          </a:stretch>
        </p:blipFill>
        <p:spPr bwMode="auto">
          <a:xfrm>
            <a:off x="1291893" y="3031041"/>
            <a:ext cx="7066357" cy="176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FG01_18-22UN"/>
          <p:cNvPicPr>
            <a:picLocks noChangeAspect="1" noChangeArrowheads="1"/>
          </p:cNvPicPr>
          <p:nvPr/>
        </p:nvPicPr>
        <p:blipFill>
          <a:blip r:embed="rId6"/>
          <a:srcRect t="24731" b="23656"/>
          <a:stretch>
            <a:fillRect/>
          </a:stretch>
        </p:blipFill>
        <p:spPr bwMode="auto">
          <a:xfrm>
            <a:off x="2274740" y="4762188"/>
            <a:ext cx="4446693" cy="172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65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G01_04"/>
          <p:cNvPicPr>
            <a:picLocks noChangeAspect="1" noChangeArrowheads="1"/>
          </p:cNvPicPr>
          <p:nvPr/>
        </p:nvPicPr>
        <p:blipFill>
          <a:blip r:embed="rId3"/>
          <a:srcRect t="6381" b="7501"/>
          <a:stretch>
            <a:fillRect/>
          </a:stretch>
        </p:blipFill>
        <p:spPr bwMode="auto">
          <a:xfrm>
            <a:off x="1783627" y="2561263"/>
            <a:ext cx="6101596" cy="394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3" y="1592127"/>
            <a:ext cx="786398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frontal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Os orbitais atômicos se sobrepõe no próprio eixo da ligação gerando um orbital sigma 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sigma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G01_05"/>
          <p:cNvPicPr>
            <a:picLocks noChangeAspect="1" noChangeArrowheads="1"/>
          </p:cNvPicPr>
          <p:nvPr/>
        </p:nvPicPr>
        <p:blipFill rotWithShape="1">
          <a:blip r:embed="rId3"/>
          <a:srcRect t="10977" b="14006"/>
          <a:stretch/>
        </p:blipFill>
        <p:spPr bwMode="auto">
          <a:xfrm>
            <a:off x="1282882" y="2667171"/>
            <a:ext cx="6973361" cy="39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3" y="1592127"/>
            <a:ext cx="786398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frontal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Os orbitais atômicos se sobrepõe no próprio eixo da ligação gerando um orbital sigma 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sigma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3" y="1592127"/>
            <a:ext cx="786398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frontal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Os orbitais atômicos se sobrepõe no próprio eixo da ligação gerando um orbital sigma 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sigma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 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2" y="3151378"/>
            <a:ext cx="8230033" cy="292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9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3" y="1592127"/>
            <a:ext cx="7863983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frontal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Os orbitais atômicos se sobrepõe no próprio eixo da ligação gerando um orbital sigma 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sigma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σ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 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0" y="3284755"/>
            <a:ext cx="78200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0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G01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0900" y="2525637"/>
            <a:ext cx="5628671" cy="422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5" y="1592127"/>
            <a:ext cx="8018360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Lateral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Orbitais do tipo p se sobrepõe na região externa do eixo da ligação formando um orbital,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ligante (</a:t>
            </a:r>
            <a:r>
              <a:rPr lang="el-GR" sz="2000" i="1" dirty="0" smtClean="0">
                <a:latin typeface="Times New Roman"/>
                <a:cs typeface="Times New Roman"/>
              </a:rPr>
              <a:t>π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π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 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551" y="2751263"/>
            <a:ext cx="6276522" cy="384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5" y="1592127"/>
            <a:ext cx="8018360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Lateral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Orbitais do tipo p se sobrepõe na região externa do eixo da ligação formando um orbital,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ligante (</a:t>
            </a:r>
            <a:r>
              <a:rPr lang="el-GR" sz="2000" i="1" dirty="0" smtClean="0">
                <a:latin typeface="Times New Roman"/>
                <a:cs typeface="Times New Roman"/>
              </a:rPr>
              <a:t>π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π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 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5" y="1592127"/>
            <a:ext cx="8018360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Sobreposição Lateral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Orbitais do tipo p se sobrepõe na região externa do eixo da ligação formando um orbital,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ligante (</a:t>
            </a:r>
            <a:r>
              <a:rPr lang="el-GR" sz="2000" i="1" dirty="0" smtClean="0">
                <a:latin typeface="Times New Roman"/>
                <a:cs typeface="Times New Roman"/>
              </a:rPr>
              <a:t>π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e um orbital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antiligante (</a:t>
            </a:r>
            <a:r>
              <a:rPr lang="el-GR" sz="2000" i="1" dirty="0" smtClean="0">
                <a:latin typeface="Times New Roman"/>
                <a:cs typeface="Times New Roman"/>
              </a:rPr>
              <a:t>π</a:t>
            </a:r>
            <a:r>
              <a:rPr lang="pt-BR" sz="2000" i="1" dirty="0" smtClean="0">
                <a:latin typeface="Times New Roman"/>
                <a:cs typeface="Times New Roman"/>
              </a:rPr>
              <a:t>*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91153" y="2549388"/>
            <a:ext cx="783033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Exemplos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 						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29" y="3086223"/>
            <a:ext cx="5827382" cy="300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5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Formas de sobreposição de orbitais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5" y="1592127"/>
            <a:ext cx="8018360" cy="42986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Exercício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Procure representar as diferentes ligações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para as moléculas abaixo.</a:t>
            </a:r>
          </a:p>
          <a:p>
            <a:endParaRPr lang="pt-BR" sz="2000" i="1" baseline="-25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arenR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Metano</a:t>
            </a:r>
          </a:p>
          <a:p>
            <a:pPr marL="457200" indent="-457200">
              <a:buAutoNum type="alphaLcParenR"/>
            </a:pP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arenR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Etano</a:t>
            </a:r>
          </a:p>
          <a:p>
            <a:pPr marL="457200" indent="-457200">
              <a:buAutoNum type="alphaLcParenR"/>
            </a:pP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arenR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Formaldeído</a:t>
            </a:r>
          </a:p>
          <a:p>
            <a:pPr marL="457200" indent="-457200">
              <a:buAutoNum type="alphaLcParenR"/>
            </a:pP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arenR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Etino</a:t>
            </a:r>
          </a:p>
          <a:p>
            <a:pPr marL="457200" indent="-457200">
              <a:buAutoNum type="alphaLcParenR"/>
            </a:pP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arenR"/>
            </a:pP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Ânion cianeto</a:t>
            </a:r>
          </a:p>
          <a:p>
            <a:pPr marL="457200" indent="-457200">
              <a:buAutoNum type="alphaLcParenR"/>
            </a:pP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arenR"/>
            </a:pP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Aleno</a:t>
            </a: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3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Ligações em moléculas poliatômicas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5" y="1592127"/>
            <a:ext cx="8018360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Até o momento vimos as interações possíveis entre dois átomos. Por esta ótica podemos montar o diagrama de orbitais do metano:</a:t>
            </a:r>
          </a:p>
          <a:p>
            <a:endParaRPr lang="pt-BR" sz="20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554600" y="418021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1148422" y="417313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1767797" y="4177902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387172" y="417314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23529" y="4392918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153491" y="4392918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707887" y="4394477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 flipV="1">
            <a:off x="691269" y="3928814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1301119" y="39276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1901444" y="39176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511294" y="39176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t="9313" r="77716" b="21040"/>
          <a:stretch/>
        </p:blipFill>
        <p:spPr bwMode="auto">
          <a:xfrm>
            <a:off x="1268296" y="4783531"/>
            <a:ext cx="1171575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Conector reto 24"/>
          <p:cNvCxnSpPr/>
          <p:nvPr/>
        </p:nvCxnSpPr>
        <p:spPr>
          <a:xfrm>
            <a:off x="6597133" y="381588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7190955" y="3808817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7810330" y="381358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8429705" y="380881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6566062" y="4028596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7196024" y="4028596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7750420" y="4030155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8369795" y="4048302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6733802" y="356449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V="1">
            <a:off x="7343652" y="35633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V="1">
            <a:off x="7943977" y="355335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flipV="1">
            <a:off x="8553827" y="355335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62" y="4716445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95" y="4716445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32" y="4716445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30" y="4725351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2349037" y="4398774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72994" y="1004320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função de onda e seu quadrado</a:t>
            </a:r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57505" y="1704722"/>
            <a:ext cx="7863981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função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onda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, contém toda informação referente à um dado elétron, no entanto ela carece de significado físico. Por outro lado, o seu quadrado (</a:t>
            </a:r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é proporcional a densidade de elétrons em um dado espaço.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57505" y="302114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Exemplo: 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função de onda do orbital 1s do átomo de hidrogênio.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962085" y="3639516"/>
            <a:ext cx="3221267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l-GR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 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2Z</a:t>
            </a:r>
            <a:r>
              <a:rPr lang="pt-BR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ρ/2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× (1/4π)</a:t>
            </a:r>
            <a:r>
              <a:rPr lang="el-G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15623" y="4329993"/>
            <a:ext cx="7198964" cy="16312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r = Raio em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Bohrs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(52,9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pm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Z = Carga efetiva do núcleo (no caso é 1) </a:t>
            </a: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i="1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2Zr/n onde n é o número quântico principal (no caso é 1)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47" y="4931791"/>
            <a:ext cx="15144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57505" y="1592127"/>
            <a:ext cx="8018360" cy="9130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Até o momento vimos as interações possíveis entre dois átomos. Por esta ótica podemos montar o diagrama de orbitais do metano:</a:t>
            </a:r>
          </a:p>
          <a:p>
            <a:endParaRPr lang="pt-BR" sz="20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ector reto 7"/>
          <p:cNvCxnSpPr/>
          <p:nvPr/>
        </p:nvCxnSpPr>
        <p:spPr>
          <a:xfrm>
            <a:off x="554600" y="418021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1148422" y="4173139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1767797" y="4177902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2387172" y="417314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23529" y="4392918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153491" y="4392918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707887" y="4394477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591530" y="4767611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400" i="1" dirty="0" smtClean="0">
                <a:latin typeface="Times New Roman" panose="02020603050405020304" pitchFamily="18" charset="0"/>
                <a:cs typeface="Times New Roman" pitchFamily="18" charset="0"/>
              </a:rPr>
              <a:t>σ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Conector de seta reta 18"/>
          <p:cNvCxnSpPr/>
          <p:nvPr/>
        </p:nvCxnSpPr>
        <p:spPr>
          <a:xfrm flipV="1">
            <a:off x="691269" y="3928814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1301119" y="392762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V="1">
            <a:off x="1901444" y="39176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2511294" y="3917677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6597133" y="381588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7190955" y="3808817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7810330" y="381358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8429705" y="380881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 flipV="1">
            <a:off x="6733802" y="356449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V="1">
            <a:off x="7343652" y="3563300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V="1">
            <a:off x="7943977" y="355335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 flipV="1">
            <a:off x="8553827" y="355335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62" y="4716445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95" y="4716445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32" y="4716445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30" y="4725351"/>
            <a:ext cx="781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Conector reto 39"/>
          <p:cNvCxnSpPr/>
          <p:nvPr/>
        </p:nvCxnSpPr>
        <p:spPr>
          <a:xfrm>
            <a:off x="3556093" y="338257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4149915" y="3375507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4769290" y="338027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5388665" y="3375508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>
            <a:off x="3600446" y="4575421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/>
          <p:cNvCxnSpPr/>
          <p:nvPr/>
        </p:nvCxnSpPr>
        <p:spPr>
          <a:xfrm>
            <a:off x="4194268" y="4568350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813643" y="4573113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/>
          <p:cNvCxnSpPr/>
          <p:nvPr/>
        </p:nvCxnSpPr>
        <p:spPr>
          <a:xfrm>
            <a:off x="5433018" y="4568351"/>
            <a:ext cx="4857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 flipV="1">
            <a:off x="3737115" y="432402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 flipV="1">
            <a:off x="4346965" y="4322833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 flipV="1">
            <a:off x="4947290" y="431288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flipV="1">
            <a:off x="5566665" y="4312888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V="1">
            <a:off x="5918793" y="3791904"/>
            <a:ext cx="682698" cy="79615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V="1">
            <a:off x="2869259" y="3382578"/>
            <a:ext cx="706448" cy="77364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2869126" y="4180653"/>
            <a:ext cx="706581" cy="38769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>
            <a:off x="5874440" y="3393066"/>
            <a:ext cx="691622" cy="387697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9"/>
          <p:cNvSpPr>
            <a:spLocks noChangeArrowheads="1"/>
          </p:cNvSpPr>
          <p:nvPr/>
        </p:nvSpPr>
        <p:spPr bwMode="auto">
          <a:xfrm>
            <a:off x="2349037" y="4398774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2sp</a:t>
            </a:r>
            <a:r>
              <a:rPr lang="pt-BR" sz="1400" i="1" baseline="30000" dirty="0" smtClean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9"/>
          <p:cNvSpPr>
            <a:spLocks noChangeArrowheads="1"/>
          </p:cNvSpPr>
          <p:nvPr/>
        </p:nvSpPr>
        <p:spPr bwMode="auto">
          <a:xfrm>
            <a:off x="4531868" y="3422734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1400" i="1" dirty="0" smtClean="0">
                <a:latin typeface="Times New Roman" panose="02020603050405020304" pitchFamily="18" charset="0"/>
                <a:cs typeface="Times New Roman" pitchFamily="18" charset="0"/>
              </a:rPr>
              <a:t>σ</a:t>
            </a: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*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6" y="4869139"/>
            <a:ext cx="14382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CaixaDeTexto 56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Ligações em moléculas poliatômicas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Conector de seta reta 58"/>
          <p:cNvCxnSpPr/>
          <p:nvPr/>
        </p:nvCxnSpPr>
        <p:spPr>
          <a:xfrm flipV="1">
            <a:off x="3932161" y="4345705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V="1">
            <a:off x="4570816" y="4340942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flipV="1">
            <a:off x="5154847" y="431400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flipV="1">
            <a:off x="5780011" y="4314001"/>
            <a:ext cx="0" cy="454816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9"/>
          <p:cNvSpPr>
            <a:spLocks noChangeArrowheads="1"/>
          </p:cNvSpPr>
          <p:nvPr/>
        </p:nvSpPr>
        <p:spPr bwMode="auto">
          <a:xfrm>
            <a:off x="6566062" y="4028596"/>
            <a:ext cx="60559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 smtClean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7196024" y="4028596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9"/>
          <p:cNvSpPr>
            <a:spLocks noChangeArrowheads="1"/>
          </p:cNvSpPr>
          <p:nvPr/>
        </p:nvSpPr>
        <p:spPr bwMode="auto">
          <a:xfrm>
            <a:off x="7750420" y="4030155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8369795" y="4048302"/>
            <a:ext cx="605593" cy="32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i="1" dirty="0">
                <a:latin typeface="Times New Roman" panose="02020603050405020304" pitchFamily="18" charset="0"/>
                <a:cs typeface="Times New Roman" pitchFamily="18" charset="0"/>
              </a:rPr>
              <a:t>1s</a:t>
            </a:r>
            <a:endParaRPr lang="pt-BR" sz="1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Ligações de Valência e Teoria dos Orbitais Moleculares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57505" y="1592127"/>
            <a:ext cx="3804970" cy="37856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Ligações de Valência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Apenas orbitais da camada de valência interagem.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Cada elétron está confinado à um orbital ligante e sofre a influência dos núcleos.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A hibridização e/ou ressonância são conceitos necessários.</a:t>
            </a:r>
          </a:p>
          <a:p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As energias são obtidas através da combinação em fase e fora de fase dos orbitais atômicos envolvidos.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562475" y="1592126"/>
            <a:ext cx="3804970" cy="36830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Orbitais moleculares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Todos os orbitais atômicos interagem.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Os elétrons são livres e para movimentar-se ao longo da molécula e sofrem a influência  de todos os núcleos da molécula.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As energias são obtidas a partir da Combinação Linear de Orbitais Atômicos  (LCAO).</a:t>
            </a: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7505" y="5474767"/>
            <a:ext cx="760994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Ambos conceitos possuem limitações tornando-se complementares. </a:t>
            </a:r>
            <a:endParaRPr lang="pt-BR" sz="2000" i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aixaDeTexto 56"/>
          <p:cNvSpPr txBox="1"/>
          <p:nvPr/>
        </p:nvSpPr>
        <p:spPr>
          <a:xfrm>
            <a:off x="557980" y="1550645"/>
            <a:ext cx="8018360" cy="11182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HOMO: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Highest Occupied Molecular Orbital</a:t>
            </a:r>
          </a:p>
          <a:p>
            <a:endParaRPr lang="en-US" sz="2000" b="1" i="1" baseline="-25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LUMO: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Lowest Unoccupied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Molecular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Orbital</a:t>
            </a:r>
            <a:endParaRPr lang="en-US" sz="2000" b="1" i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86955" y="2950820"/>
            <a:ext cx="4671245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HOMO						LUMO</a:t>
            </a:r>
            <a:endParaRPr lang="en-US" sz="2000" b="1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Ligações de Valência e Teoria dos Orbitais Moleculares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Daniel\Aulas 2015\QFL-0341\Orbital molecular Hom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2" r="23971"/>
          <a:stretch/>
        </p:blipFill>
        <p:spPr bwMode="auto">
          <a:xfrm>
            <a:off x="3431865" y="3465973"/>
            <a:ext cx="2574569" cy="24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Daniel\Aulas 2015\QFL-0341\Orbital molecular Lum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r="28901"/>
          <a:stretch/>
        </p:blipFill>
        <p:spPr bwMode="auto">
          <a:xfrm>
            <a:off x="6122577" y="3700251"/>
            <a:ext cx="2453763" cy="280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Daniel\Aulas 2015\QFL-0341\Orbital molecula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6" t="6049" r="23645"/>
          <a:stretch/>
        </p:blipFill>
        <p:spPr bwMode="auto">
          <a:xfrm>
            <a:off x="870519" y="3619516"/>
            <a:ext cx="2489457" cy="228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Ligações</a:t>
            </a:r>
            <a:r>
              <a:rPr lang="en-US" dirty="0" smtClean="0"/>
              <a:t> </a:t>
            </a:r>
            <a:r>
              <a:rPr lang="en-US" dirty="0" err="1" smtClean="0"/>
              <a:t>químicas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57505" y="1022538"/>
            <a:ext cx="7863981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/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Considerações finais</a:t>
            </a:r>
            <a:endParaRPr lang="pt-BR" sz="2000" i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57504" y="1592127"/>
            <a:ext cx="7863981" cy="31700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As ligações covalentes ocorrem em decorrência da sobreposição de orbitais atômicos, gerando sempre um par de orbitais, ligante e antiligante.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O grau de hibridização do orbital de um átomo depende da vizinhança do átomo.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Os orbitais podem se sobrepor frontalmente originando orbitais sigma (</a:t>
            </a:r>
            <a:r>
              <a:rPr lang="el-GR" sz="2000" i="1" dirty="0" smtClean="0">
                <a:latin typeface="Calibri"/>
                <a:cs typeface="Times New Roman" pitchFamily="18" charset="0"/>
              </a:rPr>
              <a:t>σ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 ou lateralmente originando orbitais </a:t>
            </a:r>
            <a:r>
              <a:rPr lang="pt-BR" sz="2000" i="1" dirty="0" err="1" smtClean="0">
                <a:latin typeface="Times New Roman" pitchFamily="18" charset="0"/>
                <a:cs typeface="Times New Roman" pitchFamily="18" charset="0"/>
              </a:rPr>
              <a:t>pi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2000" i="1" dirty="0" smtClean="0">
                <a:latin typeface="Calibri"/>
                <a:cs typeface="Times New Roman" pitchFamily="18" charset="0"/>
              </a:rPr>
              <a:t>π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- Existem duas teorias que explicam as ligações químicas Ligações de Valência (VB) e Teoria dos Orbitais Moleculares (MO) e estas são complementares.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dos orbitais</a:t>
            </a:r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40728" y="1374042"/>
            <a:ext cx="7863981" cy="47089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i="1" dirty="0" smtClean="0">
                <a:latin typeface="Times New Roman" pitchFamily="18" charset="0"/>
                <a:cs typeface="Times New Roman" pitchFamily="18" charset="0"/>
              </a:rPr>
              <a:t>Orbital 1s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			Ψ 1D								Ψ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1D 				</a:t>
            </a: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	 	Ψ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2D								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pt-BR" sz="2000" i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3D	</a:t>
            </a: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7" y="2009183"/>
            <a:ext cx="2641405" cy="205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62" y="2014032"/>
            <a:ext cx="2698578" cy="205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11" y="4486275"/>
            <a:ext cx="2779664" cy="20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D:\Daniel\Aulas 2015\QFL-0341\Atom_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6042" r="32817" b="15680"/>
          <a:stretch/>
        </p:blipFill>
        <p:spPr bwMode="auto">
          <a:xfrm>
            <a:off x="5672445" y="4542289"/>
            <a:ext cx="1807142" cy="17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dos orbitais</a:t>
            </a:r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40728" y="1374042"/>
            <a:ext cx="7863981" cy="47089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pt-BR" sz="2000" b="1" i="1" dirty="0" smtClean="0">
                <a:latin typeface="Times New Roman" pitchFamily="18" charset="0"/>
                <a:cs typeface="Times New Roman" pitchFamily="18" charset="0"/>
              </a:rPr>
              <a:t>Orbital  2p</a:t>
            </a: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			Ψ 1D								Ψ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1D 	</a:t>
            </a: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pt-BR" sz="2000" i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2D								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 Ψ</a:t>
            </a:r>
            <a:r>
              <a:rPr lang="pt-BR" sz="2000" i="1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3D	</a:t>
            </a: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://courses.chem.psu.edu/chem210/mol-gallery/hydrogen-atom/plots/2p-wave-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21" y="2036727"/>
            <a:ext cx="2467621" cy="19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2" y="2020720"/>
            <a:ext cx="2619138" cy="20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74" y="4519848"/>
            <a:ext cx="28670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Daniel\Aulas 2015\QFL-0341\Atom_p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19312" r="28844" b="19668"/>
          <a:stretch/>
        </p:blipFill>
        <p:spPr bwMode="auto">
          <a:xfrm>
            <a:off x="5487507" y="4612383"/>
            <a:ext cx="2505785" cy="17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72994" y="873695"/>
            <a:ext cx="219945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/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Distribuição eletrônica</a:t>
            </a:r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42913" y="2922588"/>
            <a:ext cx="3240087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68288" indent="-268288">
              <a:lnSpc>
                <a:spcPct val="150000"/>
              </a:lnSpc>
              <a:buFontTx/>
              <a:buAutoNum type="romanLcParenR"/>
            </a:pP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Menor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maior energia</a:t>
            </a:r>
            <a:endParaRPr lang="pt-B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68288">
              <a:lnSpc>
                <a:spcPct val="150000"/>
              </a:lnSpc>
              <a:buFontTx/>
              <a:buAutoNum type="romanLcParenR"/>
            </a:pP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elétrons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orbital</a:t>
            </a:r>
            <a:endParaRPr lang="pt-BR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indent="-268288">
              <a:lnSpc>
                <a:spcPct val="150000"/>
              </a:lnSpc>
              <a:buFontTx/>
              <a:buAutoNum type="romanLcParenR"/>
            </a:pP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orbitais de energia equivalente: 1 elétron por orbital, depois o </a:t>
            </a: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segundo</a:t>
            </a:r>
            <a:endParaRPr lang="pt-B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2425" y="1503363"/>
            <a:ext cx="4876800" cy="48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28625" y="1540950"/>
            <a:ext cx="3352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Regras para determinar a configuração eletrônica dos átomos:</a:t>
            </a:r>
            <a:endParaRPr lang="pt-B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3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atômica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30D0-E989-6D43-9B52-F525A77060C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95" name="Picture 47" descr="http://chemed.chem.purdue.edu/genchem/topicreview/bp/ch6/graphics/6_2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430642"/>
            <a:ext cx="4464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33375" y="106838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ctr">
              <a:lnSpc>
                <a:spcPct val="120000"/>
              </a:lnSpc>
            </a:pPr>
            <a:r>
              <a:rPr lang="pt-BR" sz="2000" b="1" dirty="0">
                <a:latin typeface="Times New Roman" pitchFamily="18" charset="0"/>
                <a:cs typeface="Times New Roman" pitchFamily="18" charset="0"/>
              </a:rPr>
              <a:t>Fatos </a:t>
            </a:r>
            <a:r>
              <a:rPr lang="pt-BR" sz="2000" b="1" dirty="0" smtClean="0">
                <a:latin typeface="Times New Roman" pitchFamily="18" charset="0"/>
                <a:cs typeface="Times New Roman" pitchFamily="18" charset="0"/>
              </a:rPr>
              <a:t>importantes sobre o carbono:</a:t>
            </a:r>
            <a:endParaRPr lang="pt-BR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pt-B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Os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orbitais 2p</a:t>
            </a:r>
            <a:r>
              <a:rPr lang="pt-BR" sz="2000" i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, 2p</a:t>
            </a:r>
            <a:r>
              <a:rPr lang="pt-BR" sz="2000" i="1" baseline="-25000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, 2p</a:t>
            </a:r>
            <a:r>
              <a:rPr lang="pt-BR" sz="2000" i="1" baseline="-25000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 estão orientados em ângulos de 90</a:t>
            </a:r>
            <a:r>
              <a:rPr lang="pt-BR" sz="2000" i="1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257800" y="2372847"/>
            <a:ext cx="3609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Raramente 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são encontrados ângulos de 90</a:t>
            </a:r>
            <a:r>
              <a:rPr lang="pt-BR" sz="2000" i="1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t-BR" sz="2000" i="1" dirty="0">
                <a:latin typeface="Times New Roman" pitchFamily="18" charset="0"/>
                <a:cs typeface="Times New Roman" pitchFamily="18" charset="0"/>
              </a:rPr>
              <a:t> em moléculas orgânicas.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Exemplos:</a:t>
            </a:r>
            <a:endParaRPr lang="pt-BR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51"/>
          <a:stretch/>
        </p:blipFill>
        <p:spPr bwMode="auto">
          <a:xfrm>
            <a:off x="4676775" y="3806161"/>
            <a:ext cx="21050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r="33662"/>
          <a:stretch/>
        </p:blipFill>
        <p:spPr bwMode="auto">
          <a:xfrm>
            <a:off x="6781800" y="3834736"/>
            <a:ext cx="216376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2" t="-4927" b="4927"/>
          <a:stretch/>
        </p:blipFill>
        <p:spPr bwMode="auto">
          <a:xfrm>
            <a:off x="5742781" y="5172075"/>
            <a:ext cx="2108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7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 de Aula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/>
      </a:bodyPr>
      <a:lstStyle>
        <a:defPPr>
          <a:defRPr sz="2000" 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 de Aula 1.potx</Template>
  <TotalTime>1957</TotalTime>
  <Words>1933</Words>
  <Application>Microsoft Office PowerPoint</Application>
  <PresentationFormat>Apresentação na tela (4:3)</PresentationFormat>
  <Paragraphs>569</Paragraphs>
  <Slides>53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5" baseType="lpstr">
      <vt:lpstr>Modelo de Aula 1</vt:lpstr>
      <vt:lpstr>CS ChemDraw Drawing</vt:lpstr>
      <vt:lpstr>QFL- 0341 – Estrutura e propriedades de Compostos Orgânicos</vt:lpstr>
      <vt:lpstr>Tópicos da Aula</vt:lpstr>
      <vt:lpstr>Literatura recomendada</vt:lpstr>
      <vt:lpstr>Estrutura atômica</vt:lpstr>
      <vt:lpstr>Estrutura atômica</vt:lpstr>
      <vt:lpstr>Estrutura atômica</vt:lpstr>
      <vt:lpstr>Estrutura atômica</vt:lpstr>
      <vt:lpstr>Estrutura atômica</vt:lpstr>
      <vt:lpstr>Estrutura atômica</vt:lpstr>
      <vt:lpstr>Estrutura atômica</vt:lpstr>
      <vt:lpstr>Estrutura atômica</vt:lpstr>
      <vt:lpstr>Estrutura atômica</vt:lpstr>
      <vt:lpstr>Estrutura atômica</vt:lpstr>
      <vt:lpstr>Estrutura atômica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  <vt:lpstr>Ligações químicas</vt:lpstr>
    </vt:vector>
  </TitlesOfParts>
  <Company>IQ-USP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Nopper Silva Rodrigues.</dc:creator>
  <cp:lastModifiedBy>Daniel</cp:lastModifiedBy>
  <cp:revision>229</cp:revision>
  <dcterms:created xsi:type="dcterms:W3CDTF">2015-02-21T22:32:42Z</dcterms:created>
  <dcterms:modified xsi:type="dcterms:W3CDTF">2016-08-03T19:03:55Z</dcterms:modified>
</cp:coreProperties>
</file>