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0"/>
  </p:notesMasterIdLst>
  <p:sldIdLst>
    <p:sldId id="256" r:id="rId2"/>
    <p:sldId id="268" r:id="rId3"/>
    <p:sldId id="262" r:id="rId4"/>
    <p:sldId id="263" r:id="rId5"/>
    <p:sldId id="259" r:id="rId6"/>
    <p:sldId id="260" r:id="rId7"/>
    <p:sldId id="261" r:id="rId8"/>
    <p:sldId id="267" r:id="rId9"/>
    <p:sldId id="266" r:id="rId10"/>
    <p:sldId id="269" r:id="rId11"/>
    <p:sldId id="270" r:id="rId12"/>
    <p:sldId id="271" r:id="rId13"/>
    <p:sldId id="272" r:id="rId14"/>
    <p:sldId id="273" r:id="rId15"/>
    <p:sldId id="274" r:id="rId16"/>
    <p:sldId id="275" r:id="rId17"/>
    <p:sldId id="276"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09" autoAdjust="0"/>
    <p:restoredTop sz="94660"/>
  </p:normalViewPr>
  <p:slideViewPr>
    <p:cSldViewPr snapToGrid="0">
      <p:cViewPr varScale="1">
        <p:scale>
          <a:sx n="110" d="100"/>
          <a:sy n="110" d="100"/>
        </p:scale>
        <p:origin x="280"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2AC77-1586-4BC8-AEBF-5E0EB8734354}" type="datetimeFigureOut">
              <a:rPr lang="pt-BR" smtClean="0"/>
              <a:pPr/>
              <a:t>02/10/2019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29CC2-98CE-4721-A5C2-1810FFFD71A6}" type="slidenum">
              <a:rPr lang="pt-BR" smtClean="0"/>
              <a:pPr/>
              <a:t>‹nº›</a:t>
            </a:fld>
            <a:endParaRPr lang="pt-BR"/>
          </a:p>
        </p:txBody>
      </p:sp>
    </p:spTree>
    <p:extLst>
      <p:ext uri="{BB962C8B-B14F-4D97-AF65-F5344CB8AC3E}">
        <p14:creationId xmlns:p14="http://schemas.microsoft.com/office/powerpoint/2010/main" val="232789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5586B75A-687E-405C-8A0B-8D00578BA2C3}" type="datetimeFigureOut">
              <a:rPr lang="en-US" dirty="0"/>
              <a:pPr/>
              <a:t>10/2/19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10/2/19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10/2/19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10/2/19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10/2/19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10/2/19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10/2/19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medium.com/swlh/ryan-hoover-talks-all-things-product-hunt-life-entrepreneurship-1597ebffe72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opspeed.com/cars/car-news/this-cabless-truck-concept-from-scania-is-just-weird-ar186682.html" TargetMode="External"/><Relationship Id="rId2" Type="http://schemas.openxmlformats.org/officeDocument/2006/relationships/hyperlink" Target="https://www.technologyreview.com/f/614042/this-autonomous-bicycle-shows-chinas-rising-ai-chip-expertise/"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venturebeat.com/2019/09/23/unbabel-raises-60-million-to-bring-machine-human-translations-to-more-enterprises/"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C3604-DE3A-48CF-B746-EFFD5C9B6276}"/>
              </a:ext>
            </a:extLst>
          </p:cNvPr>
          <p:cNvSpPr>
            <a:spLocks noGrp="1"/>
          </p:cNvSpPr>
          <p:nvPr>
            <p:ph type="ctrTitle"/>
          </p:nvPr>
        </p:nvSpPr>
        <p:spPr/>
        <p:txBody>
          <a:bodyPr/>
          <a:lstStyle/>
          <a:p>
            <a:r>
              <a:rPr lang="pt-BR" dirty="0"/>
              <a:t>Fechando a descoberta</a:t>
            </a:r>
          </a:p>
        </p:txBody>
      </p:sp>
      <p:sp>
        <p:nvSpPr>
          <p:cNvPr id="3" name="Subtítulo 2">
            <a:extLst>
              <a:ext uri="{FF2B5EF4-FFF2-40B4-BE49-F238E27FC236}">
                <a16:creationId xmlns:a16="http://schemas.microsoft.com/office/drawing/2014/main" id="{CCE2C6B7-2A1A-4753-8FC1-7D185C6FB640}"/>
              </a:ext>
            </a:extLst>
          </p:cNvPr>
          <p:cNvSpPr>
            <a:spLocks noGrp="1"/>
          </p:cNvSpPr>
          <p:nvPr>
            <p:ph type="subTitle" idx="1"/>
          </p:nvPr>
        </p:nvSpPr>
        <p:spPr>
          <a:xfrm>
            <a:off x="1100015" y="4670246"/>
            <a:ext cx="7315200" cy="1452258"/>
          </a:xfrm>
        </p:spPr>
        <p:txBody>
          <a:bodyPr>
            <a:normAutofit/>
          </a:bodyPr>
          <a:lstStyle/>
          <a:p>
            <a:r>
              <a:rPr lang="pt-BR" dirty="0"/>
              <a:t>PRO3582 – Projeto Integrado de Sistemas de Produção</a:t>
            </a:r>
          </a:p>
          <a:p>
            <a:r>
              <a:rPr lang="pt-BR" dirty="0"/>
              <a:t>Prof. Dr. Guilherme Ary </a:t>
            </a:r>
            <a:r>
              <a:rPr lang="pt-BR" dirty="0" err="1"/>
              <a:t>Plonski</a:t>
            </a:r>
            <a:endParaRPr lang="pt-BR" dirty="0"/>
          </a:p>
          <a:p>
            <a:r>
              <a:rPr lang="pt-BR" dirty="0"/>
              <a:t>Artur Vilas Boas</a:t>
            </a:r>
          </a:p>
        </p:txBody>
      </p:sp>
    </p:spTree>
    <p:extLst>
      <p:ext uri="{BB962C8B-B14F-4D97-AF65-F5344CB8AC3E}">
        <p14:creationId xmlns:p14="http://schemas.microsoft.com/office/powerpoint/2010/main" val="69897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6639" y="650219"/>
            <a:ext cx="8911687" cy="1280890"/>
          </a:xfrm>
        </p:spPr>
        <p:txBody>
          <a:bodyPr/>
          <a:lstStyle/>
          <a:p>
            <a:pPr algn="r"/>
            <a:r>
              <a:rPr lang="pt-BR" b="1" i="1" dirty="0">
                <a:solidFill>
                  <a:schemeClr val="tx2">
                    <a:lumMod val="75000"/>
                  </a:schemeClr>
                </a:solidFill>
              </a:rPr>
              <a:t>“</a:t>
            </a:r>
            <a:r>
              <a:rPr lang="pt-BR" b="1" i="1" dirty="0" err="1">
                <a:solidFill>
                  <a:schemeClr val="tx2">
                    <a:lumMod val="75000"/>
                  </a:schemeClr>
                </a:solidFill>
              </a:rPr>
              <a:t>Make</a:t>
            </a:r>
            <a:r>
              <a:rPr lang="pt-BR" b="1" i="1" dirty="0">
                <a:solidFill>
                  <a:schemeClr val="tx2">
                    <a:lumMod val="75000"/>
                  </a:schemeClr>
                </a:solidFill>
              </a:rPr>
              <a:t> </a:t>
            </a:r>
            <a:r>
              <a:rPr lang="pt-BR" b="1" i="1" dirty="0" err="1">
                <a:solidFill>
                  <a:schemeClr val="tx2">
                    <a:lumMod val="75000"/>
                  </a:schemeClr>
                </a:solidFill>
              </a:rPr>
              <a:t>something</a:t>
            </a:r>
            <a:r>
              <a:rPr lang="pt-BR" b="1" i="1" dirty="0">
                <a:solidFill>
                  <a:schemeClr val="tx2">
                    <a:lumMod val="75000"/>
                  </a:schemeClr>
                </a:solidFill>
              </a:rPr>
              <a:t> </a:t>
            </a:r>
            <a:r>
              <a:rPr lang="pt-BR" b="1" i="1" dirty="0" err="1">
                <a:solidFill>
                  <a:schemeClr val="tx2">
                    <a:lumMod val="75000"/>
                  </a:schemeClr>
                </a:solidFill>
              </a:rPr>
              <a:t>people</a:t>
            </a:r>
            <a:r>
              <a:rPr lang="pt-BR" b="1" i="1" dirty="0">
                <a:solidFill>
                  <a:schemeClr val="tx2">
                    <a:lumMod val="75000"/>
                  </a:schemeClr>
                </a:solidFill>
              </a:rPr>
              <a:t> </a:t>
            </a:r>
            <a:r>
              <a:rPr lang="pt-BR" b="1" i="1" dirty="0" err="1">
                <a:solidFill>
                  <a:schemeClr val="tx2">
                    <a:lumMod val="75000"/>
                  </a:schemeClr>
                </a:solidFill>
              </a:rPr>
              <a:t>want</a:t>
            </a:r>
            <a:r>
              <a:rPr lang="pt-BR" b="1" i="1" dirty="0">
                <a:solidFill>
                  <a:schemeClr val="tx2">
                    <a:lumMod val="75000"/>
                  </a:schemeClr>
                </a:solidFill>
              </a:rPr>
              <a:t>.”</a:t>
            </a:r>
          </a:p>
        </p:txBody>
      </p:sp>
      <p:sp>
        <p:nvSpPr>
          <p:cNvPr id="3" name="CaixaDeTexto 2"/>
          <p:cNvSpPr txBox="1"/>
          <p:nvPr/>
        </p:nvSpPr>
        <p:spPr>
          <a:xfrm>
            <a:off x="5459896" y="2199861"/>
            <a:ext cx="5048430" cy="3785652"/>
          </a:xfrm>
          <a:prstGeom prst="rect">
            <a:avLst/>
          </a:prstGeom>
          <a:noFill/>
        </p:spPr>
        <p:txBody>
          <a:bodyPr wrap="square" rtlCol="0">
            <a:spAutoFit/>
          </a:bodyPr>
          <a:lstStyle/>
          <a:p>
            <a:pPr algn="r"/>
            <a:r>
              <a:rPr lang="en-US" sz="2400" dirty="0"/>
              <a:t>“I was trying to think of a phrase to convey how extreme your attention to users should be, and I realized Steve Jobs had already done it: </a:t>
            </a:r>
            <a:r>
              <a:rPr lang="en-US" sz="2400" b="1" dirty="0"/>
              <a:t>insanely great</a:t>
            </a:r>
            <a:r>
              <a:rPr lang="en-US" sz="2400" dirty="0"/>
              <a:t>. Steve wasn't just using ‘insanely’ as a synonym for ‘very’. He meant it more literally—</a:t>
            </a:r>
            <a:r>
              <a:rPr lang="en-US" sz="2400" b="1" dirty="0"/>
              <a:t>that one should focus on quality of execution to a degree that in everyday life would be considered pathological</a:t>
            </a:r>
            <a:r>
              <a:rPr lang="en-US" sz="2400" dirty="0"/>
              <a:t>.”</a:t>
            </a:r>
            <a:endParaRPr lang="pt-BR" sz="2400" dirty="0"/>
          </a:p>
        </p:txBody>
      </p:sp>
    </p:spTree>
    <p:extLst>
      <p:ext uri="{BB962C8B-B14F-4D97-AF65-F5344CB8AC3E}">
        <p14:creationId xmlns:p14="http://schemas.microsoft.com/office/powerpoint/2010/main" val="1192302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err="1"/>
              <a:t>Airbnb</a:t>
            </a:r>
            <a:r>
              <a:rPr lang="pt-BR" b="1" dirty="0"/>
              <a:t> e a construção de um </a:t>
            </a:r>
            <a:r>
              <a:rPr lang="pt-BR" b="1" i="1" dirty="0" err="1"/>
              <a:t>marketplace</a:t>
            </a:r>
            <a:r>
              <a:rPr lang="pt-BR" b="1" i="1" dirty="0"/>
              <a:t> </a:t>
            </a:r>
          </a:p>
        </p:txBody>
      </p:sp>
      <p:sp>
        <p:nvSpPr>
          <p:cNvPr id="3" name="Espaço Reservado para Conteúdo 2"/>
          <p:cNvSpPr>
            <a:spLocks noGrp="1"/>
          </p:cNvSpPr>
          <p:nvPr>
            <p:ph idx="1"/>
          </p:nvPr>
        </p:nvSpPr>
        <p:spPr>
          <a:xfrm>
            <a:off x="3737112" y="768626"/>
            <a:ext cx="7794003" cy="5420139"/>
          </a:xfrm>
        </p:spPr>
        <p:txBody>
          <a:bodyPr>
            <a:normAutofit lnSpcReduction="10000"/>
          </a:bodyPr>
          <a:lstStyle/>
          <a:p>
            <a:pPr marL="0" indent="0">
              <a:buNone/>
            </a:pPr>
            <a:r>
              <a:rPr lang="pt-BR" sz="2400" dirty="0" err="1"/>
              <a:t>Airbnb</a:t>
            </a:r>
            <a:r>
              <a:rPr lang="pt-BR" sz="2400" dirty="0"/>
              <a:t> descobriu que o grande gancho do negócio eram fotos bem feitas dos ambientes oferecidos – começaram assim a ir de porta em porta fotografando os apartamentos. A estratégia gerou um grande retorno e tornou-se mais estruturada com a contratação de fotógrafos, modelo que existe até hoje na empresa.</a:t>
            </a:r>
          </a:p>
          <a:p>
            <a:pPr marL="0" indent="0">
              <a:buNone/>
            </a:pPr>
            <a:endParaRPr lang="pt-BR" sz="2400" dirty="0"/>
          </a:p>
          <a:p>
            <a:pPr marL="0" indent="0">
              <a:buNone/>
            </a:pPr>
            <a:r>
              <a:rPr lang="pt-BR" sz="2400" dirty="0"/>
              <a:t>Após compreender o perfil do usuário, imergir profundamente na relação com os mesmos. Exemplo – fundadores do </a:t>
            </a:r>
            <a:r>
              <a:rPr lang="pt-BR" sz="2400" dirty="0" err="1"/>
              <a:t>Pinterest</a:t>
            </a:r>
            <a:r>
              <a:rPr lang="pt-BR" sz="2400" dirty="0"/>
              <a:t>, ao perceberem o interesse de designers pela plataforma, começaram a frequentar eventos e conferências de design para </a:t>
            </a:r>
            <a:r>
              <a:rPr lang="pt-BR" sz="2400" b="1" dirty="0"/>
              <a:t>recrutar manualmente</a:t>
            </a:r>
            <a:r>
              <a:rPr lang="pt-BR" sz="2400" dirty="0"/>
              <a:t>.</a:t>
            </a:r>
          </a:p>
          <a:p>
            <a:pPr marL="0" indent="0">
              <a:buNone/>
            </a:pPr>
            <a:endParaRPr lang="pt-BR" sz="2400" dirty="0"/>
          </a:p>
          <a:p>
            <a:pPr marL="0" indent="0">
              <a:buNone/>
            </a:pPr>
            <a:r>
              <a:rPr lang="en-US" sz="2400" i="1" dirty="0"/>
              <a:t>“The feedback you get from engaging directly with your earliest users will be the best you ever get.”</a:t>
            </a:r>
            <a:endParaRPr lang="pt-BR" sz="2400" i="1" dirty="0"/>
          </a:p>
        </p:txBody>
      </p:sp>
    </p:spTree>
    <p:extLst>
      <p:ext uri="{BB962C8B-B14F-4D97-AF65-F5344CB8AC3E}">
        <p14:creationId xmlns:p14="http://schemas.microsoft.com/office/powerpoint/2010/main" val="86402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367200"/>
            <a:ext cx="3760759" cy="1752599"/>
          </a:xfrm>
        </p:spPr>
        <p:txBody>
          <a:bodyPr>
            <a:normAutofit fontScale="90000"/>
          </a:bodyPr>
          <a:lstStyle/>
          <a:p>
            <a:r>
              <a:rPr lang="pt-BR" sz="4400" b="1" dirty="0" err="1"/>
              <a:t>Stripe</a:t>
            </a:r>
            <a:r>
              <a:rPr lang="pt-BR" sz="4400" b="1" dirty="0"/>
              <a:t> e sua “</a:t>
            </a:r>
            <a:r>
              <a:rPr lang="pt-BR" sz="4400" b="1" i="1" dirty="0" err="1"/>
              <a:t>collison</a:t>
            </a:r>
            <a:r>
              <a:rPr lang="pt-BR" sz="4400" b="1" i="1" dirty="0"/>
              <a:t> </a:t>
            </a:r>
            <a:r>
              <a:rPr lang="pt-BR" sz="4400" b="1" i="1" dirty="0" err="1"/>
              <a:t>installation</a:t>
            </a:r>
            <a:r>
              <a:rPr lang="pt-BR" sz="4400" b="1" i="1" dirty="0"/>
              <a:t>”</a:t>
            </a:r>
            <a:endParaRPr lang="pt-BR" sz="4400" b="1" dirty="0"/>
          </a:p>
        </p:txBody>
      </p:sp>
      <p:sp>
        <p:nvSpPr>
          <p:cNvPr id="3" name="Espaço Reservado para Conteúdo 2"/>
          <p:cNvSpPr>
            <a:spLocks noGrp="1"/>
          </p:cNvSpPr>
          <p:nvPr>
            <p:ph idx="1"/>
          </p:nvPr>
        </p:nvSpPr>
        <p:spPr>
          <a:xfrm>
            <a:off x="3657599" y="766998"/>
            <a:ext cx="8004313" cy="5329001"/>
          </a:xfrm>
        </p:spPr>
        <p:txBody>
          <a:bodyPr>
            <a:normAutofit/>
          </a:bodyPr>
          <a:lstStyle/>
          <a:p>
            <a:pPr marL="0" indent="0">
              <a:buNone/>
            </a:pPr>
            <a:r>
              <a:rPr lang="pt-BR" i="1" dirty="0"/>
              <a:t>“</a:t>
            </a:r>
            <a:r>
              <a:rPr lang="en-US" i="1" dirty="0"/>
              <a:t>At YC we use the term ‘Collison installation’ for the technique Stripe invented. More diffident founders ask ‘Will you try our beta?’ and if the answer is yes, they say ‘Great, we'll send you a link.’ But the Collison brothers weren't going to wait. When anyone agreed to try Stripe they'd say ‘Right then, give me your laptop’ and set them up on the spot.”</a:t>
            </a:r>
          </a:p>
          <a:p>
            <a:pPr marL="0" indent="0">
              <a:buNone/>
            </a:pPr>
            <a:endParaRPr lang="en-US" i="1" dirty="0"/>
          </a:p>
          <a:p>
            <a:pPr marL="0" indent="0">
              <a:buNone/>
            </a:pPr>
            <a:r>
              <a:rPr lang="pt-BR" i="1" dirty="0"/>
              <a:t>2 motivos principais pelos quais geralmente startups não adquirem usuários manualmente: (i) vergonha/preguiça; (</a:t>
            </a:r>
            <a:r>
              <a:rPr lang="pt-BR" i="1" dirty="0" err="1"/>
              <a:t>ii</a:t>
            </a:r>
            <a:r>
              <a:rPr lang="pt-BR" i="1" dirty="0"/>
              <a:t>) os números parecem baixos no começo.</a:t>
            </a:r>
          </a:p>
          <a:p>
            <a:pPr marL="0" indent="0">
              <a:buNone/>
            </a:pPr>
            <a:endParaRPr lang="pt-BR" i="1" dirty="0"/>
          </a:p>
          <a:p>
            <a:pPr marL="0" indent="0">
              <a:buNone/>
            </a:pPr>
            <a:r>
              <a:rPr lang="pt-BR" i="1" dirty="0"/>
              <a:t>“</a:t>
            </a:r>
            <a:r>
              <a:rPr lang="en-US" i="1" dirty="0"/>
              <a:t>The mistake they make is to underestimate the power of compound growth. We encourage every startup to measure their progress by weekly </a:t>
            </a:r>
            <a:r>
              <a:rPr lang="en-US" b="1" i="1" dirty="0"/>
              <a:t>growth rate</a:t>
            </a:r>
            <a:r>
              <a:rPr lang="en-US" i="1" dirty="0"/>
              <a:t>. If you have 100 users, you need to get 10 more next week to grow 10% a week. And while 110 may not seem much better than 100, if you keep growing at 10% a week you'll be surprised how big the numbers get. After a year you'll have 14,000 users, and after 2 years you'll have 2 million.”</a:t>
            </a:r>
            <a:endParaRPr lang="pt-BR" i="1" dirty="0"/>
          </a:p>
        </p:txBody>
      </p:sp>
    </p:spTree>
    <p:extLst>
      <p:ext uri="{BB962C8B-B14F-4D97-AF65-F5344CB8AC3E}">
        <p14:creationId xmlns:p14="http://schemas.microsoft.com/office/powerpoint/2010/main" val="34282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Tratamento exclusivo – </a:t>
            </a:r>
            <a:r>
              <a:rPr lang="pt-BR" b="1" dirty="0" err="1"/>
              <a:t>Wufoo</a:t>
            </a:r>
            <a:r>
              <a:rPr lang="pt-BR" b="1" dirty="0"/>
              <a:t> e </a:t>
            </a:r>
            <a:r>
              <a:rPr lang="pt-BR" b="1" dirty="0" err="1">
                <a:hlinkClick r:id="rId2"/>
              </a:rPr>
              <a:t>Product</a:t>
            </a:r>
            <a:r>
              <a:rPr lang="pt-BR" b="1" dirty="0">
                <a:hlinkClick r:id="rId2"/>
              </a:rPr>
              <a:t> Hunt</a:t>
            </a:r>
            <a:endParaRPr lang="pt-BR" b="1" dirty="0"/>
          </a:p>
        </p:txBody>
      </p:sp>
      <p:sp>
        <p:nvSpPr>
          <p:cNvPr id="3" name="Espaço Reservado para Conteúdo 2"/>
          <p:cNvSpPr>
            <a:spLocks noGrp="1"/>
          </p:cNvSpPr>
          <p:nvPr>
            <p:ph idx="1"/>
          </p:nvPr>
        </p:nvSpPr>
        <p:spPr>
          <a:xfrm>
            <a:off x="3684104" y="767928"/>
            <a:ext cx="7820508" cy="5314819"/>
          </a:xfrm>
        </p:spPr>
        <p:txBody>
          <a:bodyPr>
            <a:normAutofit fontScale="92500" lnSpcReduction="10000"/>
          </a:bodyPr>
          <a:lstStyle/>
          <a:p>
            <a:pPr marL="0" indent="0">
              <a:buNone/>
            </a:pPr>
            <a:r>
              <a:rPr lang="en-US" sz="2400" i="1" dirty="0"/>
              <a:t>“You should take extraordinary measures not just to acquire users, but also to make them happy. For as long as they could (which turned out to be surprisingly long), </a:t>
            </a:r>
            <a:r>
              <a:rPr lang="en-US" sz="2400" i="1" dirty="0" err="1"/>
              <a:t>Wufoo</a:t>
            </a:r>
            <a:r>
              <a:rPr lang="en-US" sz="2400" i="1" dirty="0"/>
              <a:t> sent each new user a hand-written thank you note. Your first users should feel that signing up with you was one of the best choices they ever made. And you in turn should be racking your brains to think of new ways to delight them.”</a:t>
            </a:r>
          </a:p>
          <a:p>
            <a:pPr marL="0" indent="0">
              <a:buNone/>
            </a:pPr>
            <a:endParaRPr lang="en-US" sz="2400" i="1" dirty="0"/>
          </a:p>
          <a:p>
            <a:pPr marL="0" indent="0">
              <a:buNone/>
            </a:pPr>
            <a:r>
              <a:rPr lang="en-US" sz="2400" dirty="0"/>
              <a:t>3 </a:t>
            </a:r>
            <a:r>
              <a:rPr lang="en-US" sz="2400" dirty="0" err="1"/>
              <a:t>motivos</a:t>
            </a:r>
            <a:r>
              <a:rPr lang="en-US" sz="2400" dirty="0"/>
              <a:t> </a:t>
            </a:r>
            <a:r>
              <a:rPr lang="en-US" sz="2400" dirty="0" err="1"/>
              <a:t>pelos</a:t>
            </a:r>
            <a:r>
              <a:rPr lang="en-US" sz="2400" dirty="0"/>
              <a:t> </a:t>
            </a:r>
            <a:r>
              <a:rPr lang="en-US" sz="2400" dirty="0" err="1"/>
              <a:t>quais</a:t>
            </a:r>
            <a:r>
              <a:rPr lang="en-US" sz="2400" dirty="0"/>
              <a:t> startups </a:t>
            </a:r>
            <a:r>
              <a:rPr lang="en-US" sz="2400" dirty="0" err="1"/>
              <a:t>geralmente</a:t>
            </a:r>
            <a:r>
              <a:rPr lang="en-US" sz="2400" dirty="0"/>
              <a:t> </a:t>
            </a:r>
            <a:r>
              <a:rPr lang="en-US" sz="2400" dirty="0" err="1"/>
              <a:t>ignoram</a:t>
            </a:r>
            <a:r>
              <a:rPr lang="en-US" sz="2400" dirty="0"/>
              <a:t> o </a:t>
            </a:r>
            <a:r>
              <a:rPr lang="en-US" sz="2400" dirty="0" err="1"/>
              <a:t>tratamento</a:t>
            </a:r>
            <a:r>
              <a:rPr lang="en-US" sz="2400" dirty="0"/>
              <a:t> </a:t>
            </a:r>
            <a:r>
              <a:rPr lang="en-US" sz="2400" dirty="0" err="1"/>
              <a:t>exclusivo</a:t>
            </a:r>
            <a:r>
              <a:rPr lang="en-US" sz="2400" dirty="0"/>
              <a:t> </a:t>
            </a:r>
            <a:r>
              <a:rPr lang="en-US" sz="2400" dirty="0" err="1"/>
              <a:t>na</a:t>
            </a:r>
            <a:r>
              <a:rPr lang="en-US" sz="2400" dirty="0"/>
              <a:t> </a:t>
            </a:r>
            <a:r>
              <a:rPr lang="en-US" sz="2400" dirty="0" err="1"/>
              <a:t>aquisição</a:t>
            </a:r>
            <a:r>
              <a:rPr lang="en-US" sz="2400" dirty="0"/>
              <a:t> de </a:t>
            </a:r>
            <a:r>
              <a:rPr lang="en-US" sz="2400" dirty="0" err="1"/>
              <a:t>primeiros</a:t>
            </a:r>
            <a:r>
              <a:rPr lang="en-US" sz="2400" dirty="0"/>
              <a:t> </a:t>
            </a:r>
            <a:r>
              <a:rPr lang="en-US" sz="2400" dirty="0" err="1"/>
              <a:t>usuários</a:t>
            </a:r>
            <a:r>
              <a:rPr lang="en-US" sz="2400" dirty="0"/>
              <a:t>: (</a:t>
            </a:r>
            <a:r>
              <a:rPr lang="en-US" sz="2400" dirty="0" err="1"/>
              <a:t>i</a:t>
            </a:r>
            <a:r>
              <a:rPr lang="en-US" sz="2400" dirty="0"/>
              <a:t>) </a:t>
            </a:r>
            <a:r>
              <a:rPr lang="en-US" sz="2400" dirty="0" err="1"/>
              <a:t>cultura</a:t>
            </a:r>
            <a:r>
              <a:rPr lang="en-US" sz="2400" dirty="0"/>
              <a:t> de </a:t>
            </a:r>
            <a:r>
              <a:rPr lang="en-US" sz="2400" dirty="0" err="1"/>
              <a:t>construção</a:t>
            </a:r>
            <a:r>
              <a:rPr lang="en-US" sz="2400" dirty="0"/>
              <a:t> de </a:t>
            </a:r>
            <a:r>
              <a:rPr lang="en-US" sz="2400" dirty="0" err="1"/>
              <a:t>produto</a:t>
            </a:r>
            <a:r>
              <a:rPr lang="en-US" sz="2400" dirty="0"/>
              <a:t>, </a:t>
            </a:r>
            <a:r>
              <a:rPr lang="en-US" sz="2400" dirty="0" err="1"/>
              <a:t>não</a:t>
            </a:r>
            <a:r>
              <a:rPr lang="en-US" sz="2400" dirty="0"/>
              <a:t> de </a:t>
            </a:r>
            <a:r>
              <a:rPr lang="en-US" sz="2400" i="1" dirty="0"/>
              <a:t>costumer service</a:t>
            </a:r>
            <a:r>
              <a:rPr lang="en-US" sz="2400" dirty="0"/>
              <a:t>; (ii) </a:t>
            </a:r>
            <a:r>
              <a:rPr lang="en-US" sz="2400" dirty="0" err="1"/>
              <a:t>preocupação</a:t>
            </a:r>
            <a:r>
              <a:rPr lang="en-US" sz="2400" dirty="0"/>
              <a:t> com </a:t>
            </a:r>
            <a:r>
              <a:rPr lang="en-US" sz="2400" dirty="0" err="1"/>
              <a:t>escalabilidade</a:t>
            </a:r>
            <a:r>
              <a:rPr lang="en-US" sz="2400" dirty="0"/>
              <a:t>; (iii) costume de </a:t>
            </a:r>
            <a:r>
              <a:rPr lang="en-US" sz="2400" dirty="0" err="1"/>
              <a:t>nunca</a:t>
            </a:r>
            <a:r>
              <a:rPr lang="en-US" sz="2400" dirty="0"/>
              <a:t> </a:t>
            </a:r>
            <a:r>
              <a:rPr lang="en-US" sz="2400" dirty="0" err="1"/>
              <a:t>receber</a:t>
            </a:r>
            <a:r>
              <a:rPr lang="en-US" sz="2400" dirty="0"/>
              <a:t> </a:t>
            </a:r>
            <a:r>
              <a:rPr lang="en-US" sz="2400" dirty="0" err="1"/>
              <a:t>esse</a:t>
            </a:r>
            <a:r>
              <a:rPr lang="en-US" sz="2400" dirty="0"/>
              <a:t> </a:t>
            </a:r>
            <a:r>
              <a:rPr lang="en-US" sz="2400" dirty="0" err="1"/>
              <a:t>tipo</a:t>
            </a:r>
            <a:r>
              <a:rPr lang="en-US" sz="2400" dirty="0"/>
              <a:t> de </a:t>
            </a:r>
            <a:r>
              <a:rPr lang="en-US" sz="2400" dirty="0" err="1"/>
              <a:t>tratamento</a:t>
            </a:r>
            <a:r>
              <a:rPr lang="en-US" sz="2400" dirty="0"/>
              <a:t>. </a:t>
            </a:r>
          </a:p>
          <a:p>
            <a:pPr marL="0" indent="0">
              <a:buNone/>
            </a:pPr>
            <a:endParaRPr lang="en-US" sz="2400" i="1" dirty="0"/>
          </a:p>
          <a:p>
            <a:pPr marL="0" indent="0">
              <a:buNone/>
            </a:pPr>
            <a:r>
              <a:rPr lang="pt-BR" sz="2400" i="1" dirty="0"/>
              <a:t>“</a:t>
            </a:r>
            <a:r>
              <a:rPr lang="en-US" sz="2400" i="1" dirty="0"/>
              <a:t>I have never once seen a startup lured down a blind alley by trying too hard to make their initial users happy.”</a:t>
            </a:r>
            <a:endParaRPr lang="pt-BR" sz="2400" i="1" dirty="0"/>
          </a:p>
        </p:txBody>
      </p:sp>
    </p:spTree>
    <p:extLst>
      <p:ext uri="{BB962C8B-B14F-4D97-AF65-F5344CB8AC3E}">
        <p14:creationId xmlns:p14="http://schemas.microsoft.com/office/powerpoint/2010/main" val="22738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Mercados “</a:t>
            </a:r>
            <a:r>
              <a:rPr lang="pt-BR" b="1" dirty="0" err="1"/>
              <a:t>ultra-específicos</a:t>
            </a:r>
            <a:r>
              <a:rPr lang="pt-BR" b="1" dirty="0"/>
              <a:t>” - </a:t>
            </a:r>
            <a:r>
              <a:rPr lang="pt-BR" b="1" dirty="0" err="1"/>
              <a:t>Facebook</a:t>
            </a:r>
            <a:endParaRPr lang="pt-BR" b="1" dirty="0"/>
          </a:p>
        </p:txBody>
      </p:sp>
      <p:sp>
        <p:nvSpPr>
          <p:cNvPr id="3" name="Espaço Reservado para Conteúdo 2"/>
          <p:cNvSpPr>
            <a:spLocks noGrp="1"/>
          </p:cNvSpPr>
          <p:nvPr>
            <p:ph idx="1"/>
          </p:nvPr>
        </p:nvSpPr>
        <p:spPr/>
        <p:txBody>
          <a:bodyPr>
            <a:normAutofit/>
          </a:bodyPr>
          <a:lstStyle/>
          <a:p>
            <a:pPr marL="0" indent="0">
              <a:buNone/>
            </a:pPr>
            <a:r>
              <a:rPr lang="pt-BR" sz="2400" dirty="0"/>
              <a:t>Foco altamente preciso em um público – aprendizagem e interação direta. Expansão passo-a-passo para cuidar do aprendizado sobre o usuário e melhorar o produto de acordo com o crescimento do mercado. Além de criar uma cultura de pertencimento, gera maior velocidade na </a:t>
            </a:r>
            <a:r>
              <a:rPr lang="pt-BR" sz="2400" dirty="0" err="1"/>
              <a:t>viralização</a:t>
            </a:r>
            <a:r>
              <a:rPr lang="pt-BR" sz="2400" dirty="0"/>
              <a:t> do produto. </a:t>
            </a:r>
          </a:p>
          <a:p>
            <a:pPr marL="0" indent="0">
              <a:buNone/>
            </a:pPr>
            <a:endParaRPr lang="pt-BR" sz="2400" dirty="0"/>
          </a:p>
          <a:p>
            <a:pPr marL="0" indent="0">
              <a:buNone/>
            </a:pPr>
            <a:r>
              <a:rPr lang="pt-BR" sz="2400" dirty="0"/>
              <a:t>A importância dos primeiros usuários (feedbacks e aberturas de mercado).</a:t>
            </a:r>
          </a:p>
          <a:p>
            <a:pPr marL="0" indent="0">
              <a:buNone/>
            </a:pPr>
            <a:endParaRPr lang="pt-BR" sz="2400" dirty="0"/>
          </a:p>
          <a:p>
            <a:pPr marL="0" indent="0">
              <a:buNone/>
            </a:pPr>
            <a:r>
              <a:rPr lang="pt-BR" sz="2400" dirty="0"/>
              <a:t>“</a:t>
            </a:r>
            <a:r>
              <a:rPr lang="pt-BR" sz="2400" dirty="0" err="1"/>
              <a:t>While</a:t>
            </a:r>
            <a:r>
              <a:rPr lang="pt-BR" sz="2400" dirty="0"/>
              <a:t> </a:t>
            </a:r>
            <a:r>
              <a:rPr lang="en-US" sz="2400" dirty="0"/>
              <a:t>it was a lot of work creating course lists for each school, doing that made students feel the site was their natural home.” Zuckerberg</a:t>
            </a:r>
            <a:endParaRPr lang="pt-BR" sz="2400" dirty="0"/>
          </a:p>
        </p:txBody>
      </p:sp>
    </p:spTree>
    <p:extLst>
      <p:ext uri="{BB962C8B-B14F-4D97-AF65-F5344CB8AC3E}">
        <p14:creationId xmlns:p14="http://schemas.microsoft.com/office/powerpoint/2010/main" val="1311262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Startups envolvendo Hardware – </a:t>
            </a:r>
            <a:r>
              <a:rPr lang="pt-BR" b="1" dirty="0" err="1"/>
              <a:t>Pebble</a:t>
            </a:r>
            <a:r>
              <a:rPr lang="pt-BR" b="1" dirty="0"/>
              <a:t> e </a:t>
            </a:r>
            <a:r>
              <a:rPr lang="pt-BR" b="1" dirty="0" err="1"/>
              <a:t>Meraki</a:t>
            </a:r>
            <a:endParaRPr lang="pt-BR" b="1" dirty="0"/>
          </a:p>
        </p:txBody>
      </p:sp>
      <p:sp>
        <p:nvSpPr>
          <p:cNvPr id="3" name="Espaço Reservado para Conteúdo 2"/>
          <p:cNvSpPr>
            <a:spLocks noGrp="1"/>
          </p:cNvSpPr>
          <p:nvPr>
            <p:ph idx="1"/>
          </p:nvPr>
        </p:nvSpPr>
        <p:spPr>
          <a:xfrm>
            <a:off x="3816626" y="742122"/>
            <a:ext cx="7987206" cy="5340626"/>
          </a:xfrm>
        </p:spPr>
        <p:txBody>
          <a:bodyPr>
            <a:normAutofit fontScale="92500" lnSpcReduction="10000"/>
          </a:bodyPr>
          <a:lstStyle/>
          <a:p>
            <a:pPr marL="0" indent="0">
              <a:buNone/>
            </a:pPr>
            <a:r>
              <a:rPr lang="pt-BR" sz="2400" dirty="0" err="1"/>
              <a:t>Crowdfunding</a:t>
            </a:r>
            <a:r>
              <a:rPr lang="pt-BR" sz="2400" dirty="0"/>
              <a:t> (</a:t>
            </a:r>
            <a:r>
              <a:rPr lang="pt-BR" sz="2400" dirty="0" err="1"/>
              <a:t>pre-orders</a:t>
            </a:r>
            <a:r>
              <a:rPr lang="pt-BR" sz="2400" dirty="0"/>
              <a:t>) como uma maneira de validar antes do projeto ser construído – uma boa maneira de aprofundar a relação com os usuários e receber feedbacks.</a:t>
            </a:r>
          </a:p>
          <a:p>
            <a:pPr marL="0" indent="0">
              <a:buNone/>
            </a:pPr>
            <a:endParaRPr lang="pt-BR" sz="2400" dirty="0"/>
          </a:p>
          <a:p>
            <a:pPr marL="0" indent="0">
              <a:buNone/>
            </a:pPr>
            <a:r>
              <a:rPr lang="pt-BR" sz="2400" dirty="0" err="1"/>
              <a:t>Meraki</a:t>
            </a:r>
            <a:r>
              <a:rPr lang="pt-BR" sz="2400" dirty="0"/>
              <a:t> e </a:t>
            </a:r>
            <a:r>
              <a:rPr lang="pt-BR" sz="2400" dirty="0" err="1"/>
              <a:t>Pebble</a:t>
            </a:r>
            <a:r>
              <a:rPr lang="pt-BR" sz="2400" dirty="0"/>
              <a:t> – construíram os primeiros produtos manualmente, em constante contato com os consumidores. </a:t>
            </a:r>
          </a:p>
          <a:p>
            <a:pPr marL="0" indent="0">
              <a:buNone/>
            </a:pPr>
            <a:endParaRPr lang="pt-BR" sz="2400" dirty="0"/>
          </a:p>
          <a:p>
            <a:pPr marL="0" indent="0">
              <a:buNone/>
            </a:pPr>
            <a:r>
              <a:rPr lang="en-US" sz="2400" i="1" dirty="0"/>
              <a:t>“The Pebbles assembled the first several hundred watches themselves. If they hadn't gone through that phase, they probably wouldn't have sold $10 million worth of watches when they did go on Kickstarter. Like paying excessive attention to early customers, fabricating things yourself turns out to be valuable for hardware startups. You can tweak the design faster when you're the factory, and you learn things you'd never have known otherwise. Eric </a:t>
            </a:r>
            <a:r>
              <a:rPr lang="en-US" sz="2400" i="1" dirty="0" err="1"/>
              <a:t>Migicovsky</a:t>
            </a:r>
            <a:r>
              <a:rPr lang="en-US" sz="2400" i="1" dirty="0"/>
              <a:t> of Pebble said one of things he learned was ‘how valuable it was to source good screws.’ Who knew?”</a:t>
            </a:r>
            <a:endParaRPr lang="pt-BR" sz="2400" i="1" dirty="0"/>
          </a:p>
        </p:txBody>
      </p:sp>
    </p:spTree>
    <p:extLst>
      <p:ext uri="{BB962C8B-B14F-4D97-AF65-F5344CB8AC3E}">
        <p14:creationId xmlns:p14="http://schemas.microsoft.com/office/powerpoint/2010/main" val="906425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095" y="2301868"/>
            <a:ext cx="2438332" cy="1752599"/>
          </a:xfrm>
        </p:spPr>
        <p:txBody>
          <a:bodyPr>
            <a:normAutofit fontScale="90000"/>
          </a:bodyPr>
          <a:lstStyle/>
          <a:p>
            <a:r>
              <a:rPr lang="pt-BR" b="1" dirty="0"/>
              <a:t>Consultoria como suporte ao produto - </a:t>
            </a:r>
            <a:r>
              <a:rPr lang="pt-BR" b="1" dirty="0" err="1"/>
              <a:t>Viaweb</a:t>
            </a:r>
            <a:endParaRPr lang="pt-BR" b="1" dirty="0"/>
          </a:p>
        </p:txBody>
      </p:sp>
      <p:sp>
        <p:nvSpPr>
          <p:cNvPr id="3" name="Espaço Reservado para Conteúdo 2"/>
          <p:cNvSpPr>
            <a:spLocks noGrp="1"/>
          </p:cNvSpPr>
          <p:nvPr>
            <p:ph idx="1"/>
          </p:nvPr>
        </p:nvSpPr>
        <p:spPr>
          <a:xfrm>
            <a:off x="3684104" y="702366"/>
            <a:ext cx="7724256" cy="5446644"/>
          </a:xfrm>
        </p:spPr>
        <p:txBody>
          <a:bodyPr>
            <a:normAutofit fontScale="92500" lnSpcReduction="20000"/>
          </a:bodyPr>
          <a:lstStyle/>
          <a:p>
            <a:pPr marL="0" indent="0">
              <a:buNone/>
            </a:pPr>
            <a:r>
              <a:rPr lang="en-US" sz="2400" i="1" dirty="0"/>
              <a:t>“Consulting is the canonical example of work that doesn't scale. But (like other ways of bestowing one's favors liberally) it's safe to do it so long as you're not being paid to. That's where companies cross the line. So long as you're a product company that's merely being extra attentive to a customer, they're very grateful even if you don't solve all their problems. But when they start paying you specifically for that attentiveness—when they start paying you by the hour—they expect you to do everything.”</a:t>
            </a:r>
          </a:p>
          <a:p>
            <a:pPr marL="0" indent="0">
              <a:buNone/>
            </a:pPr>
            <a:endParaRPr lang="en-US" sz="2400" i="1" dirty="0"/>
          </a:p>
          <a:p>
            <a:pPr marL="0" indent="0">
              <a:buNone/>
            </a:pPr>
            <a:r>
              <a:rPr lang="en-US" sz="2400" dirty="0" err="1"/>
              <a:t>Viaweb</a:t>
            </a:r>
            <a:r>
              <a:rPr lang="en-US" sz="2400" dirty="0"/>
              <a:t> – software para </a:t>
            </a:r>
            <a:r>
              <a:rPr lang="en-US" sz="2400" dirty="0" err="1"/>
              <a:t>criação</a:t>
            </a:r>
            <a:r>
              <a:rPr lang="en-US" sz="2400" dirty="0"/>
              <a:t> de </a:t>
            </a:r>
            <a:r>
              <a:rPr lang="en-US" sz="2400" dirty="0" err="1"/>
              <a:t>lojas</a:t>
            </a:r>
            <a:r>
              <a:rPr lang="en-US" sz="2400" dirty="0"/>
              <a:t> online. </a:t>
            </a:r>
            <a:r>
              <a:rPr lang="en-US" sz="2400" dirty="0" err="1"/>
              <a:t>Quando</a:t>
            </a:r>
            <a:r>
              <a:rPr lang="en-US" sz="2400" dirty="0"/>
              <a:t> </a:t>
            </a:r>
            <a:r>
              <a:rPr lang="en-US" sz="2400" dirty="0" err="1"/>
              <a:t>os</a:t>
            </a:r>
            <a:r>
              <a:rPr lang="en-US" sz="2400" dirty="0"/>
              <a:t> </a:t>
            </a:r>
            <a:r>
              <a:rPr lang="en-US" sz="2400" dirty="0" err="1"/>
              <a:t>clientes</a:t>
            </a:r>
            <a:r>
              <a:rPr lang="en-US" sz="2400" dirty="0"/>
              <a:t> </a:t>
            </a:r>
            <a:r>
              <a:rPr lang="en-US" sz="2400" dirty="0" err="1"/>
              <a:t>recusavam</a:t>
            </a:r>
            <a:r>
              <a:rPr lang="en-US" sz="2400" dirty="0"/>
              <a:t> o software, </a:t>
            </a:r>
            <a:r>
              <a:rPr lang="en-US" sz="2400" dirty="0" err="1"/>
              <a:t>eles</a:t>
            </a:r>
            <a:r>
              <a:rPr lang="en-US" sz="2400" dirty="0"/>
              <a:t> </a:t>
            </a:r>
            <a:r>
              <a:rPr lang="en-US" sz="2400" dirty="0" err="1"/>
              <a:t>faziam</a:t>
            </a:r>
            <a:r>
              <a:rPr lang="en-US" sz="2400" dirty="0"/>
              <a:t> a </a:t>
            </a:r>
            <a:r>
              <a:rPr lang="en-US" sz="2400" dirty="0" err="1"/>
              <a:t>proposta</a:t>
            </a:r>
            <a:r>
              <a:rPr lang="en-US" sz="2400" dirty="0"/>
              <a:t> de </a:t>
            </a:r>
            <a:r>
              <a:rPr lang="en-US" sz="2400" dirty="0" err="1"/>
              <a:t>construir</a:t>
            </a:r>
            <a:r>
              <a:rPr lang="en-US" sz="2400" dirty="0"/>
              <a:t> </a:t>
            </a:r>
            <a:r>
              <a:rPr lang="en-US" sz="2400" dirty="0" err="1"/>
              <a:t>manualmente</a:t>
            </a:r>
            <a:r>
              <a:rPr lang="en-US" sz="2400" dirty="0"/>
              <a:t>. </a:t>
            </a:r>
            <a:r>
              <a:rPr lang="en-US" sz="2400" i="1" dirty="0"/>
              <a:t>“We felt pretty lame at the time. Instead of organizing big strategic e-commerce partnerships, we were trying to sell luggage and pens and men's shirts. But in retrospect it was exactly the right thing to do, because it taught us how it would feel to merchants to use our software. Sometimes the feedback loop was near instantaneous: in the middle of building some merchant's site I'd find I needed a feature we didn't have, so I'd spend a couple hours implementing it and then resume building the site.”</a:t>
            </a:r>
            <a:r>
              <a:rPr lang="en-US" sz="2400" dirty="0"/>
              <a:t> </a:t>
            </a:r>
            <a:endParaRPr lang="pt-BR" sz="2400" dirty="0"/>
          </a:p>
        </p:txBody>
      </p:sp>
    </p:spTree>
    <p:extLst>
      <p:ext uri="{BB962C8B-B14F-4D97-AF65-F5344CB8AC3E}">
        <p14:creationId xmlns:p14="http://schemas.microsoft.com/office/powerpoint/2010/main" val="3613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2944" y="636966"/>
            <a:ext cx="8911687" cy="1280890"/>
          </a:xfrm>
        </p:spPr>
        <p:txBody>
          <a:bodyPr/>
          <a:lstStyle/>
          <a:p>
            <a:pPr algn="r"/>
            <a:r>
              <a:rPr lang="pt-BR" b="1" i="1" dirty="0">
                <a:solidFill>
                  <a:schemeClr val="tx2">
                    <a:lumMod val="75000"/>
                  </a:schemeClr>
                </a:solidFill>
              </a:rPr>
              <a:t>“Do </a:t>
            </a:r>
            <a:r>
              <a:rPr lang="pt-BR" b="1" i="1" dirty="0" err="1">
                <a:solidFill>
                  <a:schemeClr val="tx2">
                    <a:lumMod val="75000"/>
                  </a:schemeClr>
                </a:solidFill>
              </a:rPr>
              <a:t>things</a:t>
            </a:r>
            <a:r>
              <a:rPr lang="pt-BR" b="1" i="1" dirty="0">
                <a:solidFill>
                  <a:schemeClr val="tx2">
                    <a:lumMod val="75000"/>
                  </a:schemeClr>
                </a:solidFill>
              </a:rPr>
              <a:t> </a:t>
            </a:r>
            <a:r>
              <a:rPr lang="pt-BR" b="1" i="1" dirty="0" err="1">
                <a:solidFill>
                  <a:schemeClr val="tx2">
                    <a:lumMod val="75000"/>
                  </a:schemeClr>
                </a:solidFill>
              </a:rPr>
              <a:t>that</a:t>
            </a:r>
            <a:r>
              <a:rPr lang="pt-BR" b="1" i="1" dirty="0">
                <a:solidFill>
                  <a:schemeClr val="tx2">
                    <a:lumMod val="75000"/>
                  </a:schemeClr>
                </a:solidFill>
              </a:rPr>
              <a:t> </a:t>
            </a:r>
            <a:r>
              <a:rPr lang="pt-BR" b="1" i="1" dirty="0" err="1">
                <a:solidFill>
                  <a:schemeClr val="tx2">
                    <a:lumMod val="75000"/>
                  </a:schemeClr>
                </a:solidFill>
              </a:rPr>
              <a:t>don’t</a:t>
            </a:r>
            <a:r>
              <a:rPr lang="pt-BR" b="1" i="1" dirty="0">
                <a:solidFill>
                  <a:schemeClr val="tx2">
                    <a:lumMod val="75000"/>
                  </a:schemeClr>
                </a:solidFill>
              </a:rPr>
              <a:t> </a:t>
            </a:r>
            <a:r>
              <a:rPr lang="pt-BR" b="1" i="1" dirty="0" err="1">
                <a:solidFill>
                  <a:schemeClr val="tx2">
                    <a:lumMod val="75000"/>
                  </a:schemeClr>
                </a:solidFill>
              </a:rPr>
              <a:t>scale</a:t>
            </a:r>
            <a:r>
              <a:rPr lang="pt-BR" b="1" i="1" dirty="0">
                <a:solidFill>
                  <a:schemeClr val="tx2">
                    <a:lumMod val="75000"/>
                  </a:schemeClr>
                </a:solidFill>
              </a:rPr>
              <a:t>.”</a:t>
            </a:r>
          </a:p>
        </p:txBody>
      </p:sp>
      <p:sp>
        <p:nvSpPr>
          <p:cNvPr id="3" name="CaixaDeTexto 2"/>
          <p:cNvSpPr txBox="1"/>
          <p:nvPr/>
        </p:nvSpPr>
        <p:spPr>
          <a:xfrm>
            <a:off x="6168787" y="1917856"/>
            <a:ext cx="4312243" cy="4093428"/>
          </a:xfrm>
          <a:prstGeom prst="rect">
            <a:avLst/>
          </a:prstGeom>
          <a:noFill/>
        </p:spPr>
        <p:txBody>
          <a:bodyPr wrap="square" rtlCol="0">
            <a:spAutoFit/>
          </a:bodyPr>
          <a:lstStyle/>
          <a:p>
            <a:pPr algn="r"/>
            <a:r>
              <a:rPr lang="en-US" sz="2000" dirty="0"/>
              <a:t>“Some startups could be entirely manual at first. If you can find someone with a problem that needs solving and you can solve it manually, go ahead and do that for as long as you can, and then gradually automate the bottlenecks. It would be a little frightening to be solving users' problems in a way that wasn't yet automatic, but less frightening than the far more common case of having something automatic that doesn't yet solve anyone's problems.”</a:t>
            </a:r>
            <a:endParaRPr lang="pt-BR" sz="2000" dirty="0"/>
          </a:p>
        </p:txBody>
      </p:sp>
    </p:spTree>
    <p:extLst>
      <p:ext uri="{BB962C8B-B14F-4D97-AF65-F5344CB8AC3E}">
        <p14:creationId xmlns:p14="http://schemas.microsoft.com/office/powerpoint/2010/main" val="1721228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conceito de MVP: livros ”Four </a:t>
            </a:r>
            <a:r>
              <a:rPr lang="pt-BR" dirty="0" err="1"/>
              <a:t>Steps</a:t>
            </a:r>
            <a:r>
              <a:rPr lang="pt-BR" dirty="0"/>
              <a:t> </a:t>
            </a:r>
            <a:r>
              <a:rPr lang="pt-BR" dirty="0" err="1"/>
              <a:t>to</a:t>
            </a:r>
            <a:r>
              <a:rPr lang="pt-BR" dirty="0"/>
              <a:t> </a:t>
            </a:r>
            <a:r>
              <a:rPr lang="pt-BR" dirty="0" err="1"/>
              <a:t>the</a:t>
            </a:r>
            <a:r>
              <a:rPr lang="pt-BR" dirty="0"/>
              <a:t> </a:t>
            </a:r>
            <a:r>
              <a:rPr lang="pt-BR" dirty="0" err="1"/>
              <a:t>Epiphany</a:t>
            </a:r>
            <a:r>
              <a:rPr lang="pt-BR" dirty="0"/>
              <a:t>” e ”</a:t>
            </a:r>
            <a:r>
              <a:rPr lang="pt-BR" dirty="0" err="1"/>
              <a:t>Lean</a:t>
            </a:r>
            <a:r>
              <a:rPr lang="pt-BR" dirty="0"/>
              <a:t> Startup”.</a:t>
            </a:r>
          </a:p>
        </p:txBody>
      </p:sp>
      <p:sp>
        <p:nvSpPr>
          <p:cNvPr id="3" name="Espaço Reservado para Conteúdo 2"/>
          <p:cNvSpPr>
            <a:spLocks noGrp="1"/>
          </p:cNvSpPr>
          <p:nvPr>
            <p:ph idx="1"/>
          </p:nvPr>
        </p:nvSpPr>
        <p:spPr>
          <a:xfrm>
            <a:off x="3869268" y="2324745"/>
            <a:ext cx="7893946" cy="2041309"/>
          </a:xfrm>
        </p:spPr>
        <p:txBody>
          <a:bodyPr>
            <a:noAutofit/>
          </a:bodyPr>
          <a:lstStyle/>
          <a:p>
            <a:r>
              <a:rPr lang="pt-BR" sz="2200" dirty="0"/>
              <a:t>Já identificou um </a:t>
            </a:r>
            <a:r>
              <a:rPr lang="pt-BR" sz="2200" dirty="0" err="1"/>
              <a:t>fit</a:t>
            </a:r>
            <a:r>
              <a:rPr lang="pt-BR" sz="2200" dirty="0"/>
              <a:t> entre problema e solução, e agora está em busca de um </a:t>
            </a:r>
            <a:r>
              <a:rPr lang="pt-BR" sz="2200" dirty="0" err="1"/>
              <a:t>fit</a:t>
            </a:r>
            <a:r>
              <a:rPr lang="pt-BR" sz="2200" dirty="0"/>
              <a:t> entre produto e mercado.</a:t>
            </a:r>
          </a:p>
          <a:p>
            <a:r>
              <a:rPr lang="pt-BR" sz="2200" dirty="0"/>
              <a:t>O mercado usaria mesmo? Vamos testar! </a:t>
            </a:r>
          </a:p>
        </p:txBody>
      </p:sp>
      <p:pic>
        <p:nvPicPr>
          <p:cNvPr id="4" name="Imagem 3"/>
          <p:cNvPicPr>
            <a:picLocks noChangeAspect="1"/>
          </p:cNvPicPr>
          <p:nvPr/>
        </p:nvPicPr>
        <p:blipFill>
          <a:blip r:embed="rId2" cstate="screen"/>
          <a:stretch>
            <a:fillRect/>
          </a:stretch>
        </p:blipFill>
        <p:spPr>
          <a:xfrm>
            <a:off x="4091552" y="266764"/>
            <a:ext cx="6908981" cy="1714146"/>
          </a:xfrm>
          <a:prstGeom prst="rect">
            <a:avLst/>
          </a:prstGeom>
        </p:spPr>
      </p:pic>
      <p:pic>
        <p:nvPicPr>
          <p:cNvPr id="1026" name="Picture 2" descr="https://lh3.googleusercontent.com/F2mAiLXYjJOhZeEi27hWn9WzYNAAoEDna9dWfGwRe4jrLm5wFCtgfmQsGE808lyvG0DlCIApz_nmLhmThaLYL-rkuzVnOg0Zi3fUVmSKsGomA1lprGcbVjv4oiyokkAbVeGfcuWdlqr73gaFoyS4WsuspCIZ3Kb0D4hJKdGmIrOt6BMctDcV5P17ZiMx_wgimqywE-pqZgf9PslQ7318sAVfpCk9PaHyv9HyAdKTsMUt8lr2lBvHa0rRluVvqgkzQYoO4AZaSFsu1d74sDddXmwxfeFNm_q7yVmzYYM-IIz2A9QwYV5PIj8mu-JeZptBa3VJydgfDLYXiypgqnZtrAyt9-18DnYfOc708AegrbS9P0S5LwsVeI97Qr7ZwAu_XKdJLuwRh57CLKx759dlkMgHZVRNB3vszZtFueOvZuheF_jgzOAd9FrShgtxWq-GxaO_2QQRQi2tYK9jwUPXKVV5-OzbiCUA24iDLxdNZHGsV3ck6BvY6Dpuh57mnXsO_TdR4iUzV6o0Vvw0CsUFvMxPEMGVvzFUPsXswXN57F6-fj--1mpz9AYRflelrLvjfKisezbCAfpEBtywCFTBpXYcGE3GeWp8d7vWWG8lZ-NLFyVxVMbNbNKOxoytBNKcP6nlq82FN1FTfCh1EqGL8hywhIoU6yWZ=w1080-h635-no"/>
          <p:cNvPicPr>
            <a:picLocks noChangeAspect="1" noChangeArrowheads="1"/>
          </p:cNvPicPr>
          <p:nvPr/>
        </p:nvPicPr>
        <p:blipFill>
          <a:blip r:embed="rId3" cstate="screen"/>
          <a:srcRect/>
          <a:stretch>
            <a:fillRect/>
          </a:stretch>
        </p:blipFill>
        <p:spPr bwMode="auto">
          <a:xfrm>
            <a:off x="5692345" y="4052570"/>
            <a:ext cx="6109473" cy="2805430"/>
          </a:xfrm>
          <a:prstGeom prst="rect">
            <a:avLst/>
          </a:prstGeom>
          <a:noFill/>
        </p:spPr>
      </p:pic>
    </p:spTree>
    <p:extLst>
      <p:ext uri="{BB962C8B-B14F-4D97-AF65-F5344CB8AC3E}">
        <p14:creationId xmlns:p14="http://schemas.microsoft.com/office/powerpoint/2010/main" val="56922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9" y="753447"/>
            <a:ext cx="2947482" cy="1515191"/>
          </a:xfrm>
        </p:spPr>
        <p:txBody>
          <a:bodyPr/>
          <a:lstStyle/>
          <a:p>
            <a:r>
              <a:rPr lang="pt-BR" dirty="0"/>
              <a:t>Atualização em tecnologia</a:t>
            </a:r>
          </a:p>
        </p:txBody>
      </p:sp>
      <p:sp>
        <p:nvSpPr>
          <p:cNvPr id="3" name="Espaço Reservado para Conteúdo 2"/>
          <p:cNvSpPr>
            <a:spLocks noGrp="1"/>
          </p:cNvSpPr>
          <p:nvPr>
            <p:ph idx="1"/>
          </p:nvPr>
        </p:nvSpPr>
        <p:spPr>
          <a:xfrm>
            <a:off x="3702580" y="872046"/>
            <a:ext cx="7315200" cy="5120640"/>
          </a:xfrm>
        </p:spPr>
        <p:txBody>
          <a:bodyPr/>
          <a:lstStyle/>
          <a:p>
            <a:r>
              <a:rPr lang="pt-BR"/>
              <a:t>Tesla lançou o software update V10 de seus carros, com o "smart summon" trending (carros estacionados "buscando as pessoas"). Masterplan!</a:t>
            </a:r>
          </a:p>
          <a:p>
            <a:endParaRPr lang="pt-BR"/>
          </a:p>
          <a:p>
            <a:r>
              <a:rPr lang="pt-BR"/>
              <a:t>Na linha de autônomos, </a:t>
            </a:r>
            <a:r>
              <a:rPr lang="pt-BR" u="sng">
                <a:hlinkClick r:id="rId2"/>
              </a:rPr>
              <a:t>matéria da MIT Tech Review</a:t>
            </a:r>
            <a:r>
              <a:rPr lang="pt-BR"/>
              <a:t>: </a:t>
            </a:r>
            <a:r>
              <a:rPr lang="pt-BR" i="1"/>
              <a:t>"This autonomous bicycle shows China’s rising expertise in AI chips". </a:t>
            </a:r>
            <a:r>
              <a:rPr lang="pt-BR"/>
              <a:t>Scania </a:t>
            </a:r>
            <a:r>
              <a:rPr lang="pt-BR" u="sng">
                <a:hlinkClick r:id="rId3"/>
              </a:rPr>
              <a:t>Cabless Trucks</a:t>
            </a:r>
            <a:r>
              <a:rPr lang="pt-BR"/>
              <a:t> para mineração.</a:t>
            </a:r>
          </a:p>
          <a:p>
            <a:pPr marL="0" indent="0">
              <a:buNone/>
            </a:pPr>
            <a:endParaRPr lang="pt-BR"/>
          </a:p>
          <a:p>
            <a:r>
              <a:rPr lang="pt-BR"/>
              <a:t>Guard usando AI para processar as políticas de privacidade da internet. Próximo a isso, Unbabel </a:t>
            </a:r>
            <a:r>
              <a:rPr lang="pt-BR" u="sng">
                <a:hlinkClick r:id="rId4"/>
              </a:rPr>
              <a:t>levantou U$60MM</a:t>
            </a:r>
            <a:r>
              <a:rPr lang="pt-BR"/>
              <a:t> para traduções "AI-powered, human refined".</a:t>
            </a:r>
          </a:p>
          <a:p>
            <a:endParaRPr lang="pt-BR"/>
          </a:p>
          <a:p>
            <a:r>
              <a:rPr lang="pt-BR"/>
              <a:t>Microsoft com nova linha: dual screen phone; novos hardwares.</a:t>
            </a:r>
            <a:endParaRPr lang="pt-BR" dirty="0"/>
          </a:p>
        </p:txBody>
      </p:sp>
      <p:pic>
        <p:nvPicPr>
          <p:cNvPr id="1030" name="Picture 6">
            <a:extLst>
              <a:ext uri="{FF2B5EF4-FFF2-40B4-BE49-F238E27FC236}">
                <a16:creationId xmlns:a16="http://schemas.microsoft.com/office/drawing/2014/main" id="{7FAA6C18-839E-F24F-975C-5D65AFA5D0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556397"/>
            <a:ext cx="3454564" cy="23016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F101F379-BD50-404A-B578-E27AA5B224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84861"/>
            <a:ext cx="3454564" cy="255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43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conceito de MVP: livros ”Four </a:t>
            </a:r>
            <a:r>
              <a:rPr lang="pt-BR" dirty="0" err="1"/>
              <a:t>Steps</a:t>
            </a:r>
            <a:r>
              <a:rPr lang="pt-BR" dirty="0"/>
              <a:t> </a:t>
            </a:r>
            <a:r>
              <a:rPr lang="pt-BR" dirty="0" err="1"/>
              <a:t>to</a:t>
            </a:r>
            <a:r>
              <a:rPr lang="pt-BR" dirty="0"/>
              <a:t> </a:t>
            </a:r>
            <a:r>
              <a:rPr lang="pt-BR" dirty="0" err="1"/>
              <a:t>the</a:t>
            </a:r>
            <a:r>
              <a:rPr lang="pt-BR" dirty="0"/>
              <a:t> </a:t>
            </a:r>
            <a:r>
              <a:rPr lang="pt-BR" dirty="0" err="1"/>
              <a:t>Epiphany</a:t>
            </a:r>
            <a:r>
              <a:rPr lang="pt-BR" dirty="0"/>
              <a:t>” e ”</a:t>
            </a:r>
            <a:r>
              <a:rPr lang="pt-BR" dirty="0" err="1"/>
              <a:t>Lean</a:t>
            </a:r>
            <a:r>
              <a:rPr lang="pt-BR" dirty="0"/>
              <a:t> Startup”.</a:t>
            </a:r>
          </a:p>
        </p:txBody>
      </p:sp>
      <p:sp>
        <p:nvSpPr>
          <p:cNvPr id="3" name="Espaço Reservado para Conteúdo 2"/>
          <p:cNvSpPr>
            <a:spLocks noGrp="1"/>
          </p:cNvSpPr>
          <p:nvPr>
            <p:ph idx="1"/>
          </p:nvPr>
        </p:nvSpPr>
        <p:spPr>
          <a:xfrm>
            <a:off x="3869268" y="2324745"/>
            <a:ext cx="7893946" cy="4417017"/>
          </a:xfrm>
        </p:spPr>
        <p:txBody>
          <a:bodyPr>
            <a:noAutofit/>
          </a:bodyPr>
          <a:lstStyle/>
          <a:p>
            <a:r>
              <a:rPr lang="pt-BR" sz="2200" dirty="0"/>
              <a:t>Já identificou um </a:t>
            </a:r>
            <a:r>
              <a:rPr lang="pt-BR" sz="2200" dirty="0" err="1"/>
              <a:t>fit</a:t>
            </a:r>
            <a:r>
              <a:rPr lang="pt-BR" sz="2200" dirty="0"/>
              <a:t> entre problema e solução, e agora está em busca de um </a:t>
            </a:r>
            <a:r>
              <a:rPr lang="pt-BR" sz="2200" dirty="0" err="1"/>
              <a:t>fit</a:t>
            </a:r>
            <a:r>
              <a:rPr lang="pt-BR" sz="2200" dirty="0"/>
              <a:t> entre produto e mercado.</a:t>
            </a:r>
          </a:p>
          <a:p>
            <a:r>
              <a:rPr lang="pt-BR" sz="2200" dirty="0"/>
              <a:t>O mercado usaria mesmo? Vamos testar! </a:t>
            </a:r>
          </a:p>
          <a:p>
            <a:r>
              <a:rPr lang="pt-BR" sz="2200" dirty="0"/>
              <a:t> </a:t>
            </a:r>
            <a:r>
              <a:rPr lang="pt-BR" sz="2200" i="1" dirty="0"/>
              <a:t>”The </a:t>
            </a:r>
            <a:r>
              <a:rPr lang="pt-BR" sz="2200" i="1" dirty="0" err="1"/>
              <a:t>Lean</a:t>
            </a:r>
            <a:r>
              <a:rPr lang="pt-BR" sz="2200" i="1" dirty="0"/>
              <a:t> Startup </a:t>
            </a:r>
            <a:r>
              <a:rPr lang="pt-BR" sz="2200" i="1" dirty="0" err="1"/>
              <a:t>method</a:t>
            </a:r>
            <a:r>
              <a:rPr lang="pt-BR" sz="2200" i="1" dirty="0"/>
              <a:t> builds capital-</a:t>
            </a:r>
            <a:r>
              <a:rPr lang="pt-BR" sz="2200" i="1" dirty="0" err="1"/>
              <a:t>efficient</a:t>
            </a:r>
            <a:r>
              <a:rPr lang="pt-BR" sz="2200" i="1" dirty="0"/>
              <a:t> </a:t>
            </a:r>
            <a:r>
              <a:rPr lang="pt-BR" sz="2200" i="1" dirty="0" err="1"/>
              <a:t>companies</a:t>
            </a:r>
            <a:r>
              <a:rPr lang="pt-BR" sz="2200" i="1" dirty="0"/>
              <a:t> </a:t>
            </a:r>
            <a:r>
              <a:rPr lang="pt-BR" sz="2200" i="1" dirty="0" err="1"/>
              <a:t>because</a:t>
            </a:r>
            <a:r>
              <a:rPr lang="pt-BR" sz="2200" i="1" dirty="0"/>
              <a:t> it </a:t>
            </a:r>
            <a:r>
              <a:rPr lang="pt-BR" sz="2200" i="1" dirty="0" err="1"/>
              <a:t>allows</a:t>
            </a:r>
            <a:r>
              <a:rPr lang="pt-BR" sz="2200" i="1" dirty="0"/>
              <a:t> </a:t>
            </a:r>
            <a:r>
              <a:rPr lang="pt-BR" sz="2200" i="1" dirty="0" err="1"/>
              <a:t>start-ups</a:t>
            </a:r>
            <a:r>
              <a:rPr lang="pt-BR" sz="2200" i="1" dirty="0"/>
              <a:t> </a:t>
            </a:r>
            <a:r>
              <a:rPr lang="pt-BR" sz="2200" i="1" dirty="0" err="1"/>
              <a:t>to</a:t>
            </a:r>
            <a:r>
              <a:rPr lang="pt-BR" sz="2200" i="1" dirty="0"/>
              <a:t> </a:t>
            </a:r>
            <a:r>
              <a:rPr lang="pt-BR" sz="2200" i="1" dirty="0" err="1"/>
              <a:t>recognize</a:t>
            </a:r>
            <a:r>
              <a:rPr lang="pt-BR" sz="2200" i="1" dirty="0"/>
              <a:t> </a:t>
            </a:r>
            <a:r>
              <a:rPr lang="pt-BR" sz="2200" i="1" dirty="0" err="1"/>
              <a:t>that</a:t>
            </a:r>
            <a:r>
              <a:rPr lang="pt-BR" sz="2200" i="1" dirty="0"/>
              <a:t> </a:t>
            </a:r>
            <a:r>
              <a:rPr lang="pt-BR" sz="2200" i="1" dirty="0" err="1"/>
              <a:t>it's</a:t>
            </a:r>
            <a:r>
              <a:rPr lang="pt-BR" sz="2200" i="1" dirty="0"/>
              <a:t> time </a:t>
            </a:r>
            <a:r>
              <a:rPr lang="pt-BR" sz="2200" i="1" dirty="0" err="1"/>
              <a:t>to</a:t>
            </a:r>
            <a:r>
              <a:rPr lang="pt-BR" sz="2200" i="1" dirty="0"/>
              <a:t> </a:t>
            </a:r>
            <a:r>
              <a:rPr lang="pt-BR" sz="2200" i="1" dirty="0" err="1"/>
              <a:t>pivot</a:t>
            </a:r>
            <a:r>
              <a:rPr lang="pt-BR" sz="2200" i="1" dirty="0"/>
              <a:t>—</a:t>
            </a:r>
            <a:r>
              <a:rPr lang="pt-BR" sz="2200" i="1" dirty="0" err="1"/>
              <a:t>or</a:t>
            </a:r>
            <a:r>
              <a:rPr lang="pt-BR" sz="2200" i="1" dirty="0"/>
              <a:t> </a:t>
            </a:r>
            <a:r>
              <a:rPr lang="pt-BR" sz="2200" i="1" dirty="0" err="1"/>
              <a:t>change</a:t>
            </a:r>
            <a:r>
              <a:rPr lang="pt-BR" sz="2200" i="1" dirty="0"/>
              <a:t> </a:t>
            </a:r>
            <a:r>
              <a:rPr lang="pt-BR" sz="2200" i="1" dirty="0" err="1"/>
              <a:t>direction</a:t>
            </a:r>
            <a:r>
              <a:rPr lang="pt-BR" sz="2200" i="1" dirty="0"/>
              <a:t>—</a:t>
            </a:r>
            <a:r>
              <a:rPr lang="pt-BR" sz="2200" i="1" dirty="0" err="1"/>
              <a:t>sooner</a:t>
            </a:r>
            <a:r>
              <a:rPr lang="pt-BR" sz="2200" i="1" dirty="0"/>
              <a:t>, </a:t>
            </a:r>
            <a:r>
              <a:rPr lang="pt-BR" sz="2200" i="1" dirty="0" err="1"/>
              <a:t>creating</a:t>
            </a:r>
            <a:r>
              <a:rPr lang="pt-BR" sz="2200" i="1" dirty="0"/>
              <a:t> </a:t>
            </a:r>
            <a:r>
              <a:rPr lang="pt-BR" sz="2200" i="1" dirty="0" err="1"/>
              <a:t>less</a:t>
            </a:r>
            <a:r>
              <a:rPr lang="pt-BR" sz="2200" i="1" dirty="0"/>
              <a:t> </a:t>
            </a:r>
            <a:r>
              <a:rPr lang="pt-BR" sz="2200" i="1" dirty="0" err="1"/>
              <a:t>waste</a:t>
            </a:r>
            <a:r>
              <a:rPr lang="pt-BR" sz="2200" i="1" dirty="0"/>
              <a:t> </a:t>
            </a:r>
            <a:r>
              <a:rPr lang="pt-BR" sz="2200" i="1" dirty="0" err="1"/>
              <a:t>of</a:t>
            </a:r>
            <a:r>
              <a:rPr lang="pt-BR" sz="2200" i="1" dirty="0"/>
              <a:t> time </a:t>
            </a:r>
            <a:r>
              <a:rPr lang="pt-BR" sz="2200" i="1" dirty="0" err="1"/>
              <a:t>and</a:t>
            </a:r>
            <a:r>
              <a:rPr lang="pt-BR" sz="2200" i="1" dirty="0"/>
              <a:t> </a:t>
            </a:r>
            <a:r>
              <a:rPr lang="pt-BR" sz="2200" i="1" dirty="0" err="1"/>
              <a:t>money</a:t>
            </a:r>
            <a:r>
              <a:rPr lang="pt-BR" sz="2200" i="1" dirty="0"/>
              <a:t>. </a:t>
            </a:r>
            <a:r>
              <a:rPr lang="pt-BR" sz="2200" i="1" dirty="0" err="1"/>
              <a:t>I</a:t>
            </a:r>
            <a:r>
              <a:rPr lang="pt-BR" sz="2200" i="1" dirty="0"/>
              <a:t> </a:t>
            </a:r>
            <a:r>
              <a:rPr lang="pt-BR" sz="2200" i="1" dirty="0" err="1"/>
              <a:t>named</a:t>
            </a:r>
            <a:r>
              <a:rPr lang="pt-BR" sz="2200" i="1" dirty="0"/>
              <a:t> </a:t>
            </a:r>
            <a:r>
              <a:rPr lang="pt-BR" sz="2200" i="1" dirty="0" err="1"/>
              <a:t>this</a:t>
            </a:r>
            <a:r>
              <a:rPr lang="pt-BR" sz="2200" i="1" dirty="0"/>
              <a:t> loop "build, </a:t>
            </a:r>
            <a:r>
              <a:rPr lang="pt-BR" sz="2200" i="1" dirty="0" err="1"/>
              <a:t>measure</a:t>
            </a:r>
            <a:r>
              <a:rPr lang="pt-BR" sz="2200" i="1" dirty="0"/>
              <a:t>, </a:t>
            </a:r>
            <a:r>
              <a:rPr lang="pt-BR" sz="2200" i="1" dirty="0" err="1"/>
              <a:t>learn</a:t>
            </a:r>
            <a:r>
              <a:rPr lang="pt-BR" sz="2200" i="1" dirty="0"/>
              <a:t>" </a:t>
            </a:r>
            <a:r>
              <a:rPr lang="pt-BR" sz="2200" i="1" dirty="0" err="1"/>
              <a:t>because</a:t>
            </a:r>
            <a:r>
              <a:rPr lang="pt-BR" sz="2200" i="1" dirty="0"/>
              <a:t> </a:t>
            </a:r>
            <a:r>
              <a:rPr lang="pt-BR" sz="2200" i="1" dirty="0" err="1"/>
              <a:t>the</a:t>
            </a:r>
            <a:r>
              <a:rPr lang="pt-BR" sz="2200" i="1" dirty="0"/>
              <a:t> </a:t>
            </a:r>
            <a:r>
              <a:rPr lang="pt-BR" sz="2200" i="1" dirty="0" err="1"/>
              <a:t>activities</a:t>
            </a:r>
            <a:r>
              <a:rPr lang="pt-BR" sz="2200" i="1" dirty="0"/>
              <a:t> </a:t>
            </a:r>
            <a:r>
              <a:rPr lang="pt-BR" sz="2200" i="1" dirty="0" err="1"/>
              <a:t>happen</a:t>
            </a:r>
            <a:r>
              <a:rPr lang="pt-BR" sz="2200" i="1" dirty="0"/>
              <a:t> in </a:t>
            </a:r>
            <a:r>
              <a:rPr lang="pt-BR" sz="2200" i="1" dirty="0" err="1"/>
              <a:t>that</a:t>
            </a:r>
            <a:r>
              <a:rPr lang="pt-BR" sz="2200" i="1" dirty="0"/>
              <a:t> </a:t>
            </a:r>
            <a:r>
              <a:rPr lang="pt-BR" sz="2200" i="1" dirty="0" err="1"/>
              <a:t>order</a:t>
            </a:r>
            <a:r>
              <a:rPr lang="pt-BR" sz="2200" i="1" dirty="0"/>
              <a:t>. </a:t>
            </a:r>
            <a:r>
              <a:rPr lang="pt-BR" sz="2200" i="1" dirty="0" err="1"/>
              <a:t>But</a:t>
            </a:r>
            <a:r>
              <a:rPr lang="pt-BR" sz="2200" i="1" dirty="0"/>
              <a:t> </a:t>
            </a:r>
            <a:r>
              <a:rPr lang="pt-BR" sz="2200" i="1" dirty="0" err="1"/>
              <a:t>the</a:t>
            </a:r>
            <a:r>
              <a:rPr lang="pt-BR" sz="2200" i="1" dirty="0"/>
              <a:t> </a:t>
            </a:r>
            <a:r>
              <a:rPr lang="pt-BR" sz="2200" i="1" dirty="0" err="1"/>
              <a:t>planning</a:t>
            </a:r>
            <a:r>
              <a:rPr lang="pt-BR" sz="2200" i="1" dirty="0"/>
              <a:t> </a:t>
            </a:r>
            <a:r>
              <a:rPr lang="pt-BR" sz="2200" i="1" dirty="0" err="1"/>
              <a:t>really</a:t>
            </a:r>
            <a:r>
              <a:rPr lang="pt-BR" sz="2200" i="1" dirty="0"/>
              <a:t> </a:t>
            </a:r>
            <a:r>
              <a:rPr lang="pt-BR" sz="2200" i="1" dirty="0" err="1"/>
              <a:t>works</a:t>
            </a:r>
            <a:r>
              <a:rPr lang="pt-BR" sz="2200" i="1" dirty="0"/>
              <a:t> in </a:t>
            </a:r>
            <a:r>
              <a:rPr lang="pt-BR" sz="2200" i="1" dirty="0" err="1"/>
              <a:t>the</a:t>
            </a:r>
            <a:r>
              <a:rPr lang="pt-BR" sz="2200" i="1" dirty="0"/>
              <a:t> reverse </a:t>
            </a:r>
            <a:r>
              <a:rPr lang="pt-BR" sz="2200" i="1" dirty="0" err="1"/>
              <a:t>order</a:t>
            </a:r>
            <a:r>
              <a:rPr lang="pt-BR" sz="2200" i="1" dirty="0"/>
              <a:t>: </a:t>
            </a:r>
            <a:r>
              <a:rPr lang="pt-BR" sz="2200" i="1" dirty="0" err="1"/>
              <a:t>We</a:t>
            </a:r>
            <a:r>
              <a:rPr lang="pt-BR" sz="2200" i="1" dirty="0"/>
              <a:t> figure out </a:t>
            </a:r>
            <a:r>
              <a:rPr lang="pt-BR" sz="2200" i="1" dirty="0" err="1"/>
              <a:t>what</a:t>
            </a:r>
            <a:r>
              <a:rPr lang="pt-BR" sz="2200" i="1" dirty="0"/>
              <a:t> </a:t>
            </a:r>
            <a:r>
              <a:rPr lang="pt-BR" sz="2200" i="1" dirty="0" err="1"/>
              <a:t>we</a:t>
            </a:r>
            <a:r>
              <a:rPr lang="pt-BR" sz="2200" i="1" dirty="0"/>
              <a:t> </a:t>
            </a:r>
            <a:r>
              <a:rPr lang="pt-BR" sz="2200" i="1" dirty="0" err="1"/>
              <a:t>need</a:t>
            </a:r>
            <a:r>
              <a:rPr lang="pt-BR" sz="2200" i="1" dirty="0"/>
              <a:t> </a:t>
            </a:r>
            <a:r>
              <a:rPr lang="pt-BR" sz="2200" i="1" dirty="0" err="1"/>
              <a:t>to</a:t>
            </a:r>
            <a:r>
              <a:rPr lang="pt-BR" sz="2200" i="1" dirty="0"/>
              <a:t> </a:t>
            </a:r>
            <a:r>
              <a:rPr lang="pt-BR" sz="2200" i="1" dirty="0" err="1"/>
              <a:t>learn</a:t>
            </a:r>
            <a:r>
              <a:rPr lang="pt-BR" sz="2200" i="1" dirty="0"/>
              <a:t>, </a:t>
            </a:r>
            <a:r>
              <a:rPr lang="pt-BR" sz="2200" i="1" dirty="0" err="1"/>
              <a:t>then</a:t>
            </a:r>
            <a:r>
              <a:rPr lang="pt-BR" sz="2200" i="1" dirty="0"/>
              <a:t> figure out </a:t>
            </a:r>
            <a:r>
              <a:rPr lang="pt-BR" sz="2200" i="1" dirty="0" err="1"/>
              <a:t>what</a:t>
            </a:r>
            <a:r>
              <a:rPr lang="pt-BR" sz="2200" i="1" dirty="0"/>
              <a:t> </a:t>
            </a:r>
            <a:r>
              <a:rPr lang="pt-BR" sz="2200" i="1" dirty="0" err="1"/>
              <a:t>we</a:t>
            </a:r>
            <a:r>
              <a:rPr lang="pt-BR" sz="2200" i="1" dirty="0"/>
              <a:t> </a:t>
            </a:r>
            <a:r>
              <a:rPr lang="pt-BR" sz="2200" i="1" dirty="0" err="1"/>
              <a:t>need</a:t>
            </a:r>
            <a:r>
              <a:rPr lang="pt-BR" sz="2200" i="1" dirty="0"/>
              <a:t> </a:t>
            </a:r>
            <a:r>
              <a:rPr lang="pt-BR" sz="2200" i="1" dirty="0" err="1"/>
              <a:t>to</a:t>
            </a:r>
            <a:r>
              <a:rPr lang="pt-BR" sz="2200" i="1" dirty="0"/>
              <a:t> </a:t>
            </a:r>
            <a:r>
              <a:rPr lang="pt-BR" sz="2200" i="1" dirty="0" err="1"/>
              <a:t>measure</a:t>
            </a:r>
            <a:r>
              <a:rPr lang="pt-BR" sz="2200" i="1" dirty="0"/>
              <a:t> </a:t>
            </a:r>
            <a:r>
              <a:rPr lang="pt-BR" sz="2200" i="1" dirty="0" err="1"/>
              <a:t>to</a:t>
            </a:r>
            <a:r>
              <a:rPr lang="pt-BR" sz="2200" i="1" dirty="0"/>
              <a:t> </a:t>
            </a:r>
            <a:r>
              <a:rPr lang="pt-BR" sz="2200" i="1" dirty="0" err="1"/>
              <a:t>get</a:t>
            </a:r>
            <a:r>
              <a:rPr lang="pt-BR" sz="2200" i="1" dirty="0"/>
              <a:t> </a:t>
            </a:r>
            <a:r>
              <a:rPr lang="pt-BR" sz="2200" i="1" dirty="0" err="1"/>
              <a:t>that</a:t>
            </a:r>
            <a:r>
              <a:rPr lang="pt-BR" sz="2200" i="1" dirty="0"/>
              <a:t> </a:t>
            </a:r>
            <a:r>
              <a:rPr lang="pt-BR" sz="2200" i="1" dirty="0" err="1"/>
              <a:t>knowledge</a:t>
            </a:r>
            <a:r>
              <a:rPr lang="pt-BR" sz="2200" i="1" dirty="0"/>
              <a:t>, </a:t>
            </a:r>
            <a:r>
              <a:rPr lang="pt-BR" sz="2200" i="1" dirty="0" err="1"/>
              <a:t>and</a:t>
            </a:r>
            <a:r>
              <a:rPr lang="pt-BR" sz="2200" i="1" dirty="0"/>
              <a:t> </a:t>
            </a:r>
            <a:r>
              <a:rPr lang="pt-BR" sz="2200" i="1" dirty="0" err="1"/>
              <a:t>then</a:t>
            </a:r>
            <a:r>
              <a:rPr lang="pt-BR" sz="2200" i="1" dirty="0"/>
              <a:t> figure out </a:t>
            </a:r>
            <a:r>
              <a:rPr lang="pt-BR" sz="2200" i="1" dirty="0" err="1"/>
              <a:t>what</a:t>
            </a:r>
            <a:r>
              <a:rPr lang="pt-BR" sz="2200" i="1" dirty="0"/>
              <a:t> </a:t>
            </a:r>
            <a:r>
              <a:rPr lang="pt-BR" sz="2200" i="1" dirty="0" err="1"/>
              <a:t>product</a:t>
            </a:r>
            <a:r>
              <a:rPr lang="pt-BR" sz="2200" i="1" dirty="0"/>
              <a:t> </a:t>
            </a:r>
            <a:r>
              <a:rPr lang="pt-BR" sz="2200" i="1" dirty="0" err="1"/>
              <a:t>we</a:t>
            </a:r>
            <a:r>
              <a:rPr lang="pt-BR" sz="2200" i="1" dirty="0"/>
              <a:t> </a:t>
            </a:r>
            <a:r>
              <a:rPr lang="pt-BR" sz="2200" i="1" dirty="0" err="1"/>
              <a:t>need</a:t>
            </a:r>
            <a:r>
              <a:rPr lang="pt-BR" sz="2200" i="1" dirty="0"/>
              <a:t> </a:t>
            </a:r>
            <a:r>
              <a:rPr lang="pt-BR" sz="2200" i="1" dirty="0" err="1"/>
              <a:t>to</a:t>
            </a:r>
            <a:r>
              <a:rPr lang="pt-BR" sz="2200" i="1" dirty="0"/>
              <a:t> build </a:t>
            </a:r>
            <a:r>
              <a:rPr lang="pt-BR" sz="2200" i="1" dirty="0" err="1"/>
              <a:t>to</a:t>
            </a:r>
            <a:r>
              <a:rPr lang="pt-BR" sz="2200" i="1" dirty="0"/>
              <a:t> </a:t>
            </a:r>
            <a:r>
              <a:rPr lang="pt-BR" sz="2200" i="1" dirty="0" err="1"/>
              <a:t>run</a:t>
            </a:r>
            <a:r>
              <a:rPr lang="pt-BR" sz="2200" i="1" dirty="0"/>
              <a:t> </a:t>
            </a:r>
            <a:r>
              <a:rPr lang="pt-BR" sz="2200" i="1" dirty="0" err="1"/>
              <a:t>that</a:t>
            </a:r>
            <a:r>
              <a:rPr lang="pt-BR" sz="2200" i="1" dirty="0"/>
              <a:t> </a:t>
            </a:r>
            <a:r>
              <a:rPr lang="pt-BR" sz="2200" i="1" dirty="0" err="1"/>
              <a:t>experiment</a:t>
            </a:r>
            <a:r>
              <a:rPr lang="pt-BR" sz="2200" i="1" dirty="0"/>
              <a:t> </a:t>
            </a:r>
            <a:r>
              <a:rPr lang="pt-BR" sz="2200" i="1" dirty="0" err="1"/>
              <a:t>and</a:t>
            </a:r>
            <a:r>
              <a:rPr lang="pt-BR" sz="2200" i="1" dirty="0"/>
              <a:t> </a:t>
            </a:r>
            <a:r>
              <a:rPr lang="pt-BR" sz="2200" i="1" dirty="0" err="1"/>
              <a:t>get</a:t>
            </a:r>
            <a:r>
              <a:rPr lang="pt-BR" sz="2200" i="1" dirty="0"/>
              <a:t> </a:t>
            </a:r>
            <a:r>
              <a:rPr lang="pt-BR" sz="2200" i="1" dirty="0" err="1"/>
              <a:t>that</a:t>
            </a:r>
            <a:r>
              <a:rPr lang="pt-BR" sz="2200" i="1" dirty="0"/>
              <a:t> </a:t>
            </a:r>
            <a:r>
              <a:rPr lang="pt-BR" sz="2200" i="1" dirty="0" err="1"/>
              <a:t>measurement</a:t>
            </a:r>
            <a:r>
              <a:rPr lang="pt-BR" sz="2200" i="1" dirty="0"/>
              <a:t>.”</a:t>
            </a:r>
            <a:r>
              <a:rPr lang="pt-BR" sz="2200" dirty="0"/>
              <a:t> Eric Ries</a:t>
            </a:r>
          </a:p>
        </p:txBody>
      </p:sp>
      <p:pic>
        <p:nvPicPr>
          <p:cNvPr id="4" name="Imagem 3"/>
          <p:cNvPicPr>
            <a:picLocks noChangeAspect="1"/>
          </p:cNvPicPr>
          <p:nvPr/>
        </p:nvPicPr>
        <p:blipFill>
          <a:blip r:embed="rId2" cstate="screen"/>
          <a:stretch>
            <a:fillRect/>
          </a:stretch>
        </p:blipFill>
        <p:spPr>
          <a:xfrm>
            <a:off x="4091552" y="266764"/>
            <a:ext cx="6908981" cy="1714146"/>
          </a:xfrm>
          <a:prstGeom prst="rect">
            <a:avLst/>
          </a:prstGeom>
        </p:spPr>
      </p:pic>
    </p:spTree>
    <p:extLst>
      <p:ext uri="{BB962C8B-B14F-4D97-AF65-F5344CB8AC3E}">
        <p14:creationId xmlns:p14="http://schemas.microsoft.com/office/powerpoint/2010/main" val="56922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pt-BR"/>
          </a:p>
        </p:txBody>
      </p:sp>
      <p:sp>
        <p:nvSpPr>
          <p:cNvPr id="6" name="Espaço Reservado para Conteúdo 5"/>
          <p:cNvSpPr>
            <a:spLocks noGrp="1"/>
          </p:cNvSpPr>
          <p:nvPr>
            <p:ph idx="1"/>
          </p:nvPr>
        </p:nvSpPr>
        <p:spPr/>
        <p:txBody>
          <a:bodyPr/>
          <a:lstStyle/>
          <a:p>
            <a:endParaRPr lang="pt-BR"/>
          </a:p>
        </p:txBody>
      </p:sp>
      <p:pic>
        <p:nvPicPr>
          <p:cNvPr id="8" name="Imagem 7"/>
          <p:cNvPicPr>
            <a:picLocks noChangeAspect="1"/>
          </p:cNvPicPr>
          <p:nvPr/>
        </p:nvPicPr>
        <p:blipFill>
          <a:blip r:embed="rId2" cstate="screen"/>
          <a:stretch>
            <a:fillRect/>
          </a:stretch>
        </p:blipFill>
        <p:spPr>
          <a:xfrm>
            <a:off x="0" y="0"/>
            <a:ext cx="11972291" cy="6858000"/>
          </a:xfrm>
          <a:prstGeom prst="rect">
            <a:avLst/>
          </a:prstGeom>
        </p:spPr>
      </p:pic>
    </p:spTree>
    <p:extLst>
      <p:ext uri="{BB962C8B-B14F-4D97-AF65-F5344CB8AC3E}">
        <p14:creationId xmlns:p14="http://schemas.microsoft.com/office/powerpoint/2010/main" val="12802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Provocações importantes</a:t>
            </a:r>
          </a:p>
        </p:txBody>
      </p:sp>
      <p:sp>
        <p:nvSpPr>
          <p:cNvPr id="3" name="Espaço Reservado para Conteúdo 2"/>
          <p:cNvSpPr>
            <a:spLocks noGrp="1"/>
          </p:cNvSpPr>
          <p:nvPr>
            <p:ph idx="1"/>
          </p:nvPr>
        </p:nvSpPr>
        <p:spPr>
          <a:xfrm>
            <a:off x="3671465" y="1208170"/>
            <a:ext cx="7905769" cy="4432516"/>
          </a:xfrm>
        </p:spPr>
        <p:txBody>
          <a:bodyPr>
            <a:noAutofit/>
          </a:bodyPr>
          <a:lstStyle/>
          <a:p>
            <a:r>
              <a:rPr lang="pt-BR" sz="2200" dirty="0"/>
              <a:t>”O grande segredo é reduzir o custo do erro ao nível mais baixo possível para poder errar o máximo que conseguir.” Sam Altman.</a:t>
            </a:r>
          </a:p>
          <a:p>
            <a:endParaRPr lang="pt-BR" sz="2200" dirty="0"/>
          </a:p>
          <a:p>
            <a:r>
              <a:rPr lang="pt-BR" sz="2200" dirty="0"/>
              <a:t>"Um MVP não é apenas uma versão podada do produto final (ou uma maneira de entregar o produto um pouco mais cedo). Na verdade, o MVP não precisa nem ser um produto. E não é algo que você constrói apenas uma vez para considerar seu trabalho realizado. Um MVP é um processo que você repete constantemente: identifique sua hipótese mais arriscada, ache a menor experiência possível para testar essa suposição e use os resultados da experiência para corrigir o curso das coisas” –</a:t>
            </a:r>
            <a:br>
              <a:rPr lang="pt-BR" sz="2200" dirty="0"/>
            </a:br>
            <a:r>
              <a:rPr lang="pt-BR" sz="2200" b="1" dirty="0"/>
              <a:t>MVP não é um produto, é um processo</a:t>
            </a:r>
            <a:r>
              <a:rPr lang="pt-BR" sz="2200" dirty="0"/>
              <a:t> (</a:t>
            </a:r>
            <a:r>
              <a:rPr lang="pt-BR" sz="2200" dirty="0" err="1"/>
              <a:t>Y</a:t>
            </a:r>
            <a:r>
              <a:rPr lang="pt-BR" sz="2200" dirty="0"/>
              <a:t> </a:t>
            </a:r>
            <a:r>
              <a:rPr lang="pt-BR" sz="2200" dirty="0" err="1"/>
              <a:t>Combinator</a:t>
            </a:r>
            <a:r>
              <a:rPr lang="pt-BR" sz="2200" dirty="0"/>
              <a:t>)</a:t>
            </a:r>
          </a:p>
        </p:txBody>
      </p:sp>
    </p:spTree>
    <p:extLst>
      <p:ext uri="{BB962C8B-B14F-4D97-AF65-F5344CB8AC3E}">
        <p14:creationId xmlns:p14="http://schemas.microsoft.com/office/powerpoint/2010/main" val="42332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Ideias de aplicações</a:t>
            </a:r>
          </a:p>
        </p:txBody>
      </p:sp>
      <p:sp>
        <p:nvSpPr>
          <p:cNvPr id="3" name="Espaço Reservado para Conteúdo 2"/>
          <p:cNvSpPr>
            <a:spLocks noGrp="1"/>
          </p:cNvSpPr>
          <p:nvPr>
            <p:ph idx="1"/>
          </p:nvPr>
        </p:nvSpPr>
        <p:spPr>
          <a:xfrm>
            <a:off x="3869267" y="1123837"/>
            <a:ext cx="7878447" cy="5120640"/>
          </a:xfrm>
        </p:spPr>
        <p:txBody>
          <a:bodyPr>
            <a:noAutofit/>
          </a:bodyPr>
          <a:lstStyle/>
          <a:p>
            <a:pPr marL="0" indent="0">
              <a:buNone/>
            </a:pPr>
            <a:r>
              <a:rPr lang="pt-BR" sz="2800" dirty="0"/>
              <a:t>Novas ferramentas têm facilitado muito a vida do empreendedor – </a:t>
            </a:r>
            <a:r>
              <a:rPr lang="pt-BR" sz="2800" dirty="0" err="1"/>
              <a:t>instapages</a:t>
            </a:r>
            <a:r>
              <a:rPr lang="pt-BR" sz="2800" dirty="0"/>
              <a:t>/</a:t>
            </a:r>
            <a:r>
              <a:rPr lang="pt-BR" sz="2800" dirty="0" err="1"/>
              <a:t>launchrock</a:t>
            </a:r>
            <a:r>
              <a:rPr lang="pt-BR" sz="2800" dirty="0"/>
              <a:t>, </a:t>
            </a:r>
            <a:r>
              <a:rPr lang="pt-BR" sz="2800" dirty="0" err="1"/>
              <a:t>whatsapp</a:t>
            </a:r>
            <a:r>
              <a:rPr lang="pt-BR" sz="2800" dirty="0"/>
              <a:t>, mailing etc. </a:t>
            </a:r>
            <a:r>
              <a:rPr lang="pt-BR" sz="3200" b="1" dirty="0"/>
              <a:t>Só não pode Google </a:t>
            </a:r>
            <a:r>
              <a:rPr lang="pt-BR" sz="3200" b="1" dirty="0" err="1"/>
              <a:t>Forms</a:t>
            </a:r>
            <a:r>
              <a:rPr lang="pt-BR" sz="2800" dirty="0"/>
              <a:t>!</a:t>
            </a:r>
          </a:p>
          <a:p>
            <a:endParaRPr lang="pt-BR" sz="2800" dirty="0"/>
          </a:p>
          <a:p>
            <a:pPr lvl="2"/>
            <a:r>
              <a:rPr lang="pt-BR" sz="2800" dirty="0" err="1"/>
              <a:t>Easy</a:t>
            </a:r>
            <a:r>
              <a:rPr lang="pt-BR" sz="2800" dirty="0"/>
              <a:t> Taxi (</a:t>
            </a:r>
            <a:r>
              <a:rPr lang="pt-BR" sz="2800" dirty="0" err="1"/>
              <a:t>landing</a:t>
            </a:r>
            <a:r>
              <a:rPr lang="pt-BR" sz="2800" dirty="0"/>
              <a:t> </a:t>
            </a:r>
            <a:r>
              <a:rPr lang="pt-BR" sz="2800" dirty="0" err="1"/>
              <a:t>page</a:t>
            </a:r>
            <a:r>
              <a:rPr lang="pt-BR" sz="2800" dirty="0"/>
              <a:t> e ligação para taxistas);</a:t>
            </a:r>
          </a:p>
          <a:p>
            <a:pPr lvl="2"/>
            <a:r>
              <a:rPr lang="pt-BR" sz="2800" dirty="0" err="1"/>
              <a:t>Scipopulis</a:t>
            </a:r>
            <a:r>
              <a:rPr lang="pt-BR" sz="2800" dirty="0"/>
              <a:t> (</a:t>
            </a:r>
            <a:r>
              <a:rPr lang="pt-BR" sz="2800" dirty="0" err="1"/>
              <a:t>whatsapp</a:t>
            </a:r>
            <a:r>
              <a:rPr lang="pt-BR" sz="2800" dirty="0"/>
              <a:t> e pontos de ônibus);</a:t>
            </a:r>
          </a:p>
          <a:p>
            <a:pPr lvl="2"/>
            <a:r>
              <a:rPr lang="pt-BR" sz="2800" dirty="0"/>
              <a:t>MOU (</a:t>
            </a:r>
            <a:r>
              <a:rPr lang="pt-BR" sz="2800" dirty="0" err="1"/>
              <a:t>memorandum</a:t>
            </a:r>
            <a:r>
              <a:rPr lang="pt-BR" sz="2800" dirty="0"/>
              <a:t> </a:t>
            </a:r>
            <a:r>
              <a:rPr lang="pt-BR" sz="2800" dirty="0" err="1"/>
              <a:t>of</a:t>
            </a:r>
            <a:r>
              <a:rPr lang="pt-BR" sz="2800" dirty="0"/>
              <a:t> </a:t>
            </a:r>
            <a:r>
              <a:rPr lang="pt-BR" sz="2800" dirty="0" err="1"/>
              <a:t>understanding</a:t>
            </a:r>
            <a:r>
              <a:rPr lang="pt-BR" sz="2800" dirty="0"/>
              <a:t>);</a:t>
            </a:r>
          </a:p>
          <a:p>
            <a:pPr lvl="2"/>
            <a:r>
              <a:rPr lang="pt-BR" sz="2800" dirty="0"/>
              <a:t>Village </a:t>
            </a:r>
            <a:r>
              <a:rPr lang="pt-BR" sz="2800" dirty="0" err="1"/>
              <a:t>Laundry</a:t>
            </a:r>
            <a:r>
              <a:rPr lang="pt-BR" sz="2800" dirty="0"/>
              <a:t> Service (manual); </a:t>
            </a:r>
          </a:p>
          <a:p>
            <a:pPr lvl="2"/>
            <a:r>
              <a:rPr lang="pt-BR" sz="2800" dirty="0" err="1"/>
              <a:t>Lean</a:t>
            </a:r>
            <a:r>
              <a:rPr lang="pt-BR" sz="2800" dirty="0"/>
              <a:t> </a:t>
            </a:r>
            <a:r>
              <a:rPr lang="pt-BR" sz="2800" dirty="0" err="1"/>
              <a:t>Survey</a:t>
            </a:r>
            <a:r>
              <a:rPr lang="pt-BR" sz="2800" dirty="0"/>
              <a:t> (</a:t>
            </a:r>
            <a:r>
              <a:rPr lang="pt-BR" sz="2800" b="1" dirty="0" err="1"/>
              <a:t>google</a:t>
            </a:r>
            <a:r>
              <a:rPr lang="pt-BR" sz="2800" b="1" dirty="0"/>
              <a:t> </a:t>
            </a:r>
            <a:r>
              <a:rPr lang="pt-BR" sz="2800" b="1" dirty="0" err="1"/>
              <a:t>forms</a:t>
            </a:r>
            <a:r>
              <a:rPr lang="pt-BR" sz="2800" dirty="0"/>
              <a:t> e eleições);</a:t>
            </a:r>
          </a:p>
          <a:p>
            <a:endParaRPr lang="pt-BR" sz="2800" dirty="0"/>
          </a:p>
        </p:txBody>
      </p:sp>
    </p:spTree>
    <p:extLst>
      <p:ext uri="{BB962C8B-B14F-4D97-AF65-F5344CB8AC3E}">
        <p14:creationId xmlns:p14="http://schemas.microsoft.com/office/powerpoint/2010/main" val="273163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Outras aplicações</a:t>
            </a:r>
          </a:p>
        </p:txBody>
      </p:sp>
      <p:sp>
        <p:nvSpPr>
          <p:cNvPr id="3" name="Espaço Reservado para Conteúdo 2"/>
          <p:cNvSpPr>
            <a:spLocks noGrp="1"/>
          </p:cNvSpPr>
          <p:nvPr>
            <p:ph idx="1"/>
          </p:nvPr>
        </p:nvSpPr>
        <p:spPr>
          <a:xfrm>
            <a:off x="3812582" y="511444"/>
            <a:ext cx="7919635" cy="6021700"/>
          </a:xfrm>
        </p:spPr>
        <p:txBody>
          <a:bodyPr>
            <a:noAutofit/>
          </a:bodyPr>
          <a:lstStyle/>
          <a:p>
            <a:r>
              <a:rPr lang="pt-BR" sz="2400" dirty="0" err="1"/>
              <a:t>Clorox</a:t>
            </a:r>
            <a:r>
              <a:rPr lang="pt-BR" sz="2400" dirty="0"/>
              <a:t> e o caso </a:t>
            </a:r>
            <a:r>
              <a:rPr lang="pt-BR" sz="2400" dirty="0" err="1"/>
              <a:t>GreenWorks</a:t>
            </a:r>
            <a:r>
              <a:rPr lang="pt-BR" sz="2400" dirty="0"/>
              <a:t>: Mary </a:t>
            </a:r>
            <a:r>
              <a:rPr lang="pt-BR" sz="2400" dirty="0" err="1"/>
              <a:t>Jo</a:t>
            </a:r>
            <a:r>
              <a:rPr lang="pt-BR" sz="2400" dirty="0"/>
              <a:t> Cook e Suzanne </a:t>
            </a:r>
            <a:r>
              <a:rPr lang="pt-BR" sz="2400" dirty="0" err="1"/>
              <a:t>Sengelmann</a:t>
            </a:r>
            <a:r>
              <a:rPr lang="pt-BR" sz="2400" dirty="0"/>
              <a:t>, executivas da </a:t>
            </a:r>
            <a:r>
              <a:rPr lang="pt-BR" sz="2400" dirty="0" err="1"/>
              <a:t>Clorox</a:t>
            </a:r>
            <a:r>
              <a:rPr lang="pt-BR" sz="2400" dirty="0"/>
              <a:t> buscando algo mais </a:t>
            </a:r>
            <a:r>
              <a:rPr lang="pt-BR" sz="2400" i="1" dirty="0" err="1"/>
              <a:t>eco-friendly</a:t>
            </a:r>
            <a:r>
              <a:rPr lang="pt-BR" sz="2400" i="1" dirty="0"/>
              <a:t> </a:t>
            </a:r>
            <a:r>
              <a:rPr lang="pt-BR" sz="2400" dirty="0"/>
              <a:t>em produtos de limpeza:</a:t>
            </a:r>
            <a:br>
              <a:rPr lang="pt-BR" sz="2400" dirty="0"/>
            </a:br>
            <a:endParaRPr lang="pt-BR" sz="2400" dirty="0"/>
          </a:p>
          <a:p>
            <a:pPr lvl="4"/>
            <a:r>
              <a:rPr lang="pt-BR" sz="2000" dirty="0"/>
              <a:t>Começaram a testar em casa novas formulações até encontrar algo biodegradável, dando certo, testaram com amigas.</a:t>
            </a:r>
          </a:p>
          <a:p>
            <a:pPr lvl="4"/>
            <a:r>
              <a:rPr lang="pt-BR" sz="2000" dirty="0"/>
              <a:t>Conversaram com os chefes, de modo informativo, e conseguiram um pequeno espaço no P&amp;D da </a:t>
            </a:r>
            <a:r>
              <a:rPr lang="pt-BR" sz="2000" dirty="0" err="1"/>
              <a:t>Clorox</a:t>
            </a:r>
            <a:r>
              <a:rPr lang="pt-BR" sz="2000" dirty="0"/>
              <a:t> para avançar.</a:t>
            </a:r>
          </a:p>
          <a:p>
            <a:pPr lvl="4"/>
            <a:r>
              <a:rPr lang="pt-BR" sz="2000" dirty="0"/>
              <a:t>Avançaram com testes internos, depois com um pequeno grupo de consumidores na Califórnia para depois lançar para o mercado. Primeiros anos de operação geraram centenas de milhões de dólares para a </a:t>
            </a:r>
            <a:r>
              <a:rPr lang="pt-BR" sz="2000" dirty="0" err="1"/>
              <a:t>Clorox</a:t>
            </a:r>
            <a:r>
              <a:rPr lang="pt-BR" sz="2000" dirty="0"/>
              <a:t>.</a:t>
            </a:r>
            <a:br>
              <a:rPr lang="pt-BR" sz="2400" dirty="0"/>
            </a:br>
            <a:endParaRPr lang="pt-BR" sz="2400" dirty="0"/>
          </a:p>
          <a:p>
            <a:r>
              <a:rPr lang="pt-BR" sz="2400" dirty="0" err="1"/>
              <a:t>Bethink</a:t>
            </a:r>
            <a:r>
              <a:rPr lang="pt-BR" sz="2400" dirty="0"/>
              <a:t>: inteligência artificial para atas laboratoriais – </a:t>
            </a:r>
            <a:r>
              <a:rPr lang="pt-BR" sz="2400" b="1" dirty="0" err="1"/>
              <a:t>google</a:t>
            </a:r>
            <a:r>
              <a:rPr lang="pt-BR" sz="2400" b="1" dirty="0"/>
              <a:t> </a:t>
            </a:r>
            <a:r>
              <a:rPr lang="pt-BR" sz="2400" b="1" dirty="0" err="1"/>
              <a:t>forms</a:t>
            </a:r>
            <a:r>
              <a:rPr lang="pt-BR" sz="2400" dirty="0"/>
              <a:t> + áudio de </a:t>
            </a:r>
            <a:r>
              <a:rPr lang="pt-BR" sz="2400" dirty="0" err="1"/>
              <a:t>whatsapp</a:t>
            </a:r>
            <a:r>
              <a:rPr lang="pt-BR" sz="2400" dirty="0"/>
              <a:t> e muito sangue no olho.</a:t>
            </a:r>
          </a:p>
        </p:txBody>
      </p:sp>
    </p:spTree>
    <p:extLst>
      <p:ext uri="{BB962C8B-B14F-4D97-AF65-F5344CB8AC3E}">
        <p14:creationId xmlns:p14="http://schemas.microsoft.com/office/powerpoint/2010/main" val="188834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p:cNvSpPr txBox="1">
            <a:spLocks/>
          </p:cNvSpPr>
          <p:nvPr/>
        </p:nvSpPr>
        <p:spPr>
          <a:xfrm>
            <a:off x="3596656" y="902087"/>
            <a:ext cx="8148045" cy="5194252"/>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800" dirty="0"/>
              <a:t>E </a:t>
            </a:r>
            <a:r>
              <a:rPr lang="en-US" sz="2800" dirty="0" err="1"/>
              <a:t>quando</a:t>
            </a:r>
            <a:r>
              <a:rPr lang="en-US" sz="2800" dirty="0"/>
              <a:t> </a:t>
            </a:r>
            <a:r>
              <a:rPr lang="en-US" sz="2800" dirty="0" err="1"/>
              <a:t>não</a:t>
            </a:r>
            <a:r>
              <a:rPr lang="en-US" sz="2800" dirty="0"/>
              <a:t> </a:t>
            </a:r>
            <a:r>
              <a:rPr lang="en-US" sz="2800" dirty="0" err="1"/>
              <a:t>valida</a:t>
            </a:r>
            <a:r>
              <a:rPr lang="en-US" sz="2800" dirty="0"/>
              <a:t>? Pivot!</a:t>
            </a:r>
          </a:p>
          <a:p>
            <a:pPr marL="0" indent="0">
              <a:buNone/>
            </a:pPr>
            <a:br>
              <a:rPr lang="pt-BR" sz="2400" dirty="0"/>
            </a:br>
            <a:r>
              <a:rPr lang="pt-BR" sz="2400" dirty="0"/>
              <a:t>-</a:t>
            </a:r>
            <a:r>
              <a:rPr lang="pt-BR" sz="2400" dirty="0" err="1"/>
              <a:t>Pivot</a:t>
            </a:r>
            <a:r>
              <a:rPr lang="pt-BR" sz="2400" dirty="0"/>
              <a:t> vem do basquete: mudar de direção.</a:t>
            </a:r>
          </a:p>
          <a:p>
            <a:pPr marL="0" indent="0">
              <a:buNone/>
            </a:pPr>
            <a:r>
              <a:rPr lang="pt-BR" sz="2400" dirty="0"/>
              <a:t>-”</a:t>
            </a:r>
            <a:r>
              <a:rPr lang="pt-BR" sz="2400" dirty="0" err="1"/>
              <a:t>Operating</a:t>
            </a:r>
            <a:r>
              <a:rPr lang="pt-BR" sz="2400" dirty="0"/>
              <a:t> in </a:t>
            </a:r>
            <a:r>
              <a:rPr lang="pt-BR" sz="2400" dirty="0" err="1"/>
              <a:t>Chaos</a:t>
            </a:r>
            <a:r>
              <a:rPr lang="pt-BR" sz="2400" dirty="0"/>
              <a:t> + </a:t>
            </a:r>
            <a:r>
              <a:rPr lang="pt-BR" sz="2400" dirty="0" err="1"/>
              <a:t>Speed</a:t>
            </a:r>
            <a:r>
              <a:rPr lang="pt-BR" sz="2400" dirty="0"/>
              <a:t> + </a:t>
            </a:r>
            <a:r>
              <a:rPr lang="pt-BR" sz="2400" dirty="0" err="1"/>
              <a:t>Pivots</a:t>
            </a:r>
            <a:r>
              <a:rPr lang="pt-BR" sz="2400" dirty="0"/>
              <a:t> = </a:t>
            </a:r>
            <a:r>
              <a:rPr lang="pt-BR" sz="2400" dirty="0" err="1"/>
              <a:t>Success</a:t>
            </a:r>
            <a:r>
              <a:rPr lang="pt-BR" sz="2400" dirty="0"/>
              <a:t>”</a:t>
            </a:r>
          </a:p>
          <a:p>
            <a:pPr marL="0" indent="0">
              <a:buNone/>
            </a:pPr>
            <a:endParaRPr lang="pt-BR" sz="2400" dirty="0"/>
          </a:p>
          <a:p>
            <a:pPr marL="0" indent="0">
              <a:buNone/>
            </a:pPr>
            <a:r>
              <a:rPr lang="pt-BR" sz="2400" dirty="0"/>
              <a:t>-</a:t>
            </a:r>
            <a:r>
              <a:rPr lang="pt-BR" sz="2400" dirty="0" err="1"/>
              <a:t>Pivot</a:t>
            </a:r>
            <a:r>
              <a:rPr lang="pt-BR" sz="2400" dirty="0"/>
              <a:t> zoom-in </a:t>
            </a:r>
            <a:r>
              <a:rPr lang="pt-BR" sz="2400" dirty="0" err="1"/>
              <a:t>x</a:t>
            </a:r>
            <a:r>
              <a:rPr lang="pt-BR" sz="2400" dirty="0"/>
              <a:t> zoom-out: o melhor exemplo de zoom in é o Slack (</a:t>
            </a:r>
            <a:r>
              <a:rPr lang="pt-BR" sz="2400" dirty="0" err="1"/>
              <a:t>Flickr</a:t>
            </a:r>
            <a:r>
              <a:rPr lang="pt-BR" sz="2400" dirty="0"/>
              <a:t> também!).</a:t>
            </a:r>
          </a:p>
          <a:p>
            <a:pPr marL="0" indent="0">
              <a:buNone/>
            </a:pPr>
            <a:r>
              <a:rPr lang="pt-BR" sz="2400" dirty="0"/>
              <a:t>-</a:t>
            </a:r>
            <a:r>
              <a:rPr lang="pt-BR" sz="2400" dirty="0" err="1"/>
              <a:t>Pivot</a:t>
            </a:r>
            <a:r>
              <a:rPr lang="pt-BR" sz="2400" dirty="0"/>
              <a:t> no cliente: Starbucks era B2B e foi para B2C.</a:t>
            </a:r>
          </a:p>
        </p:txBody>
      </p:sp>
      <p:sp>
        <p:nvSpPr>
          <p:cNvPr id="8" name="Título 1"/>
          <p:cNvSpPr>
            <a:spLocks noGrp="1"/>
          </p:cNvSpPr>
          <p:nvPr>
            <p:ph type="title"/>
          </p:nvPr>
        </p:nvSpPr>
        <p:spPr>
          <a:xfrm>
            <a:off x="189419" y="1460500"/>
            <a:ext cx="2947482" cy="4601183"/>
          </a:xfrm>
        </p:spPr>
        <p:txBody>
          <a:bodyPr>
            <a:noAutofit/>
          </a:bodyPr>
          <a:lstStyle/>
          <a:p>
            <a:r>
              <a:rPr lang="pt-BR" sz="2800" b="1" dirty="0"/>
              <a:t>Referências úteis</a:t>
            </a:r>
            <a:br>
              <a:rPr lang="pt-BR" sz="2800" b="1" dirty="0"/>
            </a:br>
            <a:br>
              <a:rPr lang="pt-BR" sz="2800" b="1" dirty="0"/>
            </a:br>
            <a:r>
              <a:rPr lang="pt-BR" sz="2000" dirty="0"/>
              <a:t>-Livro: </a:t>
            </a:r>
            <a:r>
              <a:rPr lang="pt-BR" sz="2000" dirty="0" err="1"/>
              <a:t>Lean</a:t>
            </a:r>
            <a:r>
              <a:rPr lang="pt-BR" sz="2000" dirty="0"/>
              <a:t> Startup</a:t>
            </a:r>
            <a:br>
              <a:rPr lang="pt-BR" sz="2000" dirty="0"/>
            </a:br>
            <a:br>
              <a:rPr lang="pt-BR" sz="2000" dirty="0"/>
            </a:br>
            <a:r>
              <a:rPr lang="pt-BR" sz="2000" dirty="0"/>
              <a:t>-MVP </a:t>
            </a:r>
            <a:r>
              <a:rPr lang="pt-BR" sz="2000" dirty="0" err="1"/>
              <a:t>is</a:t>
            </a:r>
            <a:r>
              <a:rPr lang="pt-BR" sz="2000" dirty="0"/>
              <a:t> </a:t>
            </a:r>
            <a:r>
              <a:rPr lang="pt-BR" sz="2000" dirty="0" err="1"/>
              <a:t>not</a:t>
            </a:r>
            <a:r>
              <a:rPr lang="pt-BR" sz="2000" dirty="0"/>
              <a:t> a </a:t>
            </a:r>
            <a:r>
              <a:rPr lang="pt-BR" sz="2000" dirty="0" err="1"/>
              <a:t>product</a:t>
            </a:r>
            <a:r>
              <a:rPr lang="pt-BR" sz="2000" dirty="0"/>
              <a:t>, it </a:t>
            </a:r>
            <a:r>
              <a:rPr lang="pt-BR" sz="2000" dirty="0" err="1"/>
              <a:t>is</a:t>
            </a:r>
            <a:r>
              <a:rPr lang="pt-BR" sz="2000" dirty="0"/>
              <a:t> a </a:t>
            </a:r>
            <a:r>
              <a:rPr lang="pt-BR" sz="2000" dirty="0" err="1"/>
              <a:t>process</a:t>
            </a:r>
            <a:r>
              <a:rPr lang="pt-BR" sz="2000" dirty="0"/>
              <a:t>. </a:t>
            </a:r>
            <a:r>
              <a:rPr lang="pt-BR" sz="2000" dirty="0" err="1"/>
              <a:t>Y</a:t>
            </a:r>
            <a:r>
              <a:rPr lang="pt-BR" sz="2000" dirty="0"/>
              <a:t> </a:t>
            </a:r>
            <a:r>
              <a:rPr lang="pt-BR" sz="2000" dirty="0" err="1"/>
              <a:t>Combinator</a:t>
            </a:r>
            <a:r>
              <a:rPr lang="pt-BR" sz="2000" dirty="0"/>
              <a:t>.</a:t>
            </a:r>
            <a:br>
              <a:rPr lang="pt-BR" sz="2000" dirty="0"/>
            </a:br>
            <a:br>
              <a:rPr lang="pt-BR" sz="2000" dirty="0"/>
            </a:br>
            <a:r>
              <a:rPr lang="pt-BR" sz="2000" dirty="0"/>
              <a:t>- Projeto novo? Aja, não analise. Harvard Business </a:t>
            </a:r>
            <a:r>
              <a:rPr lang="pt-BR" sz="2000" dirty="0" err="1"/>
              <a:t>Review</a:t>
            </a:r>
            <a:r>
              <a:rPr lang="pt-BR" sz="2000" dirty="0"/>
              <a:t>, 2014. </a:t>
            </a:r>
            <a:br>
              <a:rPr lang="pt-BR" sz="2000" dirty="0"/>
            </a:br>
            <a:br>
              <a:rPr lang="pt-BR" sz="2000" dirty="0"/>
            </a:br>
            <a:br>
              <a:rPr lang="pt-BR" sz="2000" dirty="0"/>
            </a:br>
            <a:endParaRPr lang="pt-BR" sz="2800" dirty="0"/>
          </a:p>
        </p:txBody>
      </p:sp>
    </p:spTree>
    <p:extLst>
      <p:ext uri="{BB962C8B-B14F-4D97-AF65-F5344CB8AC3E}">
        <p14:creationId xmlns:p14="http://schemas.microsoft.com/office/powerpoint/2010/main" val="209185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matriz de amarração</a:t>
            </a:r>
          </a:p>
        </p:txBody>
      </p:sp>
      <p:sp>
        <p:nvSpPr>
          <p:cNvPr id="3" name="Espaço Reservado para Conteúdo 2"/>
          <p:cNvSpPr>
            <a:spLocks noGrp="1"/>
          </p:cNvSpPr>
          <p:nvPr>
            <p:ph idx="1"/>
          </p:nvPr>
        </p:nvSpPr>
        <p:spPr>
          <a:xfrm>
            <a:off x="3869268" y="864108"/>
            <a:ext cx="7315200" cy="1646617"/>
          </a:xfrm>
        </p:spPr>
        <p:txBody>
          <a:bodyPr>
            <a:normAutofit/>
          </a:bodyPr>
          <a:lstStyle/>
          <a:p>
            <a:r>
              <a:rPr lang="pt-BR" sz="2400" dirty="0"/>
              <a:t>Proposta do prof. </a:t>
            </a:r>
            <a:r>
              <a:rPr lang="pt-BR" sz="2400" dirty="0" err="1"/>
              <a:t>Mazzon</a:t>
            </a:r>
            <a:r>
              <a:rPr lang="pt-BR" sz="2400" dirty="0"/>
              <a:t> (FEA) que trouxemos para o contexto das startups. A intenção é gerar alinhamento entre objetivos de aprendizagem e métodos utilizados. Ajuda em (i) criatividade; (ii) comunicação; (iii) debates.</a:t>
            </a:r>
          </a:p>
        </p:txBody>
      </p:sp>
      <p:graphicFrame>
        <p:nvGraphicFramePr>
          <p:cNvPr id="6" name="Tabela 5"/>
          <p:cNvGraphicFramePr>
            <a:graphicFrameLocks noGrp="1"/>
          </p:cNvGraphicFramePr>
          <p:nvPr>
            <p:extLst>
              <p:ext uri="{D42A27DB-BD31-4B8C-83A1-F6EECF244321}">
                <p14:modId xmlns:p14="http://schemas.microsoft.com/office/powerpoint/2010/main" val="602060232"/>
              </p:ext>
            </p:extLst>
          </p:nvPr>
        </p:nvGraphicFramePr>
        <p:xfrm>
          <a:off x="3462868" y="2703449"/>
          <a:ext cx="8331340" cy="1483360"/>
        </p:xfrm>
        <a:graphic>
          <a:graphicData uri="http://schemas.openxmlformats.org/drawingml/2006/table">
            <a:tbl>
              <a:tblPr firstRow="1" bandRow="1">
                <a:tableStyleId>{5C22544A-7EE6-4342-B048-85BDC9FD1C3A}</a:tableStyleId>
              </a:tblPr>
              <a:tblGrid>
                <a:gridCol w="2082835">
                  <a:extLst>
                    <a:ext uri="{9D8B030D-6E8A-4147-A177-3AD203B41FA5}">
                      <a16:colId xmlns:a16="http://schemas.microsoft.com/office/drawing/2014/main" val="20000"/>
                    </a:ext>
                  </a:extLst>
                </a:gridCol>
                <a:gridCol w="2082835">
                  <a:extLst>
                    <a:ext uri="{9D8B030D-6E8A-4147-A177-3AD203B41FA5}">
                      <a16:colId xmlns:a16="http://schemas.microsoft.com/office/drawing/2014/main" val="20001"/>
                    </a:ext>
                  </a:extLst>
                </a:gridCol>
                <a:gridCol w="2082835">
                  <a:extLst>
                    <a:ext uri="{9D8B030D-6E8A-4147-A177-3AD203B41FA5}">
                      <a16:colId xmlns:a16="http://schemas.microsoft.com/office/drawing/2014/main" val="20002"/>
                    </a:ext>
                  </a:extLst>
                </a:gridCol>
                <a:gridCol w="2082835">
                  <a:extLst>
                    <a:ext uri="{9D8B030D-6E8A-4147-A177-3AD203B41FA5}">
                      <a16:colId xmlns:a16="http://schemas.microsoft.com/office/drawing/2014/main" val="20003"/>
                    </a:ext>
                  </a:extLst>
                </a:gridCol>
              </a:tblGrid>
              <a:tr h="370840">
                <a:tc>
                  <a:txBody>
                    <a:bodyPr/>
                    <a:lstStyle/>
                    <a:p>
                      <a:r>
                        <a:rPr lang="pt-BR" dirty="0"/>
                        <a:t>Hipóteses</a:t>
                      </a:r>
                    </a:p>
                  </a:txBody>
                  <a:tcPr/>
                </a:tc>
                <a:tc>
                  <a:txBody>
                    <a:bodyPr/>
                    <a:lstStyle/>
                    <a:p>
                      <a:r>
                        <a:rPr lang="pt-BR" dirty="0"/>
                        <a:t>Experimentos</a:t>
                      </a:r>
                    </a:p>
                  </a:txBody>
                  <a:tcPr/>
                </a:tc>
                <a:tc>
                  <a:txBody>
                    <a:bodyPr/>
                    <a:lstStyle/>
                    <a:p>
                      <a:r>
                        <a:rPr lang="pt-BR" dirty="0"/>
                        <a:t>Métricas -</a:t>
                      </a:r>
                      <a:r>
                        <a:rPr lang="pt-BR" baseline="0" dirty="0"/>
                        <a:t> </a:t>
                      </a:r>
                      <a:r>
                        <a:rPr lang="pt-BR" dirty="0" err="1"/>
                        <a:t>pass</a:t>
                      </a:r>
                      <a:r>
                        <a:rPr lang="pt-BR" dirty="0"/>
                        <a:t>/</a:t>
                      </a:r>
                      <a:r>
                        <a:rPr lang="pt-BR" dirty="0" err="1"/>
                        <a:t>fail</a:t>
                      </a:r>
                      <a:endParaRPr lang="pt-BR" dirty="0"/>
                    </a:p>
                  </a:txBody>
                  <a:tcPr/>
                </a:tc>
                <a:tc>
                  <a:txBody>
                    <a:bodyPr/>
                    <a:lstStyle/>
                    <a:p>
                      <a:r>
                        <a:rPr lang="pt-BR" dirty="0"/>
                        <a:t>Aprendizados</a:t>
                      </a:r>
                    </a:p>
                  </a:txBody>
                  <a:tcPr/>
                </a:tc>
                <a:extLst>
                  <a:ext uri="{0D108BD9-81ED-4DB2-BD59-A6C34878D82A}">
                    <a16:rowId xmlns:a16="http://schemas.microsoft.com/office/drawing/2014/main" val="10000"/>
                  </a:ext>
                </a:extLst>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extLst>
                  <a:ext uri="{0D108BD9-81ED-4DB2-BD59-A6C34878D82A}">
                    <a16:rowId xmlns:a16="http://schemas.microsoft.com/office/drawing/2014/main" val="10001"/>
                  </a:ext>
                </a:extLst>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a:p>
                  </a:txBody>
                  <a:tcPr/>
                </a:tc>
                <a:extLst>
                  <a:ext uri="{0D108BD9-81ED-4DB2-BD59-A6C34878D82A}">
                    <a16:rowId xmlns:a16="http://schemas.microsoft.com/office/drawing/2014/main" val="10002"/>
                  </a:ext>
                </a:extLst>
              </a:tr>
              <a:tr h="370840">
                <a:tc>
                  <a:txBody>
                    <a:bodyPr/>
                    <a:lstStyle/>
                    <a:p>
                      <a:endParaRPr lang="pt-BR"/>
                    </a:p>
                  </a:txBody>
                  <a:tcPr/>
                </a:tc>
                <a:tc>
                  <a:txBody>
                    <a:bodyPr/>
                    <a:lstStyle/>
                    <a:p>
                      <a:endParaRPr lang="pt-BR"/>
                    </a:p>
                  </a:txBody>
                  <a:tcPr/>
                </a:tc>
                <a:tc>
                  <a:txBody>
                    <a:bodyPr/>
                    <a:lstStyle/>
                    <a:p>
                      <a:endParaRPr lang="pt-BR"/>
                    </a:p>
                  </a:txBody>
                  <a:tcPr/>
                </a:tc>
                <a:tc>
                  <a:txBody>
                    <a:bodyPr/>
                    <a:lstStyle/>
                    <a:p>
                      <a:endParaRPr lang="pt-BR" dirty="0"/>
                    </a:p>
                  </a:txBody>
                  <a:tcPr/>
                </a:tc>
                <a:extLst>
                  <a:ext uri="{0D108BD9-81ED-4DB2-BD59-A6C34878D82A}">
                    <a16:rowId xmlns:a16="http://schemas.microsoft.com/office/drawing/2014/main" val="10003"/>
                  </a:ext>
                </a:extLst>
              </a:tr>
            </a:tbl>
          </a:graphicData>
        </a:graphic>
      </p:graphicFrame>
      <p:sp>
        <p:nvSpPr>
          <p:cNvPr id="7" name="Espaço Reservado para Conteúdo 2"/>
          <p:cNvSpPr txBox="1">
            <a:spLocks/>
          </p:cNvSpPr>
          <p:nvPr/>
        </p:nvSpPr>
        <p:spPr>
          <a:xfrm>
            <a:off x="3970938" y="4565513"/>
            <a:ext cx="7315200" cy="1646617"/>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pt-BR" sz="2400" dirty="0"/>
              <a:t>As pessoas têm muita dificuldade de transformar propostas em hipóteses. A matriz ajuda a alinhar as coisas e refletir sobre experimentos, além de facilitar a comunicação. Mentalidade de estratégia de validação!</a:t>
            </a:r>
          </a:p>
        </p:txBody>
      </p:sp>
    </p:spTree>
    <p:extLst>
      <p:ext uri="{BB962C8B-B14F-4D97-AF65-F5344CB8AC3E}">
        <p14:creationId xmlns:p14="http://schemas.microsoft.com/office/powerpoint/2010/main" val="1491207061"/>
      </p:ext>
    </p:extLst>
  </p:cSld>
  <p:clrMapOvr>
    <a:masterClrMapping/>
  </p:clrMapOvr>
</p:sld>
</file>

<file path=ppt/theme/theme1.xml><?xml version="1.0" encoding="utf-8"?>
<a:theme xmlns:a="http://schemas.openxmlformats.org/drawingml/2006/main" name="Quadr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TM03457475[[fn=Quadro]]</Template>
  <TotalTime>170</TotalTime>
  <Words>1645</Words>
  <Application>Microsoft Macintosh PowerPoint</Application>
  <PresentationFormat>Widescreen</PresentationFormat>
  <Paragraphs>89</Paragraphs>
  <Slides>18</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18</vt:i4>
      </vt:variant>
    </vt:vector>
  </HeadingPairs>
  <TitlesOfParts>
    <vt:vector size="23" baseType="lpstr">
      <vt:lpstr>Arial</vt:lpstr>
      <vt:lpstr>Calibri</vt:lpstr>
      <vt:lpstr>Corbel</vt:lpstr>
      <vt:lpstr>Wingdings 2</vt:lpstr>
      <vt:lpstr>Quadro</vt:lpstr>
      <vt:lpstr>Fechando a descoberta</vt:lpstr>
      <vt:lpstr>Atualização em tecnologia</vt:lpstr>
      <vt:lpstr>O conceito de MVP: livros ”Four Steps to the Epiphany” e ”Lean Startup”.</vt:lpstr>
      <vt:lpstr>Apresentação do PowerPoint</vt:lpstr>
      <vt:lpstr>Provocações importantes</vt:lpstr>
      <vt:lpstr>Ideias de aplicações</vt:lpstr>
      <vt:lpstr>Outras aplicações</vt:lpstr>
      <vt:lpstr>Referências úteis  -Livro: Lean Startup  -MVP is not a product, it is a process. Y Combinator.  - Projeto novo? Aja, não analise. Harvard Business Review, 2014.    </vt:lpstr>
      <vt:lpstr>A matriz de amarração</vt:lpstr>
      <vt:lpstr>“Make something people want.”</vt:lpstr>
      <vt:lpstr>Airbnb e a construção de um marketplace </vt:lpstr>
      <vt:lpstr>Stripe e sua “collison installation”</vt:lpstr>
      <vt:lpstr>Tratamento exclusivo – Wufoo e Product Hunt</vt:lpstr>
      <vt:lpstr>Mercados “ultra-específicos” - Facebook</vt:lpstr>
      <vt:lpstr>Startups envolvendo Hardware – Pebble e Meraki</vt:lpstr>
      <vt:lpstr>Consultoria como suporte ao produto - Viaweb</vt:lpstr>
      <vt:lpstr>“Do things that don’t scale.”</vt:lpstr>
      <vt:lpstr>O conceito de MVP: livros ”Four Steps to the Epiphany” e ”Lean Startup”.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3 – Usuário, usuário, usuário.</dc:title>
  <dc:creator>Arthur Araujo</dc:creator>
  <cp:lastModifiedBy>Artur Vilas Boas</cp:lastModifiedBy>
  <cp:revision>23</cp:revision>
  <dcterms:created xsi:type="dcterms:W3CDTF">2018-03-20T18:44:27Z</dcterms:created>
  <dcterms:modified xsi:type="dcterms:W3CDTF">2019-10-03T00:08:27Z</dcterms:modified>
</cp:coreProperties>
</file>