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BC4F-25E0-4EAD-B3F3-5FB90BD6E61D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5417-63F2-400E-B148-F7E9F75FF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BC4F-25E0-4EAD-B3F3-5FB90BD6E61D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5417-63F2-400E-B148-F7E9F75FF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32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BC4F-25E0-4EAD-B3F3-5FB90BD6E61D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5417-63F2-400E-B148-F7E9F75FF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88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BC4F-25E0-4EAD-B3F3-5FB90BD6E61D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5417-63F2-400E-B148-F7E9F75FF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74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BC4F-25E0-4EAD-B3F3-5FB90BD6E61D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5417-63F2-400E-B148-F7E9F75FF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08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BC4F-25E0-4EAD-B3F3-5FB90BD6E61D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5417-63F2-400E-B148-F7E9F75FF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25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BC4F-25E0-4EAD-B3F3-5FB90BD6E61D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5417-63F2-400E-B148-F7E9F75FF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35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BC4F-25E0-4EAD-B3F3-5FB90BD6E61D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5417-63F2-400E-B148-F7E9F75FF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80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BC4F-25E0-4EAD-B3F3-5FB90BD6E61D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5417-63F2-400E-B148-F7E9F75FF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01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BC4F-25E0-4EAD-B3F3-5FB90BD6E61D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5417-63F2-400E-B148-F7E9F75FF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16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BC4F-25E0-4EAD-B3F3-5FB90BD6E61D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5417-63F2-400E-B148-F7E9F75FF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53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BC4F-25E0-4EAD-B3F3-5FB90BD6E61D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75417-63F2-400E-B148-F7E9F75FF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75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16862"/>
              </p:ext>
            </p:extLst>
          </p:nvPr>
        </p:nvGraphicFramePr>
        <p:xfrm>
          <a:off x="1405053" y="1031996"/>
          <a:ext cx="9344722" cy="4572000"/>
        </p:xfrm>
        <a:graphic>
          <a:graphicData uri="http://schemas.openxmlformats.org/drawingml/2006/table">
            <a:tbl>
              <a:tblPr firstCol="1" lastCol="1" bandCol="1">
                <a:tableStyleId>{5C22544A-7EE6-4342-B048-85BDC9FD1C3A}</a:tableStyleId>
              </a:tblPr>
              <a:tblGrid>
                <a:gridCol w="4360127"/>
                <a:gridCol w="4984595"/>
              </a:tblGrid>
              <a:tr h="224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err="1">
                          <a:effectLst/>
                        </a:rPr>
                        <a:t>Antonio</a:t>
                      </a:r>
                      <a:r>
                        <a:rPr lang="pt-BR" sz="2000" u="none" strike="noStrike" dirty="0">
                          <a:effectLst/>
                        </a:rPr>
                        <a:t> Henrique Garcia </a:t>
                      </a:r>
                      <a:r>
                        <a:rPr lang="pt-BR" sz="2000" u="none" strike="noStrike" dirty="0" err="1">
                          <a:effectLst/>
                        </a:rPr>
                        <a:t>Fulco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Camila Lie Yamamoto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Luca </a:t>
                      </a:r>
                      <a:r>
                        <a:rPr lang="pt-BR" sz="2000" u="none" strike="noStrike" dirty="0" err="1">
                          <a:effectLst/>
                        </a:rPr>
                        <a:t>Artiolli</a:t>
                      </a:r>
                      <a:r>
                        <a:rPr lang="pt-BR" sz="2000" u="none" strike="noStrike" dirty="0">
                          <a:effectLst/>
                        </a:rPr>
                        <a:t> de Marco Mauro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Mariana de Camargo Dias Vieira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Rebeca Wang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</a:tr>
              <a:tr h="11658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Arthur Figueiredo Soares de Almeida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Gustavo </a:t>
                      </a:r>
                      <a:r>
                        <a:rPr lang="pt-BR" sz="2000" u="none" strike="noStrike" dirty="0" err="1">
                          <a:effectLst/>
                        </a:rPr>
                        <a:t>Sassone</a:t>
                      </a:r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 err="1">
                          <a:effectLst/>
                        </a:rPr>
                        <a:t>Matsunaga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Luca Nakamura </a:t>
                      </a:r>
                      <a:r>
                        <a:rPr lang="pt-BR" sz="2000" u="none" strike="noStrike" dirty="0" err="1">
                          <a:effectLst/>
                        </a:rPr>
                        <a:t>Mattazio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Mariana </a:t>
                      </a:r>
                      <a:r>
                        <a:rPr lang="pt-BR" sz="2000" u="none" strike="noStrike" dirty="0" err="1">
                          <a:effectLst/>
                        </a:rPr>
                        <a:t>Madella</a:t>
                      </a:r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 err="1">
                          <a:effectLst/>
                        </a:rPr>
                        <a:t>Yaginuma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err="1">
                          <a:effectLst/>
                        </a:rPr>
                        <a:t>Ye</a:t>
                      </a:r>
                      <a:r>
                        <a:rPr lang="pt-BR" sz="2000" u="none" strike="noStrike" dirty="0">
                          <a:effectLst/>
                        </a:rPr>
                        <a:t> da Som Park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Barbara Pedro </a:t>
                      </a:r>
                      <a:r>
                        <a:rPr lang="pt-BR" sz="2000" u="none" strike="noStrike" dirty="0" err="1">
                          <a:effectLst/>
                        </a:rPr>
                        <a:t>Roschel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Joao Augusto Campos Ruiz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Marco </a:t>
                      </a:r>
                      <a:r>
                        <a:rPr lang="pt-BR" sz="2000" u="none" strike="noStrike" dirty="0" err="1">
                          <a:effectLst/>
                        </a:rPr>
                        <a:t>Aurelio</a:t>
                      </a:r>
                      <a:r>
                        <a:rPr lang="pt-BR" sz="2000" u="none" strike="noStrike" dirty="0">
                          <a:effectLst/>
                        </a:rPr>
                        <a:t> Tavares Marques da Silva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Pedro Henrique Cavalcanti Fernandes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Rafael Kobayashi Barbara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Pedro </a:t>
                      </a:r>
                      <a:r>
                        <a:rPr lang="pt-BR" sz="2000" u="none" strike="noStrike" dirty="0" err="1">
                          <a:effectLst/>
                        </a:rPr>
                        <a:t>Sandre</a:t>
                      </a:r>
                      <a:r>
                        <a:rPr lang="pt-BR" sz="2000" u="none" strike="noStrike" dirty="0">
                          <a:effectLst/>
                        </a:rPr>
                        <a:t> de Oliveira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Bruna Lopes Jaeger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Leonardo Galdi </a:t>
                      </a:r>
                      <a:r>
                        <a:rPr lang="pt-BR" sz="2000" u="none" strike="noStrike" dirty="0" err="1">
                          <a:effectLst/>
                        </a:rPr>
                        <a:t>Sepulveda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Marcos Massami Watanabe Junior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err="1">
                          <a:effectLst/>
                        </a:rPr>
                        <a:t>Livia</a:t>
                      </a:r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 err="1">
                          <a:effectLst/>
                        </a:rPr>
                        <a:t>Mourao</a:t>
                      </a:r>
                      <a:r>
                        <a:rPr lang="pt-BR" sz="2000" u="none" strike="noStrike" dirty="0">
                          <a:effectLst/>
                        </a:rPr>
                        <a:t> Soares Mendes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</a:tr>
              <a:tr h="22453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err="1">
                          <a:effectLst/>
                        </a:rPr>
                        <a:t>Alvaro</a:t>
                      </a:r>
                      <a:r>
                        <a:rPr lang="pt-BR" sz="2000" u="none" strike="noStrike" dirty="0">
                          <a:effectLst/>
                        </a:rPr>
                        <a:t> Miguel </a:t>
                      </a:r>
                      <a:r>
                        <a:rPr lang="pt-BR" sz="2000" u="none" strike="noStrike" dirty="0" err="1">
                          <a:effectLst/>
                        </a:rPr>
                        <a:t>Linares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Rafael </a:t>
                      </a:r>
                      <a:r>
                        <a:rPr lang="pt-BR" sz="2000" u="none" strike="noStrike" dirty="0" err="1">
                          <a:effectLst/>
                        </a:rPr>
                        <a:t>Koji</a:t>
                      </a:r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 err="1">
                          <a:effectLst/>
                        </a:rPr>
                        <a:t>Nagano</a:t>
                      </a:r>
                      <a:endParaRPr lang="pt-BR" sz="2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5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8215" y="1003609"/>
            <a:ext cx="98799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pt-PT" sz="28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MÉTODO DOS SEIS CHAPÉUS</a:t>
            </a: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PT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PT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 principal: ajudar </a:t>
            </a:r>
            <a:r>
              <a:rPr lang="pt-PT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pessoas </a:t>
            </a:r>
            <a:endParaRPr lang="pt-PT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PT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análise de uma situação, ou tomada de decisões, </a:t>
            </a:r>
            <a:endParaRPr lang="pt-PT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PT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avaliar com propriedade o que lhes é exposto. </a:t>
            </a:r>
            <a:endParaRPr lang="pt-PT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Cada chapéu simboliza uma forma de pensamento com suas próprias características. </a:t>
            </a:r>
            <a:endParaRPr lang="pt-P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simbologia do chapéu ajuda o pensador a "pôr e tirar" uma atitude de forma deliberada e conhecida pelo grupo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 que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interlocutores solicitem a seus colegas que "mudem de chapéu", evitando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conflitos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interpessoais durante discussões de tomada de decisão.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8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02167" y="267629"/>
            <a:ext cx="111846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PT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CHAPÉU BRANCO</a:t>
            </a:r>
            <a:r>
              <a:rPr lang="pt-PT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PT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Simboliza </a:t>
            </a:r>
            <a:r>
              <a:rPr lang="pt-PT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pureza. Lida com dados e informações neutros.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PT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rabalha-se </a:t>
            </a: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perguntas e respostas fatuais.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Exemplos: </a:t>
            </a:r>
            <a:endParaRPr lang="pt-PT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hangingPunct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Quantas </a:t>
            </a: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pessoas estiveram presentes à reunião? </a:t>
            </a:r>
            <a:r>
              <a:rPr lang="pt-PT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endParaRPr lang="pt-BR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 hangingPunct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 </a:t>
            </a: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a verba destinada para esse projeto? É R$ 4.000,00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PT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CHAPÉU VERMELHO</a:t>
            </a:r>
            <a:r>
              <a:rPr lang="pt-PT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Lembra </a:t>
            </a:r>
            <a:r>
              <a:rPr lang="pt-PT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emoções e sentimentos, intuição e </a:t>
            </a:r>
            <a:r>
              <a:rPr lang="pt-PT" sz="20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feelings</a:t>
            </a:r>
            <a:r>
              <a:rPr lang="pt-PT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PT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á-se </a:t>
            </a: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palpites. O "acho que..." é perfeitamente aceito. Não são necessárias justificativas.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Exemplos: </a:t>
            </a:r>
            <a:endParaRPr lang="pt-PT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hangingPunct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Acho </a:t>
            </a: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ainda não é o momento para lançarmos esse </a:t>
            </a:r>
            <a:r>
              <a:rPr lang="pt-PT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produto.</a:t>
            </a:r>
            <a:endParaRPr lang="pt-BR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 hangingPunct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Pedro vai se dar bem no setor de embalagens.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PT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CHAPÉU PRETO</a:t>
            </a:r>
            <a:r>
              <a:rPr lang="pt-PT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É </a:t>
            </a:r>
            <a:r>
              <a:rPr lang="pt-PT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advogado do diabo.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 críticas, explica porque não vai dar certo, aponta quem vai reprovar a ideia. Usam-se justificativas e exemplos.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56285" indent="-756285" algn="just" hangingPunct="0"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Exemplos: 	</a:t>
            </a:r>
            <a:endParaRPr lang="pt-PT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6800" algn="just" hangingPunct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Lembra </a:t>
            </a: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cigarro Charm? Não adianta lançar produtos só para mulheres.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6800" algn="just" hangingPunct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P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os juros subirem de novo ?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PT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4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02167" y="267629"/>
            <a:ext cx="111846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pt-PT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CHAPÉU </a:t>
            </a:r>
            <a:r>
              <a:rPr lang="pt-PT" sz="2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AMARELO</a:t>
            </a:r>
            <a:r>
              <a:rPr lang="pt-PT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Lembra o sol, o brilho, o otimismo</a:t>
            </a:r>
            <a:r>
              <a:rPr lang="pt-PT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PT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pt-PT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hangingPunct="0"/>
            <a:r>
              <a:rPr lang="pt-PT" sz="2000" dirty="0" smtClean="0"/>
              <a:t>Usa-se </a:t>
            </a:r>
            <a:r>
              <a:rPr lang="pt-PT" sz="2000" dirty="0"/>
              <a:t>o pensamento construtivo. Procura-se oportunidades e benefícios. Usam-se também justificativas e exemplos.</a:t>
            </a:r>
            <a:endParaRPr lang="pt-BR" sz="2000" dirty="0"/>
          </a:p>
          <a:p>
            <a:pPr hangingPunct="0"/>
            <a:r>
              <a:rPr lang="pt-PT" sz="2000" dirty="0"/>
              <a:t>Exemplos: 	</a:t>
            </a:r>
            <a:endParaRPr lang="pt-PT" sz="2000" dirty="0" smtClean="0"/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pt-PT" sz="2000" dirty="0" smtClean="0"/>
              <a:t>Esse </a:t>
            </a:r>
            <a:r>
              <a:rPr lang="pt-PT" sz="2000" dirty="0"/>
              <a:t>produto vai chamar a atenção de nossa empresa como um todo.</a:t>
            </a:r>
            <a:endParaRPr lang="pt-BR" sz="2000" dirty="0"/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pt-PT" sz="2000" dirty="0" smtClean="0"/>
              <a:t>Vamos </a:t>
            </a:r>
            <a:r>
              <a:rPr lang="pt-PT" sz="2000" dirty="0"/>
              <a:t>aproveitar o seminário para integrar as turmas .</a:t>
            </a:r>
            <a:endParaRPr lang="pt-BR" sz="2000" dirty="0"/>
          </a:p>
          <a:p>
            <a:pPr hangingPunct="0"/>
            <a:r>
              <a:rPr lang="pt-PT" sz="2000" dirty="0"/>
              <a:t> </a:t>
            </a:r>
            <a:endParaRPr lang="pt-BR" sz="2000" dirty="0"/>
          </a:p>
          <a:p>
            <a:pPr hangingPunct="0"/>
            <a:r>
              <a:rPr lang="pt-PT" sz="2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CHAPÉU VERDE</a:t>
            </a:r>
            <a:r>
              <a:rPr lang="pt-PT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PT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Simboliza </a:t>
            </a:r>
            <a:r>
              <a:rPr lang="pt-PT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criatividade.</a:t>
            </a:r>
            <a:endParaRPr lang="pt-BR" sz="20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pt-PT" sz="2000" dirty="0"/>
              <a:t>Faz-se sugestões, dá-se alternativas, a idéia é burilada. Não há julgamento ou explicações.</a:t>
            </a:r>
            <a:endParaRPr lang="pt-BR" sz="2000" dirty="0"/>
          </a:p>
          <a:p>
            <a:pPr hangingPunct="0"/>
            <a:r>
              <a:rPr lang="pt-PT" sz="2000" dirty="0"/>
              <a:t>Exemplos: 	</a:t>
            </a:r>
            <a:endParaRPr lang="pt-PT" sz="2000" dirty="0" smtClean="0"/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pt-PT" sz="2000" dirty="0" smtClean="0"/>
              <a:t>Vamos </a:t>
            </a:r>
            <a:r>
              <a:rPr lang="pt-PT" sz="2000" dirty="0"/>
              <a:t>distribuir amostras do nosso produto nas praias?</a:t>
            </a:r>
            <a:endParaRPr lang="pt-BR" sz="2000" dirty="0"/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pt-PT" sz="2000" dirty="0"/>
              <a:t>Em vez de leque personalizado de benefícios, que tal uma pesquisa?</a:t>
            </a:r>
            <a:endParaRPr lang="pt-BR" sz="2000" dirty="0"/>
          </a:p>
          <a:p>
            <a:pPr hangingPunct="0"/>
            <a:r>
              <a:rPr lang="pt-PT" sz="2000" dirty="0"/>
              <a:t> </a:t>
            </a:r>
            <a:endParaRPr lang="pt-BR" sz="2000" dirty="0"/>
          </a:p>
          <a:p>
            <a:pPr hangingPunct="0"/>
            <a:r>
              <a:rPr lang="pt-PT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CHAPÉU AZUL</a:t>
            </a:r>
            <a:r>
              <a:rPr lang="pt-PT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PT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PT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chapéu da visão panorâmica, coordenação e controle.</a:t>
            </a:r>
            <a:endParaRPr lang="pt-BR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pt-PT" sz="2000" dirty="0"/>
              <a:t>É</a:t>
            </a:r>
            <a:r>
              <a:rPr lang="pt-PT" sz="2000" dirty="0" smtClean="0"/>
              <a:t> </a:t>
            </a:r>
            <a:r>
              <a:rPr lang="pt-PT" sz="2000" dirty="0"/>
              <a:t>feito o roteiro para o pensamento (ordem dos chapéus) e o resgate do que foi dito sob os outros chapéus. Esse chapéu cuida também da disciplina.</a:t>
            </a:r>
            <a:endParaRPr lang="pt-BR" sz="2000" dirty="0"/>
          </a:p>
          <a:p>
            <a:pPr hangingPunct="0"/>
            <a:r>
              <a:rPr lang="pt-PT" sz="2000" dirty="0"/>
              <a:t>Exemplos: 	</a:t>
            </a:r>
            <a:endParaRPr lang="pt-PT" sz="2000" dirty="0" smtClean="0"/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pt-PT" sz="2000" dirty="0" smtClean="0"/>
              <a:t>Vamos </a:t>
            </a:r>
            <a:r>
              <a:rPr lang="pt-PT" sz="2000" dirty="0"/>
              <a:t>começar com o Chapéu Vermelho.</a:t>
            </a:r>
            <a:endParaRPr lang="pt-BR" sz="2000" dirty="0"/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pt-PT" sz="2000" dirty="0" smtClean="0"/>
              <a:t>Tanto </a:t>
            </a:r>
            <a:r>
              <a:rPr lang="pt-PT" sz="2000" dirty="0"/>
              <a:t>o Chapéu Vermelho quanto o Preto apontaram para uma resistência ao nosso produto.</a:t>
            </a:r>
            <a:endParaRPr lang="pt-BR" sz="2000" dirty="0"/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pt-PT" sz="2000" dirty="0" smtClean="0"/>
              <a:t>Vamos </a:t>
            </a:r>
            <a:r>
              <a:rPr lang="pt-PT" sz="2000" dirty="0"/>
              <a:t>analisar isso mais profundamente.</a:t>
            </a:r>
            <a:endParaRPr lang="pt-BR" sz="2000" dirty="0"/>
          </a:p>
          <a:p>
            <a:pPr algn="just" hangingPunct="0">
              <a:spcAft>
                <a:spcPts val="0"/>
              </a:spcAft>
            </a:pP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161</Words>
  <Application>Microsoft Office PowerPoint</Application>
  <PresentationFormat>Widescreen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Nakao</dc:creator>
  <cp:lastModifiedBy>Nakao</cp:lastModifiedBy>
  <cp:revision>6</cp:revision>
  <dcterms:created xsi:type="dcterms:W3CDTF">2015-04-27T13:56:09Z</dcterms:created>
  <dcterms:modified xsi:type="dcterms:W3CDTF">2015-04-27T16:09:12Z</dcterms:modified>
</cp:coreProperties>
</file>