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41" r:id="rId3"/>
    <p:sldId id="362" r:id="rId4"/>
    <p:sldId id="267" r:id="rId5"/>
    <p:sldId id="342" r:id="rId6"/>
    <p:sldId id="345" r:id="rId7"/>
    <p:sldId id="346" r:id="rId8"/>
    <p:sldId id="351" r:id="rId9"/>
    <p:sldId id="363" r:id="rId10"/>
    <p:sldId id="364" r:id="rId11"/>
    <p:sldId id="365" r:id="rId12"/>
    <p:sldId id="366" r:id="rId13"/>
    <p:sldId id="367" r:id="rId14"/>
    <p:sldId id="372" r:id="rId15"/>
    <p:sldId id="340" r:id="rId16"/>
    <p:sldId id="368" r:id="rId17"/>
    <p:sldId id="370" r:id="rId18"/>
    <p:sldId id="369" r:id="rId19"/>
    <p:sldId id="387" r:id="rId20"/>
    <p:sldId id="371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382" r:id="rId30"/>
    <p:sldId id="381" r:id="rId31"/>
    <p:sldId id="383" r:id="rId32"/>
    <p:sldId id="388" r:id="rId33"/>
    <p:sldId id="389" r:id="rId34"/>
    <p:sldId id="390" r:id="rId35"/>
    <p:sldId id="391" r:id="rId36"/>
    <p:sldId id="392" r:id="rId37"/>
    <p:sldId id="36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67A7-97B7-40AE-A437-3519047C1A0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32E12-305C-4496-827A-EE66B7F3F1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8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2DBAF-8B97-42C8-B7CB-8C9780753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F2CF2F-447C-4D0A-B92F-B2A93790C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077F48-D086-4259-8C9D-B7349919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B38A81-C4A5-424C-9E8F-6B5253D3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2BCE59-B146-4AFC-B885-C2C5F490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4553-A576-4606-A700-4D696682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5EC665-B561-496C-9BF8-5A0C22335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A4EFC2-E796-4BD1-A516-54DE2B5E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BCD3C2-B5DA-434A-90B0-3A3A4DB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2CE4C2-302D-4187-9FF7-0EB45666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5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2F00A5-573F-4335-84AD-D747E3EB1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0BB4D0-C1DB-49B2-A4A4-A1B28BF48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7D0C4-B8AA-4683-A809-41B906E7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C90C77-E49F-468E-870E-7FCED89D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174086-C34E-47C1-9AF2-6142CE1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60207-98FD-4FA7-9EA8-2902C358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D13AA-7F8B-45EB-885A-BF30454F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A04A09-2648-4B4E-ADA8-8FC98715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78824E-7A6E-4C11-8623-B045522A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0C9D8A-CC4B-4B67-80E6-267D2CC4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CE04D-C5AC-46ED-A4F7-76BA39CA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B86A32-37EE-4FD7-AB92-A926C757B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C7F5AB-CCD9-4E5A-B5BF-B8F62160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815374-847B-41F6-BB96-2CB21BB7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4D8DE9-1FD0-4700-9F57-61E7B156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EA110-F6AB-400A-9862-87332F90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017E32-CC76-4771-A6B8-36611FB49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8D7266-FB54-4D5C-98C0-DD471C7C3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DDF502-7701-4A0A-9B81-F7907388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0F6D1A-973F-488C-97F8-CCF662E3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0E80BF-433C-4BBE-9FD3-92F972DC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1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DF215-B5B0-44EE-A3A9-4189C060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00AECA-46C0-4ADB-A3EF-2BDA4EE3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67D34B-7047-401B-8844-3540869A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90D9D1-F878-442A-8813-146535384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FB7F3EC-7468-4AC7-BF70-8A21931CD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806BED-E22B-4E60-A8AB-25F8B468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9A13CA8-B693-41BC-9BDE-E468C11B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DA472D7-4114-43FD-8FF8-388B9542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0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A3A0B-9D1F-4641-868F-176124B5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EA83E8-C13D-4E04-A9EC-0099EF65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1ADB94-EF67-47B3-884E-D5D9C111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D77893-6FB3-4488-A4B6-6332FD47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B521EC1-F571-4D70-812A-4A532186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769B9B-ADD5-4176-8E7A-8238989B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576F40-3F67-42CB-B66B-6DE94323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8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35A86-A3B1-4A0C-A19D-E64C13DC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ED63F7-5E4B-4FE8-9A75-D0AA2A6A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745A9B-AB0E-482B-BD7C-D17E06B88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6CF4D7-0278-433D-B916-ECC8CEFF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B9BAE2-EB35-43CE-8A41-6137F1FE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E918FD-0972-4659-9404-365B9DCC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2421E-8D1F-4383-A4FC-32DA0684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E57E5C8-D11F-4F24-8DE6-9C2E5621E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CB1B59-B31B-4C5E-8733-D06F89453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12B2B-D969-48F4-9D8E-5CD4C53B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F38955-8CE2-4D8C-AE92-AAAAB57D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4450B9-D23F-4CCB-B55E-EB14127E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6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35ADC2B-FDD5-4C71-BE86-C1BA2590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6D0AD4-1ED5-4E9E-8CB0-CCD001FC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216E0A-0C42-4A16-8F41-52528E363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50F5-EB39-46CC-B87B-F1E73367D3ED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DB3147-B398-4577-8877-8E22FF426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11B0FB-FE2F-4C24-9FA6-ECE2BE224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6.png"/><Relationship Id="rId7" Type="http://schemas.openxmlformats.org/officeDocument/2006/relationships/image" Target="../media/image28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17.png"/><Relationship Id="rId4" Type="http://schemas.openxmlformats.org/officeDocument/2006/relationships/image" Target="../media/image2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0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0.jpe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19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.png"/><Relationship Id="rId7" Type="http://schemas.openxmlformats.org/officeDocument/2006/relationships/image" Target="../media/image4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6.png"/><Relationship Id="rId7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4.png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38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.png"/><Relationship Id="rId7" Type="http://schemas.openxmlformats.org/officeDocument/2006/relationships/image" Target="../media/image5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0.png"/><Relationship Id="rId5" Type="http://schemas.openxmlformats.org/officeDocument/2006/relationships/image" Target="../media/image530.png"/><Relationship Id="rId10" Type="http://schemas.openxmlformats.org/officeDocument/2006/relationships/image" Target="../media/image58.png"/><Relationship Id="rId4" Type="http://schemas.openxmlformats.org/officeDocument/2006/relationships/image" Target="../media/image14.png"/><Relationship Id="rId9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691.png"/><Relationship Id="rId5" Type="http://schemas.openxmlformats.org/officeDocument/2006/relationships/image" Target="../media/image68.png"/><Relationship Id="rId10" Type="http://schemas.openxmlformats.org/officeDocument/2006/relationships/image" Target="../media/image72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.png"/><Relationship Id="rId7" Type="http://schemas.openxmlformats.org/officeDocument/2006/relationships/image" Target="../media/image7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0.png"/><Relationship Id="rId5" Type="http://schemas.openxmlformats.org/officeDocument/2006/relationships/image" Target="../media/image77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6.png"/><Relationship Id="rId7" Type="http://schemas.openxmlformats.org/officeDocument/2006/relationships/image" Target="../media/image8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14.png"/><Relationship Id="rId9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6.png"/><Relationship Id="rId7" Type="http://schemas.openxmlformats.org/officeDocument/2006/relationships/image" Target="../media/image8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14.png"/><Relationship Id="rId9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png"/><Relationship Id="rId7" Type="http://schemas.openxmlformats.org/officeDocument/2006/relationships/image" Target="../media/image9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4" Type="http://schemas.openxmlformats.org/officeDocument/2006/relationships/image" Target="../media/image2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6.png"/><Relationship Id="rId7" Type="http://schemas.openxmlformats.org/officeDocument/2006/relationships/image" Target="../media/image9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6.png"/><Relationship Id="rId7" Type="http://schemas.openxmlformats.org/officeDocument/2006/relationships/image" Target="../media/image10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3DB6CE-B855-4AD2-8FB5-3C271542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3261C1C-16C2-417C-BB1A-208430341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574" r="10094" b="1"/>
          <a:stretch/>
        </p:blipFill>
        <p:spPr>
          <a:xfrm>
            <a:off x="-24" y="-3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4BB050-070E-42D8-A55F-51A4BB579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3157"/>
            <a:ext cx="4797354" cy="3103030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/>
              <a:t>Introdu</a:t>
            </a:r>
            <a:r>
              <a:rPr lang="pt-BR" sz="4400" b="1" dirty="0"/>
              <a:t>ção à Mecânica dos Sólidos (LOM3081)</a:t>
            </a:r>
            <a:endParaRPr lang="en-US" sz="4400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872E067-B760-4BFA-B540-F5524BE5D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3" r="7730" b="2"/>
          <a:stretch/>
        </p:blipFill>
        <p:spPr>
          <a:xfrm>
            <a:off x="5710839" y="10"/>
            <a:ext cx="6481158" cy="4216177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</p:pic>
      <p:pic>
        <p:nvPicPr>
          <p:cNvPr id="11" name="Imagem 10" descr="Desenho de corrente&#10;&#10;Descrição gerada automaticamente com confiança baixa">
            <a:extLst>
              <a:ext uri="{FF2B5EF4-FFF2-40B4-BE49-F238E27FC236}">
                <a16:creationId xmlns:a16="http://schemas.microsoft.com/office/drawing/2014/main" id="{8C4D4660-5A03-40A2-8E76-C28BE4291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" b="5"/>
          <a:stretch/>
        </p:blipFill>
        <p:spPr>
          <a:xfrm>
            <a:off x="5078138" y="4323898"/>
            <a:ext cx="4101827" cy="2534102"/>
          </a:xfrm>
          <a:custGeom>
            <a:avLst/>
            <a:gdLst/>
            <a:ahLst/>
            <a:cxnLst/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10C70F12-2601-405F-9402-51996617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385734"/>
            <a:ext cx="4797354" cy="1481799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Prof. Dr. João Paulo Pascon</a:t>
            </a:r>
          </a:p>
          <a:p>
            <a:pPr algn="l"/>
            <a:r>
              <a:rPr lang="pt-BR" b="1" dirty="0"/>
              <a:t>DEMAR / EEL / USP</a:t>
            </a:r>
            <a:endParaRPr lang="en-US" b="1" dirty="0"/>
          </a:p>
        </p:txBody>
      </p:sp>
      <p:pic>
        <p:nvPicPr>
          <p:cNvPr id="13" name="Imagem 12" descr="Imagem em branco e preto&#10;&#10;Descrição gerada automaticamente com confiança baixa">
            <a:extLst>
              <a:ext uri="{FF2B5EF4-FFF2-40B4-BE49-F238E27FC236}">
                <a16:creationId xmlns:a16="http://schemas.microsoft.com/office/drawing/2014/main" id="{5B142DAA-F520-4BC2-A932-FFAA89732D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35" r="24019" b="2"/>
          <a:stretch/>
        </p:blipFill>
        <p:spPr>
          <a:xfrm>
            <a:off x="9307676" y="4323902"/>
            <a:ext cx="2884327" cy="25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72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5.3. Tensões principais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4312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Tensões principais (</a:t>
            </a:r>
            <a:r>
              <a:rPr lang="el-GR" sz="2200" dirty="0"/>
              <a:t>σ</a:t>
            </a:r>
            <a:r>
              <a:rPr lang="pt-BR" sz="2200" baseline="-25000" dirty="0" err="1"/>
              <a:t>max</a:t>
            </a:r>
            <a:r>
              <a:rPr lang="pt-BR" sz="2200" dirty="0"/>
              <a:t>, </a:t>
            </a:r>
            <a:r>
              <a:rPr lang="el-GR" sz="2200" dirty="0"/>
              <a:t>σ</a:t>
            </a:r>
            <a:r>
              <a:rPr lang="pt-BR" sz="2200" baseline="-25000" dirty="0"/>
              <a:t>min</a:t>
            </a:r>
            <a:r>
              <a:rPr lang="pt-BR" sz="2200" dirty="0"/>
              <a:t>)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pt-BR" sz="2200" dirty="0"/>
              <a:t>Direções principais (</a:t>
            </a:r>
            <a:r>
              <a:rPr lang="el-GR" sz="2200" dirty="0"/>
              <a:t>θ</a:t>
            </a:r>
            <a:r>
              <a:rPr lang="pt-BR" sz="2200" baseline="-25000" dirty="0"/>
              <a:t>p</a:t>
            </a:r>
            <a:r>
              <a:rPr lang="pt-BR" sz="2200" dirty="0"/>
              <a:t>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07DC346-96A2-491A-A8A2-7A109F5E22F8}"/>
                  </a:ext>
                </a:extLst>
              </p:cNvPr>
              <p:cNvSpPr txBox="1"/>
              <p:nvPr/>
            </p:nvSpPr>
            <p:spPr>
              <a:xfrm>
                <a:off x="1669001" y="2838094"/>
                <a:ext cx="5249959" cy="657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07DC346-96A2-491A-A8A2-7A109F5E2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838094"/>
                <a:ext cx="5249959" cy="6577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C26F4F51-D780-4B98-A3CF-322DCD4E480B}"/>
                  </a:ext>
                </a:extLst>
              </p:cNvPr>
              <p:cNvSpPr txBox="1"/>
              <p:nvPr/>
            </p:nvSpPr>
            <p:spPr>
              <a:xfrm>
                <a:off x="1669001" y="3696123"/>
                <a:ext cx="5689600" cy="6840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C26F4F51-D780-4B98-A3CF-322DCD4E4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696123"/>
                <a:ext cx="5689600" cy="6840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22599A2D-21FA-4879-B52C-63B9ED0B98A6}"/>
                  </a:ext>
                </a:extLst>
              </p:cNvPr>
              <p:cNvSpPr txBox="1"/>
              <p:nvPr/>
            </p:nvSpPr>
            <p:spPr>
              <a:xfrm>
                <a:off x="2965560" y="4579417"/>
                <a:ext cx="2656840" cy="9722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en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22599A2D-21FA-4879-B52C-63B9ED0B9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560" y="4579417"/>
                <a:ext cx="2656840" cy="9722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EB4D5AC-A6A3-445A-9748-41F278D765B8}"/>
                  </a:ext>
                </a:extLst>
              </p:cNvPr>
              <p:cNvSpPr txBox="1"/>
              <p:nvPr/>
            </p:nvSpPr>
            <p:spPr>
              <a:xfrm>
                <a:off x="6318927" y="4679483"/>
                <a:ext cx="2656840" cy="77316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𝐚𝐧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e>
                      </m:d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EB4D5AC-A6A3-445A-9748-41F278D76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927" y="4679483"/>
                <a:ext cx="2656840" cy="7731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91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5.3. Tensões principais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4312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Cálculo das direções principais (</a:t>
            </a:r>
            <a:r>
              <a:rPr lang="el-GR" sz="2200" dirty="0"/>
              <a:t>θ</a:t>
            </a:r>
            <a:r>
              <a:rPr lang="pt-BR" sz="2200" baseline="-25000" dirty="0"/>
              <a:t>p</a:t>
            </a:r>
            <a:r>
              <a:rPr lang="pt-BR" sz="2200" dirty="0"/>
              <a:t>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EB4D5AC-A6A3-445A-9748-41F278D765B8}"/>
                  </a:ext>
                </a:extLst>
              </p:cNvPr>
              <p:cNvSpPr txBox="1"/>
              <p:nvPr/>
            </p:nvSpPr>
            <p:spPr>
              <a:xfrm>
                <a:off x="1371007" y="2169155"/>
                <a:ext cx="2459313" cy="77316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𝑡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an</m:t>
                      </m:r>
                      <m:d>
                        <m:d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EB4D5AC-A6A3-445A-9748-41F278D76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007" y="2169155"/>
                <a:ext cx="2459313" cy="7731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m 14">
            <a:extLst>
              <a:ext uri="{FF2B5EF4-FFF2-40B4-BE49-F238E27FC236}">
                <a16:creationId xmlns:a16="http://schemas.microsoft.com/office/drawing/2014/main" id="{CC0B3F7B-63C0-4955-8D59-6A23FD0FC4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8634" y="1594525"/>
            <a:ext cx="5400365" cy="3668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F5B5089-85AA-4F50-B4F9-3AE3B61511BE}"/>
                  </a:ext>
                </a:extLst>
              </p:cNvPr>
              <p:cNvSpPr txBox="1"/>
              <p:nvPr/>
            </p:nvSpPr>
            <p:spPr>
              <a:xfrm>
                <a:off x="1371007" y="3182012"/>
                <a:ext cx="3048000" cy="7900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arctan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F5B5089-85AA-4F50-B4F9-3AE3B6151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007" y="3182012"/>
                <a:ext cx="3048000" cy="7900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BFB56E6-F374-4503-832A-ABF99D10CB07}"/>
                  </a:ext>
                </a:extLst>
              </p:cNvPr>
              <p:cNvSpPr txBox="1"/>
              <p:nvPr/>
            </p:nvSpPr>
            <p:spPr>
              <a:xfrm>
                <a:off x="1459689" y="4211733"/>
                <a:ext cx="2870635" cy="4458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+180°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BFB56E6-F374-4503-832A-ABF99D10C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689" y="4211733"/>
                <a:ext cx="2870635" cy="445891"/>
              </a:xfrm>
              <a:prstGeom prst="rect">
                <a:avLst/>
              </a:prstGeom>
              <a:blipFill>
                <a:blip r:embed="rId7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7ADBAC74-E2F2-4832-8C39-C602FA0CF578}"/>
                  </a:ext>
                </a:extLst>
              </p:cNvPr>
              <p:cNvSpPr txBox="1"/>
              <p:nvPr/>
            </p:nvSpPr>
            <p:spPr>
              <a:xfrm>
                <a:off x="1925943" y="4897522"/>
                <a:ext cx="1938126" cy="42377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+90°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7ADBAC74-E2F2-4832-8C39-C602FA0CF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943" y="4897522"/>
                <a:ext cx="1938126" cy="423770"/>
              </a:xfrm>
              <a:prstGeom prst="rect">
                <a:avLst/>
              </a:prstGeom>
              <a:blipFill>
                <a:blip r:embed="rId8"/>
                <a:stretch>
                  <a:fillRect b="-274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22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6" grpId="0" animBg="1"/>
      <p:bldP spid="18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5.3. Tensões principais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Cálculo das tensões principais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8BDD408-7056-47A5-9E1C-F0F986867655}"/>
                  </a:ext>
                </a:extLst>
              </p:cNvPr>
              <p:cNvSpPr txBox="1"/>
              <p:nvPr/>
            </p:nvSpPr>
            <p:spPr>
              <a:xfrm>
                <a:off x="1483360" y="2016613"/>
                <a:ext cx="5222240" cy="657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cos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sen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8BDD408-7056-47A5-9E1C-F0F986867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360" y="2016613"/>
                <a:ext cx="5222240" cy="6577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BF17BE0-05A5-4078-AEB5-F9AF9A658C20}"/>
                  </a:ext>
                </a:extLst>
              </p:cNvPr>
              <p:cNvSpPr txBox="1"/>
              <p:nvPr/>
            </p:nvSpPr>
            <p:spPr>
              <a:xfrm>
                <a:off x="1483360" y="2829986"/>
                <a:ext cx="3027680" cy="79002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arctan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BF17BE0-05A5-4078-AEB5-F9AF9A658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360" y="2829986"/>
                <a:ext cx="3027680" cy="7900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870AFA75-AC35-48E9-9731-FB092180F0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055" y="1704974"/>
            <a:ext cx="2078038" cy="3076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1C8B972-659D-464F-8078-1EFB8B6EB585}"/>
                  </a:ext>
                </a:extLst>
              </p:cNvPr>
              <p:cNvSpPr txBox="1"/>
              <p:nvPr/>
            </p:nvSpPr>
            <p:spPr>
              <a:xfrm>
                <a:off x="4753181" y="2832170"/>
                <a:ext cx="2479633" cy="77316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m:rPr>
                          <m:sty m:val="p"/>
                        </m:rP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1C8B972-659D-464F-8078-1EFB8B6EB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181" y="2832170"/>
                <a:ext cx="2479633" cy="7731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DCAB8FB2-72E1-4A50-93EE-E6A85C9603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6914" y="1704974"/>
            <a:ext cx="2320179" cy="3076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AED28322-0500-47B3-B44A-41FE26C72859}"/>
                  </a:ext>
                </a:extLst>
              </p:cNvPr>
              <p:cNvSpPr txBox="1"/>
              <p:nvPr/>
            </p:nvSpPr>
            <p:spPr>
              <a:xfrm>
                <a:off x="1483360" y="3779949"/>
                <a:ext cx="4830543" cy="8510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AED28322-0500-47B3-B44A-41FE26C72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360" y="3779949"/>
                <a:ext cx="4830543" cy="8510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F3A89018-D2AC-4607-9F7B-88FB1B1BB814}"/>
                  </a:ext>
                </a:extLst>
              </p:cNvPr>
              <p:cNvSpPr txBox="1"/>
              <p:nvPr/>
            </p:nvSpPr>
            <p:spPr>
              <a:xfrm>
                <a:off x="1483360" y="4779165"/>
                <a:ext cx="6096000" cy="1001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F3A89018-D2AC-4607-9F7B-88FB1B1BB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360" y="4779165"/>
                <a:ext cx="6096000" cy="10016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ipse 3">
            <a:extLst>
              <a:ext uri="{FF2B5EF4-FFF2-40B4-BE49-F238E27FC236}">
                <a16:creationId xmlns:a16="http://schemas.microsoft.com/office/drawing/2014/main" id="{1637B5EB-A829-42AB-8730-CB7D36F22AF8}"/>
              </a:ext>
            </a:extLst>
          </p:cNvPr>
          <p:cNvSpPr/>
          <p:nvPr/>
        </p:nvSpPr>
        <p:spPr>
          <a:xfrm>
            <a:off x="4511040" y="4277360"/>
            <a:ext cx="406400" cy="43356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2F4668BC-354E-44BE-AA47-A6AC99173DFA}"/>
              </a:ext>
            </a:extLst>
          </p:cNvPr>
          <p:cNvSpPr/>
          <p:nvPr/>
        </p:nvSpPr>
        <p:spPr>
          <a:xfrm>
            <a:off x="5835786" y="4301322"/>
            <a:ext cx="406400" cy="43356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0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0" grpId="0"/>
      <p:bldP spid="22" grpId="0"/>
      <p:bldP spid="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5.3. Tensões principais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Cálculo das tensões principais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8BDD408-7056-47A5-9E1C-F0F986867655}"/>
                  </a:ext>
                </a:extLst>
              </p:cNvPr>
              <p:cNvSpPr txBox="1"/>
              <p:nvPr/>
            </p:nvSpPr>
            <p:spPr>
              <a:xfrm>
                <a:off x="1089238" y="2196355"/>
                <a:ext cx="5222240" cy="657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cos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sen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8BDD408-7056-47A5-9E1C-F0F986867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2196355"/>
                <a:ext cx="5222240" cy="6577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írculo Trigonométrico - Toda Matéria">
            <a:extLst>
              <a:ext uri="{FF2B5EF4-FFF2-40B4-BE49-F238E27FC236}">
                <a16:creationId xmlns:a16="http://schemas.microsoft.com/office/drawing/2014/main" id="{42D1960B-FC39-4320-A1F1-A5DBBCB45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735" y="1713902"/>
            <a:ext cx="3414065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CC573FB-4635-406E-BF86-F36EDE1F6E85}"/>
                  </a:ext>
                </a:extLst>
              </p:cNvPr>
              <p:cNvSpPr txBox="1"/>
              <p:nvPr/>
            </p:nvSpPr>
            <p:spPr>
              <a:xfrm>
                <a:off x="1089238" y="3077361"/>
                <a:ext cx="5982122" cy="1001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CC573FB-4635-406E-BF86-F36EDE1F6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077361"/>
                <a:ext cx="5982122" cy="10016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30B6707-B5C8-4259-91F5-8FAE27548105}"/>
                  </a:ext>
                </a:extLst>
              </p:cNvPr>
              <p:cNvSpPr txBox="1"/>
              <p:nvPr/>
            </p:nvSpPr>
            <p:spPr>
              <a:xfrm>
                <a:off x="1206078" y="4417616"/>
                <a:ext cx="5748442" cy="100168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𝒎𝒂𝒙</m:t>
                          </m:r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𝒎𝒊𝒏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𝝈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sub>
                                      </m:sSub>
                                      <m:r>
                                        <a:rPr lang="en-US" sz="20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𝝈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0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𝒙𝒚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30B6707-B5C8-4259-91F5-8FAE27548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078" y="4417616"/>
                <a:ext cx="5748442" cy="10016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97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5.3. Tensões principais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Cisalhamento nas direções principais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8BDD408-7056-47A5-9E1C-F0F986867655}"/>
                  </a:ext>
                </a:extLst>
              </p:cNvPr>
              <p:cNvSpPr txBox="1"/>
              <p:nvPr/>
            </p:nvSpPr>
            <p:spPr>
              <a:xfrm>
                <a:off x="1401007" y="2270613"/>
                <a:ext cx="4328160" cy="6236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8BDD408-7056-47A5-9E1C-F0F986867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007" y="2270613"/>
                <a:ext cx="4328160" cy="6236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DCAB8FB2-72E1-4A50-93EE-E6A85C960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6914" y="2005487"/>
            <a:ext cx="2320179" cy="3076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9BF7CA2-AAAD-47EE-96C6-8C6C2C811087}"/>
                  </a:ext>
                </a:extLst>
              </p:cNvPr>
              <p:cNvSpPr txBox="1"/>
              <p:nvPr/>
            </p:nvSpPr>
            <p:spPr>
              <a:xfrm>
                <a:off x="1401007" y="3232727"/>
                <a:ext cx="4410513" cy="868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9BF7CA2-AAAD-47EE-96C6-8C6C2C811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007" y="3232727"/>
                <a:ext cx="4410513" cy="8686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37B280E-26BF-41C2-9598-140F6F1DAFF8}"/>
                  </a:ext>
                </a:extLst>
              </p:cNvPr>
              <p:cNvSpPr txBox="1"/>
              <p:nvPr/>
            </p:nvSpPr>
            <p:spPr>
              <a:xfrm>
                <a:off x="3011366" y="4620910"/>
                <a:ext cx="1189794" cy="46115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37B280E-26BF-41C2-9598-140F6F1DA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366" y="4620910"/>
                <a:ext cx="1189794" cy="461152"/>
              </a:xfrm>
              <a:prstGeom prst="rect">
                <a:avLst/>
              </a:prstGeom>
              <a:blipFill>
                <a:blip r:embed="rId7"/>
                <a:stretch>
                  <a:fillRect b="-4938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677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5.2. Tensões principais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1051559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Para o estado plano de tensão da figura, determinar: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200" dirty="0">
                <a:cs typeface="Times New Roman" panose="02020603050405020304" pitchFamily="18" charset="0"/>
              </a:rPr>
              <a:t>(a) as componentes planas de tensão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200" dirty="0">
                <a:cs typeface="Times New Roman" panose="02020603050405020304" pitchFamily="18" charset="0"/>
              </a:rPr>
              <a:t>(b) as direções principais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200" dirty="0">
                <a:cs typeface="Times New Roman" panose="02020603050405020304" pitchFamily="18" charset="0"/>
              </a:rPr>
              <a:t>(c) as tensões principais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200" dirty="0">
                <a:cs typeface="Times New Roman" panose="02020603050405020304" pitchFamily="18" charset="0"/>
              </a:rPr>
              <a:t>(d) o estado completo nas direções principais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DDA80371-836E-4245-9DC0-E88FE3113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062" y="2331583"/>
            <a:ext cx="2849989" cy="300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36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5.2. Tensões principais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1051559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(a) as componentes planas de tensão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DDA80371-836E-4245-9DC0-E88FE3113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062" y="2331583"/>
            <a:ext cx="2849989" cy="300634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F411E51-B1AC-4976-B699-E6EC92B483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7843" y="3214281"/>
            <a:ext cx="1996313" cy="124095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8CD70B87-CE89-4F28-B3EB-AFCDA9040A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3997" y="2331583"/>
            <a:ext cx="3236191" cy="300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3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5.2. Tensões principais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1051559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(b) as direções principais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DDA80371-836E-4245-9DC0-E88FE3113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062" y="2331583"/>
            <a:ext cx="2849989" cy="3006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96ABD10-34A9-4FBD-ADAC-AA054DD7B731}"/>
                  </a:ext>
                </a:extLst>
              </p:cNvPr>
              <p:cNvSpPr txBox="1"/>
              <p:nvPr/>
            </p:nvSpPr>
            <p:spPr>
              <a:xfrm>
                <a:off x="1404198" y="2382383"/>
                <a:ext cx="2403283" cy="77316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m:rPr>
                          <m:sty m:val="p"/>
                        </m:rP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96ABD10-34A9-4FBD-ADAC-AA054DD7B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8" y="2382383"/>
                <a:ext cx="2403283" cy="7731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E0E66C6-980A-4659-93E5-2CB177B35DF2}"/>
                  </a:ext>
                </a:extLst>
              </p:cNvPr>
              <p:cNvSpPr txBox="1"/>
              <p:nvPr/>
            </p:nvSpPr>
            <p:spPr>
              <a:xfrm>
                <a:off x="1404198" y="3355829"/>
                <a:ext cx="4712122" cy="78386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arctan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.40</m:t>
                              </m:r>
                            </m:num>
                            <m:den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50+10</m:t>
                              </m:r>
                            </m:den>
                          </m:f>
                        </m:e>
                      </m:d>
                      <m:r>
                        <a:rPr lang="en-US" sz="20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𝟐𝟔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E0E66C6-980A-4659-93E5-2CB177B35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8" y="3355829"/>
                <a:ext cx="4712122" cy="7838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1FD82E8-16A6-4989-9A43-74089F1C23EE}"/>
                  </a:ext>
                </a:extLst>
              </p:cNvPr>
              <p:cNvSpPr txBox="1"/>
              <p:nvPr/>
            </p:nvSpPr>
            <p:spPr>
              <a:xfrm>
                <a:off x="1404198" y="4450341"/>
                <a:ext cx="1938126" cy="42377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+90°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1FD82E8-16A6-4989-9A43-74089F1C2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8" y="4450341"/>
                <a:ext cx="1938126" cy="423770"/>
              </a:xfrm>
              <a:prstGeom prst="rect">
                <a:avLst/>
              </a:prstGeom>
              <a:blipFill>
                <a:blip r:embed="rId7"/>
                <a:stretch>
                  <a:fillRect b="-5714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FF34688F-F0CB-437F-8FED-FE2C8120FD81}"/>
                  </a:ext>
                </a:extLst>
              </p:cNvPr>
              <p:cNvSpPr txBox="1"/>
              <p:nvPr/>
            </p:nvSpPr>
            <p:spPr>
              <a:xfrm>
                <a:off x="4201479" y="4439401"/>
                <a:ext cx="2049094" cy="42377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pt-B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pt-BR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pt-BR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FF34688F-F0CB-437F-8FED-FE2C8120F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479" y="4439401"/>
                <a:ext cx="2049094" cy="423770"/>
              </a:xfrm>
              <a:prstGeom prst="rect">
                <a:avLst/>
              </a:prstGeom>
              <a:blipFill>
                <a:blip r:embed="rId8"/>
                <a:stretch>
                  <a:fillRect b="-714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565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5.2. Tensões principais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1051559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(c) as tensões principais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DDA80371-836E-4245-9DC0-E88FE3113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062" y="2331583"/>
            <a:ext cx="2849989" cy="3006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48361D6-50B2-48EC-8D52-87578AD74136}"/>
                  </a:ext>
                </a:extLst>
              </p:cNvPr>
              <p:cNvSpPr txBox="1"/>
              <p:nvPr/>
            </p:nvSpPr>
            <p:spPr>
              <a:xfrm>
                <a:off x="1117871" y="2331583"/>
                <a:ext cx="5748442" cy="100168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US" sz="2000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000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48361D6-50B2-48EC-8D52-87578AD74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871" y="2331583"/>
                <a:ext cx="5748442" cy="10016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1672F0E-948F-4E3B-B67D-985ABC4BFC47}"/>
                  </a:ext>
                </a:extLst>
              </p:cNvPr>
              <p:cNvSpPr txBox="1"/>
              <p:nvPr/>
            </p:nvSpPr>
            <p:spPr>
              <a:xfrm>
                <a:off x="1117871" y="3524734"/>
                <a:ext cx="4307569" cy="100168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50−</m:t>
                          </m:r>
                          <m:r>
                            <a:rPr lang="pt-B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sz="20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pt-BR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pt-BR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pt-BR" sz="20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pt-BR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num>
                                    <m:den>
                                      <m:r>
                                        <a:rPr lang="en-US" sz="2000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1672F0E-948F-4E3B-B67D-985ABC4BF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871" y="3524734"/>
                <a:ext cx="4307569" cy="10016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549F367-2967-4B52-96A5-1DC4282EE86A}"/>
                  </a:ext>
                </a:extLst>
              </p:cNvPr>
              <p:cNvSpPr txBox="1"/>
              <p:nvPr/>
            </p:nvSpPr>
            <p:spPr>
              <a:xfrm>
                <a:off x="1117871" y="5007076"/>
                <a:ext cx="1818369" cy="41351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549F367-2967-4B52-96A5-1DC4282EE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871" y="5007076"/>
                <a:ext cx="1818369" cy="413511"/>
              </a:xfrm>
              <a:prstGeom prst="rect">
                <a:avLst/>
              </a:prstGeom>
              <a:blipFill>
                <a:blip r:embed="rId7"/>
                <a:stretch>
                  <a:fillRect b="-294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1F001D8-040D-41F8-8443-F56256779CE4}"/>
                  </a:ext>
                </a:extLst>
              </p:cNvPr>
              <p:cNvSpPr txBox="1"/>
              <p:nvPr/>
            </p:nvSpPr>
            <p:spPr>
              <a:xfrm>
                <a:off x="3377491" y="4726704"/>
                <a:ext cx="2637229" cy="40011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pt-BR" sz="2000" b="1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𝐦𝐚𝐱</m:t>
                          </m:r>
                        </m:sub>
                      </m:sSub>
                      <m:r>
                        <a:rPr lang="en-US" sz="2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𝟕𝟎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𝐌𝐏𝐚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1F001D8-040D-41F8-8443-F56256779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491" y="4726704"/>
                <a:ext cx="2637229" cy="400110"/>
              </a:xfrm>
              <a:prstGeom prst="rect">
                <a:avLst/>
              </a:prstGeom>
              <a:blipFill>
                <a:blip r:embed="rId8"/>
                <a:stretch>
                  <a:fillRect b="-151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B899680-F892-44DA-9450-D7EF892B44AA}"/>
                  </a:ext>
                </a:extLst>
              </p:cNvPr>
              <p:cNvSpPr txBox="1"/>
              <p:nvPr/>
            </p:nvSpPr>
            <p:spPr>
              <a:xfrm>
                <a:off x="3377491" y="5281988"/>
                <a:ext cx="2718510" cy="40011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pt-BR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pt-BR" sz="2000" b="1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𝐦𝐢𝐧</m:t>
                          </m:r>
                        </m:sub>
                      </m:sSub>
                      <m:r>
                        <a:rPr lang="en-US" sz="2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𝐌𝐏𝐚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B899680-F892-44DA-9450-D7EF892B4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491" y="5281988"/>
                <a:ext cx="2718510" cy="400110"/>
              </a:xfrm>
              <a:prstGeom prst="rect">
                <a:avLst/>
              </a:prstGeom>
              <a:blipFill>
                <a:blip r:embed="rId9"/>
                <a:stretch>
                  <a:fillRect b="-151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805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5.2. Tensões principais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1051559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Obs.: invariância das tensões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DDA80371-836E-4245-9DC0-E88FE3113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062" y="2331583"/>
            <a:ext cx="2849989" cy="3006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48361D6-50B2-48EC-8D52-87578AD74136}"/>
                  </a:ext>
                </a:extLst>
              </p:cNvPr>
              <p:cNvSpPr txBox="1"/>
              <p:nvPr/>
            </p:nvSpPr>
            <p:spPr>
              <a:xfrm>
                <a:off x="1233997" y="2331583"/>
                <a:ext cx="4246609" cy="100168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948361D6-50B2-48EC-8D52-87578AD74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2331583"/>
                <a:ext cx="4246609" cy="10016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4BE2BB92-4E1E-4E98-B5D8-BA49CC0B1DAD}"/>
                  </a:ext>
                </a:extLst>
              </p:cNvPr>
              <p:cNvSpPr txBox="1"/>
              <p:nvPr/>
            </p:nvSpPr>
            <p:spPr>
              <a:xfrm>
                <a:off x="1601939" y="3635500"/>
                <a:ext cx="3510723" cy="65774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4BE2BB92-4E1E-4E98-B5D8-BA49CC0B1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939" y="3635500"/>
                <a:ext cx="3510723" cy="6577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3F87F5E-5A8B-4DE4-A762-C26D994330F1}"/>
                  </a:ext>
                </a:extLst>
              </p:cNvPr>
              <p:cNvSpPr txBox="1"/>
              <p:nvPr/>
            </p:nvSpPr>
            <p:spPr>
              <a:xfrm>
                <a:off x="1601938" y="4595477"/>
                <a:ext cx="3510723" cy="40011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70−30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50−10=40 </m:t>
                      </m:r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3F87F5E-5A8B-4DE4-A762-C26D99433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938" y="4595477"/>
                <a:ext cx="3510723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937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passada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5. Estado Plano de Tensão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5.1. Definição de EPT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5.2. Equações de transformação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5.3. Tensões principais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5.4. Máximo cisalhamento no plano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5.5. Círculo de Mohr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5.6. Cisalhamento máximo absoluto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410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5.2. Tensões principais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1051559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(d) o estado completo nas direções principais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DDA80371-836E-4245-9DC0-E88FE3113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062" y="2331583"/>
            <a:ext cx="2849989" cy="3006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2EF96E11-3A0B-4DF9-9030-315819AB413C}"/>
                  </a:ext>
                </a:extLst>
              </p:cNvPr>
              <p:cNvSpPr txBox="1"/>
              <p:nvPr/>
            </p:nvSpPr>
            <p:spPr>
              <a:xfrm>
                <a:off x="919480" y="2116139"/>
                <a:ext cx="1458939" cy="987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=26,6°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=116,6°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2EF96E11-3A0B-4DF9-9030-315819AB4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480" y="2116139"/>
                <a:ext cx="1458939" cy="9875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629B14E-3FD9-4240-90B5-79A2C9149FF8}"/>
                  </a:ext>
                </a:extLst>
              </p:cNvPr>
              <p:cNvSpPr txBox="1"/>
              <p:nvPr/>
            </p:nvSpPr>
            <p:spPr>
              <a:xfrm>
                <a:off x="2966232" y="2148263"/>
                <a:ext cx="17272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=70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MPa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=−30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MPa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629B14E-3FD9-4240-90B5-79A2C9149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232" y="2148263"/>
                <a:ext cx="1727200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6AEF7D0-EB8A-4B52-908E-432CE77EDA85}"/>
                  </a:ext>
                </a:extLst>
              </p:cNvPr>
              <p:cNvSpPr txBox="1"/>
              <p:nvPr/>
            </p:nvSpPr>
            <p:spPr>
              <a:xfrm>
                <a:off x="919480" y="3393176"/>
                <a:ext cx="5249959" cy="657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6AEF7D0-EB8A-4B52-908E-432CE77ED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480" y="3393176"/>
                <a:ext cx="5249959" cy="6577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A38D3AF-C390-42DC-B5E2-7C79A974B069}"/>
                  </a:ext>
                </a:extLst>
              </p:cNvPr>
              <p:cNvSpPr txBox="1"/>
              <p:nvPr/>
            </p:nvSpPr>
            <p:spPr>
              <a:xfrm>
                <a:off x="919481" y="4340379"/>
                <a:ext cx="6416040" cy="6769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50−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.26,6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°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.26,6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°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A38D3AF-C390-42DC-B5E2-7C79A974B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481" y="4340379"/>
                <a:ext cx="6416040" cy="6769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61414A0-D5F3-4B80-AE9A-C35A0D6E5859}"/>
                  </a:ext>
                </a:extLst>
              </p:cNvPr>
              <p:cNvSpPr txBox="1"/>
              <p:nvPr/>
            </p:nvSpPr>
            <p:spPr>
              <a:xfrm>
                <a:off x="1316636" y="5269144"/>
                <a:ext cx="2743200" cy="423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i="1">
                          <a:latin typeface="Cambria Math" panose="02040503050406030204" pitchFamily="18" charset="0"/>
                        </a:rPr>
                        <m:t>26,6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MPa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61414A0-D5F3-4B80-AE9A-C35A0D6E5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636" y="5269144"/>
                <a:ext cx="2743200" cy="423770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1B158FF-5617-4E08-A4E5-FCC3F68BA857}"/>
                  </a:ext>
                </a:extLst>
              </p:cNvPr>
              <p:cNvSpPr txBox="1"/>
              <p:nvPr/>
            </p:nvSpPr>
            <p:spPr>
              <a:xfrm>
                <a:off x="4317999" y="5215420"/>
                <a:ext cx="3017521" cy="423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6,6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°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−30 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MPa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1B158FF-5617-4E08-A4E5-FCC3F68BA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999" y="5215420"/>
                <a:ext cx="3017521" cy="423770"/>
              </a:xfrm>
              <a:prstGeom prst="rect">
                <a:avLst/>
              </a:prstGeom>
              <a:blipFill>
                <a:blip r:embed="rId10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88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5.2. Tensões principais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1051559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(d) o estado completo nas direções principais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DDA80371-836E-4245-9DC0-E88FE3113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062" y="2331583"/>
            <a:ext cx="2849989" cy="300634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BB6C325-614F-4E01-8109-0C781C77A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2336526"/>
            <a:ext cx="2997200" cy="175663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E363E85-B9DE-494A-9DED-F04B6D8E12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7403" y="2215507"/>
            <a:ext cx="4817648" cy="351502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4F314239-A6D0-46E4-B781-E2C86B6D0D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121" y="2671294"/>
            <a:ext cx="446876" cy="144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7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5.4. Máximo cisalhamento no plano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839"/>
            <a:ext cx="10515600" cy="42370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Ângulos correspondentes à máxima tensão cisalhante (</a:t>
            </a:r>
            <a:r>
              <a:rPr lang="el-GR" sz="2200" dirty="0"/>
              <a:t>θ</a:t>
            </a:r>
            <a:r>
              <a:rPr lang="pt-BR" sz="2200" baseline="-25000" dirty="0"/>
              <a:t>s</a:t>
            </a:r>
            <a:r>
              <a:rPr lang="pt-BR" sz="2200" dirty="0"/>
              <a:t>)</a:t>
            </a:r>
          </a:p>
          <a:p>
            <a:pPr>
              <a:lnSpc>
                <a:spcPct val="150000"/>
              </a:lnSpc>
            </a:pPr>
            <a:r>
              <a:rPr lang="pt-BR" sz="2200" dirty="0"/>
              <a:t>Valores extremos de cisalhamento no plano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8BDD408-7056-47A5-9E1C-F0F986867655}"/>
                  </a:ext>
                </a:extLst>
              </p:cNvPr>
              <p:cNvSpPr txBox="1"/>
              <p:nvPr/>
            </p:nvSpPr>
            <p:spPr>
              <a:xfrm>
                <a:off x="1390847" y="2906903"/>
                <a:ext cx="4328160" cy="6236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sen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cos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8BDD408-7056-47A5-9E1C-F0F986867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847" y="2906903"/>
                <a:ext cx="4328160" cy="6236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67CD1E2-509C-430B-8809-EEA0B3B72C00}"/>
                  </a:ext>
                </a:extLst>
              </p:cNvPr>
              <p:cNvSpPr txBox="1"/>
              <p:nvPr/>
            </p:nvSpPr>
            <p:spPr>
              <a:xfrm>
                <a:off x="1390847" y="3730886"/>
                <a:ext cx="5589074" cy="6840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67CD1E2-509C-430B-8809-EEA0B3B72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847" y="3730886"/>
                <a:ext cx="5589074" cy="6840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CCD24E2-2561-4338-8B83-E885FF9FA61A}"/>
                  </a:ext>
                </a:extLst>
              </p:cNvPr>
              <p:cNvSpPr txBox="1"/>
              <p:nvPr/>
            </p:nvSpPr>
            <p:spPr>
              <a:xfrm>
                <a:off x="1390847" y="4755911"/>
                <a:ext cx="4155440" cy="790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en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tan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CCD24E2-2561-4338-8B83-E885FF9FA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847" y="4755911"/>
                <a:ext cx="4155440" cy="7900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62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5.4. Máximo cisalhamento no plano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839"/>
            <a:ext cx="10515600" cy="42370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Ângulos correspondentes à máxima tensão cisalhante (</a:t>
            </a:r>
            <a:r>
              <a:rPr lang="el-GR" sz="2200" dirty="0"/>
              <a:t>θ</a:t>
            </a:r>
            <a:r>
              <a:rPr lang="pt-BR" sz="2200" baseline="-25000" dirty="0"/>
              <a:t>s</a:t>
            </a:r>
            <a:r>
              <a:rPr lang="pt-BR" sz="2200" dirty="0"/>
              <a:t>)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BD3A6A74-53D3-4D76-97F2-F26DEEB42DEF}"/>
                  </a:ext>
                </a:extLst>
              </p:cNvPr>
              <p:cNvSpPr txBox="1"/>
              <p:nvPr/>
            </p:nvSpPr>
            <p:spPr>
              <a:xfrm>
                <a:off x="1669000" y="2337349"/>
                <a:ext cx="3482119" cy="790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arctan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𝑥𝑦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BD3A6A74-53D3-4D76-97F2-F26DEEB42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0" y="2337349"/>
                <a:ext cx="3482119" cy="7900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2EFE747-D982-42D9-9690-F06271ED5D6D}"/>
                  </a:ext>
                </a:extLst>
              </p:cNvPr>
              <p:cNvSpPr txBox="1"/>
              <p:nvPr/>
            </p:nvSpPr>
            <p:spPr>
              <a:xfrm>
                <a:off x="1669000" y="3393699"/>
                <a:ext cx="1938126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+90°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2EFE747-D982-42D9-9690-F06271ED5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0" y="3393699"/>
                <a:ext cx="1938126" cy="400110"/>
              </a:xfrm>
              <a:prstGeom prst="rect">
                <a:avLst/>
              </a:prstGeom>
              <a:blipFill>
                <a:blip r:embed="rId5"/>
                <a:stretch>
                  <a:fillRect b="-153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984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5.4. Máximo cisalhamento no plano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839"/>
            <a:ext cx="10515600" cy="42370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Valores extremos de cisalhamento no plano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8BDD408-7056-47A5-9E1C-F0F986867655}"/>
                  </a:ext>
                </a:extLst>
              </p:cNvPr>
              <p:cNvSpPr txBox="1"/>
              <p:nvPr/>
            </p:nvSpPr>
            <p:spPr>
              <a:xfrm>
                <a:off x="1390847" y="2182236"/>
                <a:ext cx="4328160" cy="6236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sen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cos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8BDD408-7056-47A5-9E1C-F0F986867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847" y="2182236"/>
                <a:ext cx="4328160" cy="6236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CCD24E2-2561-4338-8B83-E885FF9FA61A}"/>
                  </a:ext>
                </a:extLst>
              </p:cNvPr>
              <p:cNvSpPr txBox="1"/>
              <p:nvPr/>
            </p:nvSpPr>
            <p:spPr>
              <a:xfrm>
                <a:off x="1390847" y="2983154"/>
                <a:ext cx="2803087" cy="790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tan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𝑥𝑦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CCD24E2-2561-4338-8B83-E885FF9FA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847" y="2983154"/>
                <a:ext cx="2803087" cy="7900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m 16">
            <a:extLst>
              <a:ext uri="{FF2B5EF4-FFF2-40B4-BE49-F238E27FC236}">
                <a16:creationId xmlns:a16="http://schemas.microsoft.com/office/drawing/2014/main" id="{575A5112-CB07-478A-9190-565904D769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5223" y="1731167"/>
            <a:ext cx="2320179" cy="30765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715BB8D-8233-4924-9D13-841F160FAD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8633" y="1736248"/>
            <a:ext cx="2399263" cy="3071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ADF4C00-CAB6-4E1C-B26F-4AFF685FFBA9}"/>
                  </a:ext>
                </a:extLst>
              </p:cNvPr>
              <p:cNvSpPr txBox="1"/>
              <p:nvPr/>
            </p:nvSpPr>
            <p:spPr>
              <a:xfrm>
                <a:off x="1390847" y="3944450"/>
                <a:ext cx="5107223" cy="777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ADF4C00-CAB6-4E1C-B26F-4AFF685FF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847" y="3944450"/>
                <a:ext cx="5107223" cy="7772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5C799091-A568-4925-B717-84AB51544C93}"/>
                  </a:ext>
                </a:extLst>
              </p:cNvPr>
              <p:cNvSpPr txBox="1"/>
              <p:nvPr/>
            </p:nvSpPr>
            <p:spPr>
              <a:xfrm>
                <a:off x="1390847" y="5115811"/>
                <a:ext cx="229723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  <m:r>
                        <a:rPr lang="en-US" sz="2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5C799091-A568-4925-B717-84AB51544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847" y="5115811"/>
                <a:ext cx="2297233" cy="430887"/>
              </a:xfrm>
              <a:prstGeom prst="rect">
                <a:avLst/>
              </a:prstGeom>
              <a:blipFill>
                <a:blip r:embed="rId9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685D35A5-0A4B-4FE7-83E6-324DC8B50E3B}"/>
                  </a:ext>
                </a:extLst>
              </p:cNvPr>
              <p:cNvSpPr txBox="1"/>
              <p:nvPr/>
            </p:nvSpPr>
            <p:spPr>
              <a:xfrm>
                <a:off x="4193934" y="5115811"/>
                <a:ext cx="253198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𝒎𝒊𝒏</m:t>
                          </m:r>
                        </m:sub>
                      </m:sSub>
                      <m:r>
                        <a:rPr lang="en-US" sz="2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685D35A5-0A4B-4FE7-83E6-324DC8B50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934" y="5115811"/>
                <a:ext cx="2531986" cy="430887"/>
              </a:xfrm>
              <a:prstGeom prst="rect">
                <a:avLst/>
              </a:prstGeom>
              <a:blipFill>
                <a:blip r:embed="rId10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459075D-BB27-4E2C-B9AD-004CA3898C47}"/>
                  </a:ext>
                </a:extLst>
              </p:cNvPr>
              <p:cNvSpPr txBox="1"/>
              <p:nvPr/>
            </p:nvSpPr>
            <p:spPr>
              <a:xfrm>
                <a:off x="4694456" y="2957378"/>
                <a:ext cx="2803087" cy="790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tan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𝑥𝑦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459075D-BB27-4E2C-B9AD-004CA3898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456" y="2957378"/>
                <a:ext cx="2803087" cy="7900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970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21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5.4. Máximo cisalhamento no plano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839"/>
            <a:ext cx="10515600" cy="42370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Defasagem entre os ângulos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7715BB8D-8233-4924-9D13-841F160FA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272667"/>
            <a:ext cx="2399263" cy="3071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E0B7F19-3C6E-4465-A22A-9AA301C1DCD8}"/>
                  </a:ext>
                </a:extLst>
              </p:cNvPr>
              <p:cNvSpPr txBox="1"/>
              <p:nvPr/>
            </p:nvSpPr>
            <p:spPr>
              <a:xfrm>
                <a:off x="4724400" y="2272667"/>
                <a:ext cx="3931920" cy="423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=90°⇒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=45°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E0B7F19-3C6E-4465-A22A-9AA301C1D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272667"/>
                <a:ext cx="3931920" cy="423770"/>
              </a:xfrm>
              <a:prstGeom prst="rect">
                <a:avLst/>
              </a:prstGeom>
              <a:blipFill>
                <a:blip r:embed="rId5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7D2FAB4A-A577-4A7E-B70E-68F32950A4A4}"/>
                  </a:ext>
                </a:extLst>
              </p:cNvPr>
              <p:cNvSpPr txBox="1"/>
              <p:nvPr/>
            </p:nvSpPr>
            <p:spPr>
              <a:xfrm>
                <a:off x="4724400" y="3034855"/>
                <a:ext cx="1940560" cy="423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=45°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7D2FAB4A-A577-4A7E-B70E-68F32950A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034855"/>
                <a:ext cx="1940560" cy="423770"/>
              </a:xfrm>
              <a:prstGeom prst="rect">
                <a:avLst/>
              </a:prstGeom>
              <a:blipFill>
                <a:blip r:embed="rId6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8A632E06-0AFF-4BBB-B193-08A801FC7376}"/>
                  </a:ext>
                </a:extLst>
              </p:cNvPr>
              <p:cNvSpPr txBox="1"/>
              <p:nvPr/>
            </p:nvSpPr>
            <p:spPr>
              <a:xfrm>
                <a:off x="4724400" y="3757918"/>
                <a:ext cx="1940560" cy="423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45°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8A632E06-0AFF-4BBB-B193-08A801FC7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757918"/>
                <a:ext cx="1940560" cy="423770"/>
              </a:xfrm>
              <a:prstGeom prst="rect">
                <a:avLst/>
              </a:prstGeom>
              <a:blipFill>
                <a:blip r:embed="rId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AB533D5A-1213-4B98-9889-87A3DD41D0C0}"/>
                  </a:ext>
                </a:extLst>
              </p:cNvPr>
              <p:cNvSpPr txBox="1"/>
              <p:nvPr/>
            </p:nvSpPr>
            <p:spPr>
              <a:xfrm>
                <a:off x="4734560" y="4497840"/>
                <a:ext cx="4815840" cy="423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+90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°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5°=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5°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AB533D5A-1213-4B98-9889-87A3DD41D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560" y="4497840"/>
                <a:ext cx="4815840" cy="423770"/>
              </a:xfrm>
              <a:prstGeom prst="rect">
                <a:avLst/>
              </a:prstGeom>
              <a:blipFill>
                <a:blip r:embed="rId8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859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3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5.4. Máximo cisalhamento no plano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839"/>
            <a:ext cx="10515600" cy="42370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Tensão normal nos planos com máximo cisalhamento (</a:t>
            </a:r>
            <a:r>
              <a:rPr lang="el-GR" sz="2200" dirty="0"/>
              <a:t>θ</a:t>
            </a:r>
            <a:r>
              <a:rPr lang="pt-BR" sz="2200" baseline="-25000" dirty="0"/>
              <a:t>s</a:t>
            </a:r>
            <a:r>
              <a:rPr lang="pt-BR" sz="2200" dirty="0"/>
              <a:t>)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7715BB8D-8233-4924-9D13-841F160FA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272667"/>
            <a:ext cx="2399263" cy="3071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41A42CB-6317-46ED-BE8D-470608505659}"/>
                  </a:ext>
                </a:extLst>
              </p:cNvPr>
              <p:cNvSpPr txBox="1"/>
              <p:nvPr/>
            </p:nvSpPr>
            <p:spPr>
              <a:xfrm>
                <a:off x="4556760" y="2272667"/>
                <a:ext cx="5249959" cy="657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41A42CB-6317-46ED-BE8D-470608505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760" y="2272667"/>
                <a:ext cx="5249959" cy="6577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DAA2796-594E-4A50-A255-80759C861E37}"/>
                  </a:ext>
                </a:extLst>
              </p:cNvPr>
              <p:cNvSpPr txBox="1"/>
              <p:nvPr/>
            </p:nvSpPr>
            <p:spPr>
              <a:xfrm>
                <a:off x="4556760" y="3355899"/>
                <a:ext cx="5732459" cy="777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sz="20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DAA2796-594E-4A50-A255-80759C861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760" y="3355899"/>
                <a:ext cx="5732459" cy="7772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FBA46EC-3F44-4044-B84A-34C4C5158B88}"/>
                  </a:ext>
                </a:extLst>
              </p:cNvPr>
              <p:cNvSpPr txBox="1"/>
              <p:nvPr/>
            </p:nvSpPr>
            <p:spPr>
              <a:xfrm>
                <a:off x="4899065" y="4558651"/>
                <a:ext cx="1972252" cy="65774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FBA46EC-3F44-4044-B84A-34C4C5158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065" y="4558651"/>
                <a:ext cx="1972252" cy="6577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4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5.3. Cisalhamento máximo no plano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6752206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Para o EPT do Exemplo 5.2, determinar:</a:t>
            </a:r>
            <a:endParaRPr lang="pt-BR" altLang="pt-BR" sz="2200" dirty="0"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200" dirty="0">
                <a:cs typeface="Times New Roman" panose="02020603050405020304" pitchFamily="18" charset="0"/>
              </a:rPr>
              <a:t>(a) os ângulos correspondentes ao cisalhamento máximo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200" dirty="0">
                <a:cs typeface="Times New Roman" panose="02020603050405020304" pitchFamily="18" charset="0"/>
              </a:rPr>
              <a:t>(b) o valor máximo do cisalhamento no plano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200" dirty="0">
                <a:cs typeface="Times New Roman" panose="02020603050405020304" pitchFamily="18" charset="0"/>
              </a:rPr>
              <a:t>(c) o estado completo em tais direções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DDA80371-836E-4245-9DC0-E88FE3113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062" y="2331583"/>
            <a:ext cx="2849989" cy="300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37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5.3. Cisalhamento máximo no plano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6752206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(a) os ângulos correspondentes ao cisalhamento máximo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DDA80371-836E-4245-9DC0-E88FE3113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062" y="2331583"/>
            <a:ext cx="2849989" cy="3006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8B6D982-AB6B-4A61-ACC4-CF4AD0BC6A4B}"/>
                  </a:ext>
                </a:extLst>
              </p:cNvPr>
              <p:cNvSpPr txBox="1"/>
              <p:nvPr/>
            </p:nvSpPr>
            <p:spPr>
              <a:xfrm>
                <a:off x="1233997" y="2708560"/>
                <a:ext cx="2861557" cy="790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tan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8B6D982-AB6B-4A61-ACC4-CF4AD0BC6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2708560"/>
                <a:ext cx="2861557" cy="7900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D58F007-7C52-45DD-BB7E-19B822B2D0B9}"/>
                  </a:ext>
                </a:extLst>
              </p:cNvPr>
              <p:cNvSpPr txBox="1"/>
              <p:nvPr/>
            </p:nvSpPr>
            <p:spPr>
              <a:xfrm>
                <a:off x="1233997" y="3772005"/>
                <a:ext cx="3385340" cy="790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arctan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50+10</m:t>
                                  </m:r>
                                </m:num>
                                <m:den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BR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.40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D58F007-7C52-45DD-BB7E-19B822B2D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3772005"/>
                <a:ext cx="3385340" cy="7900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216D3D0-F25B-4ADD-8E35-0C4AEF027BE5}"/>
                  </a:ext>
                </a:extLst>
              </p:cNvPr>
              <p:cNvSpPr txBox="1"/>
              <p:nvPr/>
            </p:nvSpPr>
            <p:spPr>
              <a:xfrm>
                <a:off x="1233997" y="4869741"/>
                <a:ext cx="1929402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+90°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216D3D0-F25B-4ADD-8E35-0C4AEF027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4869741"/>
                <a:ext cx="1929402" cy="400110"/>
              </a:xfrm>
              <a:prstGeom prst="rect">
                <a:avLst/>
              </a:prstGeom>
              <a:blipFill>
                <a:blip r:embed="rId7"/>
                <a:stretch>
                  <a:fillRect b="-153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3223D50-3DEF-47D9-95A3-AD894AE8AFC7}"/>
                  </a:ext>
                </a:extLst>
              </p:cNvPr>
              <p:cNvSpPr txBox="1"/>
              <p:nvPr/>
            </p:nvSpPr>
            <p:spPr>
              <a:xfrm>
                <a:off x="4984811" y="3966962"/>
                <a:ext cx="174446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pt-B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3223D50-3DEF-47D9-95A3-AD894AE8A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811" y="3966962"/>
                <a:ext cx="1744463" cy="400110"/>
              </a:xfrm>
              <a:prstGeom prst="rect">
                <a:avLst/>
              </a:prstGeom>
              <a:blipFill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D67E06B2-4A9D-495B-A92B-0C3934B57CC8}"/>
                  </a:ext>
                </a:extLst>
              </p:cNvPr>
              <p:cNvSpPr txBox="1"/>
              <p:nvPr/>
            </p:nvSpPr>
            <p:spPr>
              <a:xfrm>
                <a:off x="4984811" y="4847886"/>
                <a:ext cx="154915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pt-B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𝟕𝟏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D67E06B2-4A9D-495B-A92B-0C3934B57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811" y="4847886"/>
                <a:ext cx="1549154" cy="400110"/>
              </a:xfrm>
              <a:prstGeom prst="rect">
                <a:avLst/>
              </a:prstGeom>
              <a:blipFill>
                <a:blip r:embed="rId9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47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5.3. Cisalhamento máximo no plano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6752206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Obs.: defasagem angular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DDA80371-836E-4245-9DC0-E88FE3113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062" y="2331583"/>
            <a:ext cx="2849989" cy="3006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3223D50-3DEF-47D9-95A3-AD894AE8AFC7}"/>
                  </a:ext>
                </a:extLst>
              </p:cNvPr>
              <p:cNvSpPr txBox="1"/>
              <p:nvPr/>
            </p:nvSpPr>
            <p:spPr>
              <a:xfrm>
                <a:off x="3190076" y="3126815"/>
                <a:ext cx="174446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−18,4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3223D50-3DEF-47D9-95A3-AD894AE8A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076" y="3126815"/>
                <a:ext cx="1744463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D67E06B2-4A9D-495B-A92B-0C3934B57CC8}"/>
                  </a:ext>
                </a:extLst>
              </p:cNvPr>
              <p:cNvSpPr txBox="1"/>
              <p:nvPr/>
            </p:nvSpPr>
            <p:spPr>
              <a:xfrm>
                <a:off x="3190076" y="4391590"/>
                <a:ext cx="154915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71,6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D67E06B2-4A9D-495B-A92B-0C3934B57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076" y="4391590"/>
                <a:ext cx="1549154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A84ADB8-91DA-484D-874E-7EFAA6A202C7}"/>
                  </a:ext>
                </a:extLst>
              </p:cNvPr>
              <p:cNvSpPr txBox="1"/>
              <p:nvPr/>
            </p:nvSpPr>
            <p:spPr>
              <a:xfrm>
                <a:off x="1656949" y="2574011"/>
                <a:ext cx="1501562" cy="42761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26,6</m:t>
                      </m:r>
                      <m:r>
                        <a:rPr lang="en-US" sz="20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A84ADB8-91DA-484D-874E-7EFAA6A20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949" y="2574011"/>
                <a:ext cx="1501562" cy="427618"/>
              </a:xfrm>
              <a:prstGeom prst="rect">
                <a:avLst/>
              </a:prstGeom>
              <a:blipFill>
                <a:blip r:embed="rId7"/>
                <a:stretch>
                  <a:fillRect b="-8571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05286AE-DCB5-46BF-82E9-8B5233F5729D}"/>
                  </a:ext>
                </a:extLst>
              </p:cNvPr>
              <p:cNvSpPr txBox="1"/>
              <p:nvPr/>
            </p:nvSpPr>
            <p:spPr>
              <a:xfrm>
                <a:off x="1669001" y="3829689"/>
                <a:ext cx="1648093" cy="42377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pt-BR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6,6</m:t>
                      </m:r>
                      <m:r>
                        <a:rPr lang="en-US" sz="20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05286AE-DCB5-46BF-82E9-8B5233F57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829689"/>
                <a:ext cx="1648093" cy="423770"/>
              </a:xfrm>
              <a:prstGeom prst="rect">
                <a:avLst/>
              </a:prstGeom>
              <a:blipFill>
                <a:blip r:embed="rId8"/>
                <a:stretch>
                  <a:fillRect b="-5714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B15EE786-4A97-458B-991A-7DB837563524}"/>
                  </a:ext>
                </a:extLst>
              </p:cNvPr>
              <p:cNvSpPr txBox="1"/>
              <p:nvPr/>
            </p:nvSpPr>
            <p:spPr>
              <a:xfrm>
                <a:off x="3190076" y="5061302"/>
                <a:ext cx="33032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116,6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+45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=161,6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B15EE786-4A97-458B-991A-7DB837563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076" y="5061302"/>
                <a:ext cx="3303249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ipse 3">
            <a:extLst>
              <a:ext uri="{FF2B5EF4-FFF2-40B4-BE49-F238E27FC236}">
                <a16:creationId xmlns:a16="http://schemas.microsoft.com/office/drawing/2014/main" id="{DB54EB8E-3CE6-41E5-864D-E135B922C3E6}"/>
              </a:ext>
            </a:extLst>
          </p:cNvPr>
          <p:cNvSpPr/>
          <p:nvPr/>
        </p:nvSpPr>
        <p:spPr>
          <a:xfrm>
            <a:off x="3891280" y="3001629"/>
            <a:ext cx="1043259" cy="64581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5EC13195-0EFF-4146-B93F-D2A28E9E2B71}"/>
              </a:ext>
            </a:extLst>
          </p:cNvPr>
          <p:cNvSpPr/>
          <p:nvPr/>
        </p:nvSpPr>
        <p:spPr>
          <a:xfrm>
            <a:off x="5476978" y="4926862"/>
            <a:ext cx="1043259" cy="64581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5" grpId="0"/>
      <p:bldP spid="16" grpId="0"/>
      <p:bldP spid="22" grpId="0"/>
      <p:bldP spid="4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de hoje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5. Estado Plano de Tensão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5.1. Definição de EPT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5.2. Equações de transformação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5.3. Tensões principais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5.4. Máximo cisalhamento no plano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5.5. Círculo de Mohr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5.6. Cisalhamento máximo absoluto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016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5.3. Cisalhamento máximo no plano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6752206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(b) o valor máximo do cisalhamento no plano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DDA80371-836E-4245-9DC0-E88FE3113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062" y="2331583"/>
            <a:ext cx="2849989" cy="3006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265FE267-FC6B-48C0-90E7-4E0BEB94E81A}"/>
                  </a:ext>
                </a:extLst>
              </p:cNvPr>
              <p:cNvSpPr txBox="1"/>
              <p:nvPr/>
            </p:nvSpPr>
            <p:spPr>
              <a:xfrm>
                <a:off x="1656949" y="2402076"/>
                <a:ext cx="3897296" cy="100168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𝑚𝑖𝑛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265FE267-FC6B-48C0-90E7-4E0BEB94E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949" y="2402076"/>
                <a:ext cx="3897296" cy="10016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A35708D-40DC-4CAF-BA3B-D6EF0EC4376D}"/>
                  </a:ext>
                </a:extLst>
              </p:cNvPr>
              <p:cNvSpPr txBox="1"/>
              <p:nvPr/>
            </p:nvSpPr>
            <p:spPr>
              <a:xfrm>
                <a:off x="1656949" y="3623740"/>
                <a:ext cx="3897296" cy="100168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𝑚𝑖𝑛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pt-BR" sz="2000" b="0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50+</m:t>
                                      </m:r>
                                      <m:r>
                                        <a:rPr kumimoji="0" lang="pt-BR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10</m:t>
                                      </m:r>
                                    </m:num>
                                    <m:den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40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A35708D-40DC-4CAF-BA3B-D6EF0EC43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949" y="3623740"/>
                <a:ext cx="3897296" cy="10016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C000CB2-1EBE-469F-9F8C-3F5887C99C4C}"/>
                  </a:ext>
                </a:extLst>
              </p:cNvPr>
              <p:cNvSpPr txBox="1"/>
              <p:nvPr/>
            </p:nvSpPr>
            <p:spPr>
              <a:xfrm>
                <a:off x="2256191" y="4924420"/>
                <a:ext cx="2698811" cy="41351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𝝉</m:t>
                          </m:r>
                        </m:e>
                        <m:sub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𝒎𝒂𝒙</m:t>
                          </m:r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𝒎𝒊𝒏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=±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𝟓𝟎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𝑴𝑷𝒂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C000CB2-1EBE-469F-9F8C-3F5887C99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191" y="4924420"/>
                <a:ext cx="2698811" cy="413511"/>
              </a:xfrm>
              <a:prstGeom prst="rect">
                <a:avLst/>
              </a:prstGeom>
              <a:blipFill>
                <a:blip r:embed="rId7"/>
                <a:stretch>
                  <a:fillRect b="-147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975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5.3. Cisalhamento máximo no plano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6752206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(c) o estado completo em tais direções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ACCD2A01-F90D-4ED9-B643-1953762A0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828" y="3917946"/>
            <a:ext cx="3680918" cy="16822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CFA933F-BF9D-4993-BA66-23E68FAB73FA}"/>
                  </a:ext>
                </a:extLst>
              </p:cNvPr>
              <p:cNvSpPr txBox="1"/>
              <p:nvPr/>
            </p:nvSpPr>
            <p:spPr>
              <a:xfrm>
                <a:off x="1331828" y="2317468"/>
                <a:ext cx="4439052" cy="53655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US" sz="20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pt-BR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20 </m:t>
                    </m:r>
                    <m:r>
                      <m:rPr>
                        <m:sty m:val="p"/>
                      </m:rPr>
                      <a:rPr lang="pt-B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MPa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CFA933F-BF9D-4993-BA66-23E68FAB7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828" y="2317468"/>
                <a:ext cx="4439052" cy="5365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70F2069-BE56-45A0-84D8-0B2EFC20D3B7}"/>
                  </a:ext>
                </a:extLst>
              </p:cNvPr>
              <p:cNvSpPr txBox="1"/>
              <p:nvPr/>
            </p:nvSpPr>
            <p:spPr>
              <a:xfrm>
                <a:off x="1331828" y="3054311"/>
                <a:ext cx="4328160" cy="62369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sen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cos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70F2069-BE56-45A0-84D8-0B2EFC20D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828" y="3054311"/>
                <a:ext cx="4328160" cy="6236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27654939-97B2-4016-AD9C-CC6A5553E0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1980" y="1970857"/>
            <a:ext cx="5246416" cy="362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5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5.3. Cisalhamento máximo no plano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27654939-97B2-4016-AD9C-CC6A5553E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04695"/>
            <a:ext cx="4907280" cy="339159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AA27C27D-33E4-4818-953C-30866D1ED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946" y="1832726"/>
            <a:ext cx="4576000" cy="333871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92134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5.4. Tensões extremas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6752206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Considerando o sentido das tensões planas da figura, determinar o valor do cisalhamento aplicado (</a:t>
            </a:r>
            <a:r>
              <a:rPr lang="el-GR" altLang="pt-BR" sz="2400" i="1" dirty="0">
                <a:cs typeface="Times New Roman" panose="02020603050405020304" pitchFamily="18" charset="0"/>
              </a:rPr>
              <a:t>τ</a:t>
            </a:r>
            <a:r>
              <a:rPr lang="pt-BR" altLang="pt-BR" sz="2400" dirty="0">
                <a:cs typeface="Times New Roman" panose="02020603050405020304" pitchFamily="18" charset="0"/>
              </a:rPr>
              <a:t>) sabendo que houve ruptura por compressão no plano inclinado (linha branca), e o valor da resistência à compressão do material.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83C06830-F064-418B-8F2C-B2C922513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498" y="1780222"/>
            <a:ext cx="35433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656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5.4. Tensões extremas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6752206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Ângulo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83C06830-F064-418B-8F2C-B2C922513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498" y="1780222"/>
            <a:ext cx="3543300" cy="3114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09FA1ED-31F2-4ECC-B1D9-227D77640E0A}"/>
                  </a:ext>
                </a:extLst>
              </p:cNvPr>
              <p:cNvSpPr txBox="1"/>
              <p:nvPr/>
            </p:nvSpPr>
            <p:spPr>
              <a:xfrm>
                <a:off x="1669001" y="2392939"/>
                <a:ext cx="1206279" cy="423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=75°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09FA1ED-31F2-4ECC-B1D9-227D77640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392939"/>
                <a:ext cx="1206279" cy="423770"/>
              </a:xfrm>
              <a:prstGeom prst="rect">
                <a:avLst/>
              </a:prstGeom>
              <a:blipFill>
                <a:blip r:embed="rId5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5309C08-6159-45E0-B5A7-110F74264BE1}"/>
                  </a:ext>
                </a:extLst>
              </p:cNvPr>
              <p:cNvSpPr txBox="1"/>
              <p:nvPr/>
            </p:nvSpPr>
            <p:spPr>
              <a:xfrm>
                <a:off x="1669001" y="3016995"/>
                <a:ext cx="2387600" cy="7652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5309C08-6159-45E0-B5A7-110F74264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016995"/>
                <a:ext cx="2387600" cy="7652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E80FE87-6820-4BFE-88DA-7CCF03C40F87}"/>
                  </a:ext>
                </a:extLst>
              </p:cNvPr>
              <p:cNvSpPr txBox="1"/>
              <p:nvPr/>
            </p:nvSpPr>
            <p:spPr>
              <a:xfrm>
                <a:off x="1669001" y="3971805"/>
                <a:ext cx="2852199" cy="683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an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150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.(−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  <m: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E80FE87-6820-4BFE-88DA-7CCF03C40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971805"/>
                <a:ext cx="2852199" cy="6837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C8EB5B2-FC33-4938-AE86-78CA2C5A079D}"/>
                  </a:ext>
                </a:extLst>
              </p:cNvPr>
              <p:cNvSpPr txBox="1"/>
              <p:nvPr/>
            </p:nvSpPr>
            <p:spPr>
              <a:xfrm>
                <a:off x="4652146" y="4113606"/>
                <a:ext cx="23876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𝝉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𝟕𝟖𝟓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𝐌𝐏𝐚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C8EB5B2-FC33-4938-AE86-78CA2C5A0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146" y="4113606"/>
                <a:ext cx="238760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972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5.4. Tensões extremas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6752206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Tensão normal máxima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83C06830-F064-418B-8F2C-B2C922513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498" y="1780222"/>
            <a:ext cx="3543300" cy="3114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DF660A7-1A49-4500-A3B0-760B0183B8F7}"/>
                  </a:ext>
                </a:extLst>
              </p:cNvPr>
              <p:cNvSpPr txBox="1"/>
              <p:nvPr/>
            </p:nvSpPr>
            <p:spPr>
              <a:xfrm>
                <a:off x="1233997" y="2427316"/>
                <a:ext cx="4246609" cy="100168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DF660A7-1A49-4500-A3B0-760B0183B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2427316"/>
                <a:ext cx="4246609" cy="10016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C1CC7396-19D8-4E82-AD47-35C0C8FE244B}"/>
                  </a:ext>
                </a:extLst>
              </p:cNvPr>
              <p:cNvSpPr txBox="1"/>
              <p:nvPr/>
            </p:nvSpPr>
            <p:spPr>
              <a:xfrm>
                <a:off x="1233997" y="3567131"/>
                <a:ext cx="4780724" cy="100168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7−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45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pt-BR" sz="2000" b="0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27+</m:t>
                                      </m:r>
                                      <m:r>
                                        <a:rPr kumimoji="0" lang="pt-BR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45</m:t>
                                      </m:r>
                                    </m:num>
                                    <m:den>
                                      <m:r>
                                        <a:rPr kumimoji="0" lang="en-US" sz="20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n-US" sz="2000" b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785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C1CC7396-19D8-4E82-AD47-35C0C8FE2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3567131"/>
                <a:ext cx="4780724" cy="10016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D446120-7CED-433D-A91B-EEDAE051624E}"/>
                  </a:ext>
                </a:extLst>
              </p:cNvPr>
              <p:cNvSpPr txBox="1"/>
              <p:nvPr/>
            </p:nvSpPr>
            <p:spPr>
              <a:xfrm>
                <a:off x="1233997" y="4890398"/>
                <a:ext cx="2057843" cy="40011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32,569 </m:t>
                      </m:r>
                      <m:r>
                        <m:rPr>
                          <m:sty m:val="p"/>
                        </m:rP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MPa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D446120-7CED-433D-A91B-EEDAE0516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4890398"/>
                <a:ext cx="2057843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B734590F-7DD9-4BC4-B3EC-8BE27AB3F07E}"/>
                  </a:ext>
                </a:extLst>
              </p:cNvPr>
              <p:cNvSpPr txBox="1"/>
              <p:nvPr/>
            </p:nvSpPr>
            <p:spPr>
              <a:xfrm>
                <a:off x="3880675" y="4890398"/>
                <a:ext cx="2327086" cy="40011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−50,569 </m:t>
                      </m:r>
                      <m:r>
                        <m:rPr>
                          <m:sty m:val="p"/>
                        </m:rP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MPa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B734590F-7DD9-4BC4-B3EC-8BE27AB3F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675" y="4890398"/>
                <a:ext cx="2327086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52B790A8-C890-4814-BCFC-0DD2AD6B246A}"/>
              </a:ext>
            </a:extLst>
          </p:cNvPr>
          <p:cNvSpPr/>
          <p:nvPr/>
        </p:nvSpPr>
        <p:spPr>
          <a:xfrm>
            <a:off x="3950563" y="4890398"/>
            <a:ext cx="2145437" cy="400110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6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5.4. Tensões extremas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6752206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* Ruptura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83C06830-F064-418B-8F2C-B2C922513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410142"/>
            <a:ext cx="3543300" cy="31146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03BABAB-F97D-4666-BED9-B0A699F3F0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3751" y="2410142"/>
            <a:ext cx="4332302" cy="241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8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aula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sz="2400" dirty="0"/>
              <a:t>5.5. Círculo de Mohr</a:t>
            </a:r>
          </a:p>
          <a:p>
            <a:pPr>
              <a:lnSpc>
                <a:spcPct val="200000"/>
              </a:lnSpc>
            </a:pPr>
            <a:r>
              <a:rPr lang="pt-BR" sz="2400" dirty="0"/>
              <a:t>5.6. Cisalhamento máximo absoluto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232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11. Estado Plano de Tensão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sz="2400" dirty="0"/>
              <a:t>Objetivos da aula de hoje: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Definir o conceito de tensões e direções principais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Obter a fórmula para determinar o máximo cisalhamento no plano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9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5.1. Estado Plano de Tensão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203"/>
            <a:ext cx="10515600" cy="42597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Plano </a:t>
            </a:r>
            <a:r>
              <a:rPr lang="pt-BR" sz="2400" i="1" dirty="0" err="1"/>
              <a:t>xy</a:t>
            </a:r>
            <a:endParaRPr lang="en-US" sz="22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86499F65-9D92-4F89-96F7-9FE04E0BB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2095182"/>
            <a:ext cx="33528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6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5.2. Equações de transformação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4312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Tensões em planos inclinados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Ligações por solda ou cola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5E4C4E97-ABC5-4F0D-9E2D-1DA343CA5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454" y="2965604"/>
            <a:ext cx="3296159" cy="225996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169F2C0-8EED-4D60-8E04-FF5A4E24C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5946" y="3095463"/>
            <a:ext cx="40195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7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5.2. Equações de transformação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4312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Definições:</a:t>
            </a:r>
          </a:p>
          <a:p>
            <a:pPr lvl="1">
              <a:lnSpc>
                <a:spcPct val="150000"/>
              </a:lnSpc>
            </a:pPr>
            <a:r>
              <a:rPr lang="en-US" sz="2000" dirty="0" err="1"/>
              <a:t>Eixos</a:t>
            </a:r>
            <a:r>
              <a:rPr lang="en-US" sz="2000" dirty="0"/>
              <a:t> </a:t>
            </a:r>
            <a:r>
              <a:rPr lang="en-US" sz="2000" dirty="0" err="1"/>
              <a:t>inclinados</a:t>
            </a:r>
            <a:r>
              <a:rPr lang="en-US" sz="2000" dirty="0"/>
              <a:t> (</a:t>
            </a:r>
            <a:r>
              <a:rPr lang="en-US" sz="2000" i="1" dirty="0"/>
              <a:t>x</a:t>
            </a:r>
            <a:r>
              <a:rPr lang="en-US" sz="2000" dirty="0"/>
              <a:t>’ e </a:t>
            </a:r>
            <a:r>
              <a:rPr lang="en-US" sz="2000" i="1" dirty="0"/>
              <a:t>y</a:t>
            </a:r>
            <a:r>
              <a:rPr lang="en-US" sz="2000" dirty="0"/>
              <a:t>’)</a:t>
            </a:r>
          </a:p>
          <a:p>
            <a:pPr lvl="1">
              <a:lnSpc>
                <a:spcPct val="150000"/>
              </a:lnSpc>
            </a:pPr>
            <a:r>
              <a:rPr lang="en-US" sz="2000" dirty="0" err="1"/>
              <a:t>Ângulo</a:t>
            </a:r>
            <a:r>
              <a:rPr lang="en-US" sz="2000" dirty="0"/>
              <a:t> de </a:t>
            </a:r>
            <a:r>
              <a:rPr lang="en-US" sz="2000" dirty="0" err="1"/>
              <a:t>rotação</a:t>
            </a:r>
            <a:r>
              <a:rPr lang="en-US" sz="2000" dirty="0"/>
              <a:t> (</a:t>
            </a:r>
            <a:r>
              <a:rPr lang="el-GR" sz="2000" dirty="0"/>
              <a:t>θ</a:t>
            </a:r>
            <a:r>
              <a:rPr lang="pt-BR" sz="2000" dirty="0"/>
              <a:t>)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3E80FA8-E3F6-4B94-8031-235A1AD1C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700" y="2152270"/>
            <a:ext cx="6846301" cy="2884575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0B69FAB8-A4CE-453B-8C8B-714626342DBF}"/>
              </a:ext>
            </a:extLst>
          </p:cNvPr>
          <p:cNvSpPr/>
          <p:nvPr/>
        </p:nvSpPr>
        <p:spPr>
          <a:xfrm>
            <a:off x="9312675" y="2876365"/>
            <a:ext cx="435006" cy="43500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8F1F511-B71F-4024-BEFD-55618250E7D0}"/>
              </a:ext>
            </a:extLst>
          </p:cNvPr>
          <p:cNvSpPr/>
          <p:nvPr/>
        </p:nvSpPr>
        <p:spPr>
          <a:xfrm>
            <a:off x="9805755" y="3429000"/>
            <a:ext cx="435006" cy="43500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6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5.2. Equações de transformação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4312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Tensões no sistema rotacionado (</a:t>
            </a:r>
            <a:r>
              <a:rPr lang="pt-BR" sz="2200" i="1" dirty="0" err="1"/>
              <a:t>x’y</a:t>
            </a:r>
            <a:r>
              <a:rPr lang="pt-BR" sz="2200" i="1" dirty="0"/>
              <a:t>’</a:t>
            </a:r>
            <a:r>
              <a:rPr lang="pt-BR" sz="2200" dirty="0"/>
              <a:t>)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80CC34F2-68D9-4BDF-94B7-7C86FAC20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115" y="2867138"/>
            <a:ext cx="4344439" cy="70358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22128D9-12C3-4D76-9AC3-69A88CF66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1408" y="3787714"/>
            <a:ext cx="3827498" cy="71082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DED3607-8189-4ECD-B45C-03151194C0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9001" y="2316240"/>
            <a:ext cx="3247958" cy="295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2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5.3. Tensões principais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83"/>
            <a:ext cx="10515600" cy="4312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Variação das tensões com o plano de corte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DF4407C3-60C5-4BD1-AAEA-8B58BAB0F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308" y="2172695"/>
            <a:ext cx="2768600" cy="292049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C071DFF-0427-478B-8D04-B06EBD262F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9687" y="3023623"/>
            <a:ext cx="1655825" cy="10292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8BDD408-7056-47A5-9E1C-F0F986867655}"/>
                  </a:ext>
                </a:extLst>
              </p:cNvPr>
              <p:cNvSpPr txBox="1"/>
              <p:nvPr/>
            </p:nvSpPr>
            <p:spPr>
              <a:xfrm>
                <a:off x="5171440" y="5151902"/>
                <a:ext cx="5286456" cy="601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8BDD408-7056-47A5-9E1C-F0F986867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440" y="5151902"/>
                <a:ext cx="5286456" cy="6012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m 16">
            <a:extLst>
              <a:ext uri="{FF2B5EF4-FFF2-40B4-BE49-F238E27FC236}">
                <a16:creationId xmlns:a16="http://schemas.microsoft.com/office/drawing/2014/main" id="{C7633D34-8CC3-4D59-9866-4BACBF0D9F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3291" y="1438183"/>
            <a:ext cx="4209496" cy="358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4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4974</TotalTime>
  <Words>1735</Words>
  <Application>Microsoft Office PowerPoint</Application>
  <PresentationFormat>Widescreen</PresentationFormat>
  <Paragraphs>218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Wingdings</vt:lpstr>
      <vt:lpstr>Tema do Office</vt:lpstr>
      <vt:lpstr>Introdução à Mecânica dos Sólidos (LOM3081)</vt:lpstr>
      <vt:lpstr>Aula passada</vt:lpstr>
      <vt:lpstr>Aula de hoje</vt:lpstr>
      <vt:lpstr>Aula 11. Estado Plano de Tensão</vt:lpstr>
      <vt:lpstr>5.1. Estado Plano de Tensão</vt:lpstr>
      <vt:lpstr>5.2. Equações de transformação</vt:lpstr>
      <vt:lpstr>5.2. Equações de transformação</vt:lpstr>
      <vt:lpstr>5.2. Equações de transformação</vt:lpstr>
      <vt:lpstr>5.3. Tensões principais</vt:lpstr>
      <vt:lpstr>5.3. Tensões principais</vt:lpstr>
      <vt:lpstr>5.3. Tensões principais</vt:lpstr>
      <vt:lpstr>5.3. Tensões principais</vt:lpstr>
      <vt:lpstr>5.3. Tensões principais</vt:lpstr>
      <vt:lpstr>5.3. Tensões principais</vt:lpstr>
      <vt:lpstr>Exemplo 5.2. Tensões principais</vt:lpstr>
      <vt:lpstr>Exemplo 5.2. Tensões principais</vt:lpstr>
      <vt:lpstr>Exemplo 5.2. Tensões principais</vt:lpstr>
      <vt:lpstr>Exemplo 5.2. Tensões principais</vt:lpstr>
      <vt:lpstr>Exemplo 5.2. Tensões principais</vt:lpstr>
      <vt:lpstr>Exemplo 5.2. Tensões principais</vt:lpstr>
      <vt:lpstr>Exemplo 5.2. Tensões principais</vt:lpstr>
      <vt:lpstr>5.4. Máximo cisalhamento no plano</vt:lpstr>
      <vt:lpstr>5.4. Máximo cisalhamento no plano</vt:lpstr>
      <vt:lpstr>5.4. Máximo cisalhamento no plano</vt:lpstr>
      <vt:lpstr>5.4. Máximo cisalhamento no plano</vt:lpstr>
      <vt:lpstr>5.4. Máximo cisalhamento no plano</vt:lpstr>
      <vt:lpstr>Exemplo 5.3. Cisalhamento máximo no plano</vt:lpstr>
      <vt:lpstr>Exemplo 5.3. Cisalhamento máximo no plano</vt:lpstr>
      <vt:lpstr>Exemplo 5.3. Cisalhamento máximo no plano</vt:lpstr>
      <vt:lpstr>Exemplo 5.3. Cisalhamento máximo no plano</vt:lpstr>
      <vt:lpstr>Exemplo 5.3. Cisalhamento máximo no plano</vt:lpstr>
      <vt:lpstr>Exemplo 5.3. Cisalhamento máximo no plano</vt:lpstr>
      <vt:lpstr>Exemplo 5.4. Tensões extremas</vt:lpstr>
      <vt:lpstr>Exemplo 5.4. Tensões extremas</vt:lpstr>
      <vt:lpstr>Exemplo 5.4. Tensões extremas</vt:lpstr>
      <vt:lpstr>Exemplo 5.4. Tensões extremas</vt:lpstr>
      <vt:lpstr>Próxima aula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Mecânica dos Sólidos (LOM3081)</dc:title>
  <dc:creator>João Pascon</dc:creator>
  <cp:lastModifiedBy>João Paulo Pascon</cp:lastModifiedBy>
  <cp:revision>1008</cp:revision>
  <dcterms:created xsi:type="dcterms:W3CDTF">2021-04-12T22:54:59Z</dcterms:created>
  <dcterms:modified xsi:type="dcterms:W3CDTF">2023-11-10T21:56:32Z</dcterms:modified>
</cp:coreProperties>
</file>