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Fraundorfer" initials="MF" lastIdx="1" clrIdx="0">
    <p:extLst>
      <p:ext uri="{19B8F6BF-5375-455C-9EA6-DF929625EA0E}">
        <p15:presenceInfo xmlns:p15="http://schemas.microsoft.com/office/powerpoint/2012/main" userId="08a8e6f20c512d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 err="1" smtClean="0">
                <a:latin typeface="Bradley Hand ITC" panose="03070402050302030203" pitchFamily="66" charset="0"/>
              </a:rPr>
              <a:t>How</a:t>
            </a:r>
            <a:r>
              <a:rPr lang="de-DE" sz="4400" dirty="0" smtClean="0">
                <a:latin typeface="Bradley Hand ITC" panose="03070402050302030203" pitchFamily="66" charset="0"/>
              </a:rPr>
              <a:t> </a:t>
            </a:r>
            <a:r>
              <a:rPr lang="de-DE" sz="4400" dirty="0" err="1" smtClean="0">
                <a:latin typeface="Bradley Hand ITC" panose="03070402050302030203" pitchFamily="66" charset="0"/>
              </a:rPr>
              <a:t>to</a:t>
            </a:r>
            <a:r>
              <a:rPr lang="de-DE" sz="4400" dirty="0" smtClean="0">
                <a:latin typeface="Bradley Hand ITC" panose="03070402050302030203" pitchFamily="66" charset="0"/>
              </a:rPr>
              <a:t> </a:t>
            </a:r>
            <a:r>
              <a:rPr lang="de-DE" sz="4400" dirty="0" err="1" smtClean="0">
                <a:latin typeface="Bradley Hand ITC" panose="03070402050302030203" pitchFamily="66" charset="0"/>
              </a:rPr>
              <a:t>write</a:t>
            </a:r>
            <a:r>
              <a:rPr lang="de-DE" sz="4400" dirty="0" smtClean="0">
                <a:latin typeface="Bradley Hand ITC" panose="03070402050302030203" pitchFamily="66" charset="0"/>
              </a:rPr>
              <a:t> </a:t>
            </a:r>
            <a:r>
              <a:rPr lang="de-DE" sz="4400" dirty="0" err="1" smtClean="0">
                <a:latin typeface="Bradley Hand ITC" panose="03070402050302030203" pitchFamily="66" charset="0"/>
              </a:rPr>
              <a:t>your</a:t>
            </a:r>
            <a:r>
              <a:rPr lang="de-DE" sz="4400" dirty="0" smtClean="0">
                <a:latin typeface="Bradley Hand ITC" panose="03070402050302030203" pitchFamily="66" charset="0"/>
              </a:rPr>
              <a:t> </a:t>
            </a:r>
            <a:r>
              <a:rPr lang="de-DE" sz="4400" dirty="0" err="1" smtClean="0">
                <a:latin typeface="Bradley Hand ITC" panose="03070402050302030203" pitchFamily="66" charset="0"/>
              </a:rPr>
              <a:t>essay</a:t>
            </a:r>
            <a:r>
              <a:rPr lang="de-DE" sz="4400" dirty="0" smtClean="0">
                <a:latin typeface="Bradley Hand ITC" panose="03070402050302030203" pitchFamily="66" charset="0"/>
              </a:rPr>
              <a:t> …</a:t>
            </a:r>
            <a:endParaRPr lang="en-GB" sz="44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89511" y="1023792"/>
            <a:ext cx="90023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latin typeface="Bradley Hand ITC" panose="03070402050302030203" pitchFamily="66" charset="0"/>
              </a:rPr>
              <a:t>The Puzzle</a:t>
            </a:r>
          </a:p>
          <a:p>
            <a:endParaRPr lang="de-DE" sz="2800" dirty="0">
              <a:latin typeface="Bradley Hand ITC" panose="03070402050302030203" pitchFamily="66" charset="0"/>
            </a:endParaRPr>
          </a:p>
          <a:p>
            <a:r>
              <a:rPr lang="de-DE" sz="2800" dirty="0" err="1" smtClean="0">
                <a:latin typeface="Bradley Hand ITC" panose="03070402050302030203" pitchFamily="66" charset="0"/>
              </a:rPr>
              <a:t>Revealing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hidden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secrets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of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</a:p>
          <a:p>
            <a:r>
              <a:rPr lang="de-DE" sz="2800" dirty="0" err="1" smtClean="0">
                <a:latin typeface="Bradley Hand ITC" panose="03070402050302030203" pitchFamily="66" charset="0"/>
              </a:rPr>
              <a:t>the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working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mechanisms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of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</a:p>
          <a:p>
            <a:r>
              <a:rPr lang="de-DE" sz="2800" dirty="0" smtClean="0">
                <a:latin typeface="Bradley Hand ITC" panose="03070402050302030203" pitchFamily="66" charset="0"/>
              </a:rPr>
              <a:t>global </a:t>
            </a:r>
            <a:r>
              <a:rPr lang="de-DE" sz="2800" dirty="0" err="1" smtClean="0">
                <a:latin typeface="Bradley Hand ITC" panose="03070402050302030203" pitchFamily="66" charset="0"/>
              </a:rPr>
              <a:t>politics</a:t>
            </a:r>
            <a:r>
              <a:rPr lang="de-DE" sz="2800" dirty="0" smtClean="0">
                <a:latin typeface="Bradley Hand ITC" panose="03070402050302030203" pitchFamily="66" charset="0"/>
              </a:rPr>
              <a:t>.  </a:t>
            </a:r>
          </a:p>
          <a:p>
            <a:endParaRPr lang="de-DE" sz="2800" dirty="0">
              <a:latin typeface="Bradley Hand ITC" panose="03070402050302030203" pitchFamily="66" charset="0"/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867" y="1023792"/>
            <a:ext cx="2210672" cy="39377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346" y="3380753"/>
            <a:ext cx="3235274" cy="25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7655" y="1047669"/>
            <a:ext cx="107054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latin typeface="Bradley Hand ITC" panose="03070402050302030203" pitchFamily="66" charset="0"/>
              </a:rPr>
              <a:t>The </a:t>
            </a:r>
            <a:r>
              <a:rPr lang="de-DE" sz="2800" b="1" u="sng" dirty="0" err="1" smtClean="0">
                <a:latin typeface="Bradley Hand ITC" panose="03070402050302030203" pitchFamily="66" charset="0"/>
              </a:rPr>
              <a:t>research</a:t>
            </a:r>
            <a:r>
              <a:rPr lang="de-DE" sz="2800" b="1" u="sng" dirty="0" smtClean="0">
                <a:latin typeface="Bradley Hand ITC" panose="03070402050302030203" pitchFamily="66" charset="0"/>
              </a:rPr>
              <a:t> </a:t>
            </a:r>
            <a:r>
              <a:rPr lang="de-DE" sz="2800" b="1" u="sng" dirty="0" err="1" smtClean="0">
                <a:latin typeface="Bradley Hand ITC" panose="03070402050302030203" pitchFamily="66" charset="0"/>
              </a:rPr>
              <a:t>question</a:t>
            </a:r>
            <a:endParaRPr lang="de-DE" sz="2800" b="1" u="sng" dirty="0" smtClean="0">
              <a:latin typeface="Bradley Hand ITC" panose="03070402050302030203" pitchFamily="66" charset="0"/>
            </a:endParaRPr>
          </a:p>
          <a:p>
            <a:endParaRPr lang="de-DE" sz="2800" b="1" u="sng" dirty="0">
              <a:latin typeface="Bradley Hand ITC" panose="03070402050302030203" pitchFamily="66" charset="0"/>
            </a:endParaRPr>
          </a:p>
          <a:p>
            <a:endParaRPr lang="de-DE" sz="2800" dirty="0">
              <a:latin typeface="Bradley Hand ITC" panose="03070402050302030203" pitchFamily="66" charset="0"/>
            </a:endParaRPr>
          </a:p>
          <a:p>
            <a:r>
              <a:rPr lang="de-DE" sz="2800" dirty="0" err="1" smtClean="0">
                <a:latin typeface="Bradley Hand ITC" panose="03070402050302030203" pitchFamily="66" charset="0"/>
              </a:rPr>
              <a:t>What</a:t>
            </a:r>
            <a:r>
              <a:rPr lang="de-DE" sz="2800" dirty="0" smtClean="0">
                <a:latin typeface="Bradley Hand ITC" panose="03070402050302030203" pitchFamily="66" charset="0"/>
              </a:rPr>
              <a:t> do I </a:t>
            </a:r>
            <a:r>
              <a:rPr lang="de-DE" sz="2800" dirty="0" err="1" smtClean="0">
                <a:latin typeface="Bradley Hand ITC" panose="03070402050302030203" pitchFamily="66" charset="0"/>
              </a:rPr>
              <a:t>want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to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know</a:t>
            </a:r>
            <a:r>
              <a:rPr lang="de-DE" sz="2800" dirty="0" smtClean="0">
                <a:latin typeface="Bradley Hand ITC" panose="03070402050302030203" pitchFamily="66" charset="0"/>
              </a:rPr>
              <a:t>?</a:t>
            </a:r>
          </a:p>
          <a:p>
            <a:endParaRPr lang="de-DE" sz="2800" dirty="0">
              <a:latin typeface="Bradley Hand ITC" panose="03070402050302030203" pitchFamily="66" charset="0"/>
            </a:endParaRPr>
          </a:p>
          <a:p>
            <a:r>
              <a:rPr lang="de-DE" sz="2800" dirty="0" err="1" smtClean="0">
                <a:latin typeface="Bradley Hand ITC" panose="03070402050302030203" pitchFamily="66" charset="0"/>
              </a:rPr>
              <a:t>How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can</a:t>
            </a:r>
            <a:r>
              <a:rPr lang="de-DE" sz="2800" dirty="0" smtClean="0">
                <a:latin typeface="Bradley Hand ITC" panose="03070402050302030203" pitchFamily="66" charset="0"/>
              </a:rPr>
              <a:t> I </a:t>
            </a:r>
            <a:r>
              <a:rPr lang="de-DE" sz="2800" dirty="0" err="1" smtClean="0">
                <a:latin typeface="Bradley Hand ITC" panose="03070402050302030203" pitchFamily="66" charset="0"/>
              </a:rPr>
              <a:t>relate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question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to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more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general</a:t>
            </a:r>
            <a:r>
              <a:rPr lang="de-DE" sz="2800" dirty="0" smtClean="0">
                <a:latin typeface="Bradley Hand ITC" panose="03070402050302030203" pitchFamily="66" charset="0"/>
              </a:rPr>
              <a:t> puzzle?</a:t>
            </a:r>
          </a:p>
          <a:p>
            <a:endParaRPr lang="de-DE" sz="2800" dirty="0">
              <a:latin typeface="Bradley Hand ITC" panose="03070402050302030203" pitchFamily="66" charset="0"/>
            </a:endParaRPr>
          </a:p>
          <a:p>
            <a:r>
              <a:rPr lang="de-DE" sz="2800" dirty="0" err="1" smtClean="0">
                <a:latin typeface="Bradley Hand ITC" panose="03070402050302030203" pitchFamily="66" charset="0"/>
              </a:rPr>
              <a:t>Why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is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question</a:t>
            </a:r>
            <a:r>
              <a:rPr lang="de-DE" sz="2800" dirty="0" smtClean="0">
                <a:latin typeface="Bradley Hand ITC" panose="03070402050302030203" pitchFamily="66" charset="0"/>
              </a:rPr>
              <a:t> relevant? </a:t>
            </a:r>
          </a:p>
          <a:p>
            <a:endParaRPr lang="de-DE" sz="2800" dirty="0">
              <a:latin typeface="Bradley Hand ITC" panose="03070402050302030203" pitchFamily="66" charset="0"/>
            </a:endParaRPr>
          </a:p>
          <a:p>
            <a:r>
              <a:rPr lang="de-DE" sz="2800" dirty="0" err="1" smtClean="0">
                <a:latin typeface="Bradley Hand ITC" panose="03070402050302030203" pitchFamily="66" charset="0"/>
              </a:rPr>
              <a:t>How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can</a:t>
            </a:r>
            <a:r>
              <a:rPr lang="de-DE" sz="2800" dirty="0" smtClean="0">
                <a:latin typeface="Bradley Hand ITC" panose="03070402050302030203" pitchFamily="66" charset="0"/>
              </a:rPr>
              <a:t> I </a:t>
            </a:r>
            <a:r>
              <a:rPr lang="de-DE" sz="2800" dirty="0" err="1" smtClean="0">
                <a:latin typeface="Bradley Hand ITC" panose="03070402050302030203" pitchFamily="66" charset="0"/>
              </a:rPr>
              <a:t>convince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my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reader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of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importance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of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question</a:t>
            </a:r>
            <a:r>
              <a:rPr lang="de-DE" sz="2800" dirty="0" smtClean="0">
                <a:latin typeface="Bradley Hand ITC" panose="03070402050302030203" pitchFamily="66" charset="0"/>
              </a:rPr>
              <a:t>?</a:t>
            </a:r>
          </a:p>
          <a:p>
            <a:endParaRPr lang="en-GB" sz="2400" dirty="0">
              <a:latin typeface="Bradley Hand ITC" panose="03070402050302030203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97" y="393696"/>
            <a:ext cx="3901626" cy="25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64343" y="1335314"/>
            <a:ext cx="98116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latin typeface="Bradley Hand ITC" panose="03070402050302030203" pitchFamily="66" charset="0"/>
              </a:rPr>
              <a:t>The </a:t>
            </a:r>
            <a:r>
              <a:rPr lang="de-DE" sz="2800" b="1" u="sng" dirty="0" err="1" smtClean="0">
                <a:latin typeface="Bradley Hand ITC" panose="03070402050302030203" pitchFamily="66" charset="0"/>
              </a:rPr>
              <a:t>theoretical</a:t>
            </a:r>
            <a:r>
              <a:rPr lang="de-DE" sz="2800" b="1" u="sng" dirty="0" smtClean="0">
                <a:latin typeface="Bradley Hand ITC" panose="03070402050302030203" pitchFamily="66" charset="0"/>
              </a:rPr>
              <a:t> </a:t>
            </a:r>
            <a:r>
              <a:rPr lang="de-DE" sz="2800" b="1" u="sng" dirty="0" err="1" smtClean="0">
                <a:latin typeface="Bradley Hand ITC" panose="03070402050302030203" pitchFamily="66" charset="0"/>
              </a:rPr>
              <a:t>approach</a:t>
            </a:r>
            <a:endParaRPr lang="de-DE" sz="2800" b="1" u="sng" dirty="0" smtClean="0">
              <a:latin typeface="Bradley Hand ITC" panose="03070402050302030203" pitchFamily="66" charset="0"/>
            </a:endParaRPr>
          </a:p>
          <a:p>
            <a:endParaRPr lang="de-DE" sz="2800" dirty="0" smtClean="0">
              <a:latin typeface="Bradley Hand ITC" panose="03070402050302030203" pitchFamily="66" charset="0"/>
            </a:endParaRPr>
          </a:p>
          <a:p>
            <a:r>
              <a:rPr lang="de-DE" sz="2800" dirty="0" smtClean="0">
                <a:latin typeface="Bradley Hand ITC" panose="03070402050302030203" pitchFamily="66" charset="0"/>
              </a:rPr>
              <a:t>Find a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theoretical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underpinning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which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forms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point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of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departure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of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your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argument</a:t>
            </a:r>
            <a:endParaRPr lang="de-DE" sz="2800" dirty="0" smtClean="0">
              <a:latin typeface="Bradley Hand ITC" panose="03070402050302030203" pitchFamily="66" charset="0"/>
            </a:endParaRPr>
          </a:p>
          <a:p>
            <a:endParaRPr lang="de-DE" sz="2800" dirty="0">
              <a:latin typeface="Bradley Hand ITC" panose="03070402050302030203" pitchFamily="66" charset="0"/>
            </a:endParaRPr>
          </a:p>
          <a:p>
            <a:r>
              <a:rPr lang="de-DE" sz="2800" dirty="0" smtClean="0">
                <a:latin typeface="Bradley Hand ITC" panose="03070402050302030203" pitchFamily="66" charset="0"/>
              </a:rPr>
              <a:t>Are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there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theoretical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concepts</a:t>
            </a:r>
            <a:r>
              <a:rPr lang="de-DE" sz="2800" dirty="0" smtClean="0">
                <a:latin typeface="Bradley Hand ITC" panose="03070402050302030203" pitchFamily="66" charset="0"/>
              </a:rPr>
              <a:t> / </a:t>
            </a:r>
            <a:r>
              <a:rPr lang="de-DE" sz="2800" dirty="0" err="1" smtClean="0">
                <a:latin typeface="Bradley Hand ITC" panose="03070402050302030203" pitchFamily="66" charset="0"/>
              </a:rPr>
              <a:t>ideas</a:t>
            </a:r>
            <a:r>
              <a:rPr lang="de-DE" sz="2800" dirty="0" smtClean="0">
                <a:latin typeface="Bradley Hand ITC" panose="03070402050302030203" pitchFamily="66" charset="0"/>
              </a:rPr>
              <a:t> in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literature</a:t>
            </a:r>
            <a:r>
              <a:rPr lang="de-DE" sz="2800" dirty="0" smtClean="0">
                <a:latin typeface="Bradley Hand ITC" panose="03070402050302030203" pitchFamily="66" charset="0"/>
              </a:rPr>
              <a:t>?</a:t>
            </a:r>
          </a:p>
          <a:p>
            <a:endParaRPr lang="de-DE" sz="2800" dirty="0">
              <a:latin typeface="Bradley Hand ITC" panose="03070402050302030203" pitchFamily="66" charset="0"/>
            </a:endParaRPr>
          </a:p>
          <a:p>
            <a:r>
              <a:rPr lang="de-DE" sz="2800" dirty="0" smtClean="0">
                <a:latin typeface="Bradley Hand ITC" panose="03070402050302030203" pitchFamily="66" charset="0"/>
              </a:rPr>
              <a:t>Are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there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rivalling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theories</a:t>
            </a:r>
            <a:r>
              <a:rPr lang="de-DE" sz="2800" dirty="0" smtClean="0">
                <a:latin typeface="Bradley Hand ITC" panose="03070402050302030203" pitchFamily="66" charset="0"/>
              </a:rPr>
              <a:t>?</a:t>
            </a:r>
          </a:p>
          <a:p>
            <a:endParaRPr lang="de-DE" sz="2800" dirty="0">
              <a:latin typeface="Bradley Hand ITC" panose="03070402050302030203" pitchFamily="66" charset="0"/>
            </a:endParaRPr>
          </a:p>
          <a:p>
            <a:r>
              <a:rPr lang="de-DE" sz="2800" dirty="0" err="1" smtClean="0">
                <a:latin typeface="Bradley Hand ITC" panose="03070402050302030203" pitchFamily="66" charset="0"/>
              </a:rPr>
              <a:t>Which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theory</a:t>
            </a:r>
            <a:r>
              <a:rPr lang="de-DE" sz="2800" dirty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may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answer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your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question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most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adequately</a:t>
            </a:r>
            <a:r>
              <a:rPr lang="de-DE" sz="2800" dirty="0" smtClean="0">
                <a:latin typeface="Bradley Hand ITC" panose="03070402050302030203" pitchFamily="66" charset="0"/>
              </a:rPr>
              <a:t>?</a:t>
            </a:r>
          </a:p>
          <a:p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1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5095" y="520699"/>
            <a:ext cx="8953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latin typeface="Bradley Hand ITC" panose="03070402050302030203" pitchFamily="66" charset="0"/>
              </a:rPr>
              <a:t>The </a:t>
            </a:r>
            <a:r>
              <a:rPr lang="de-DE" sz="2800" b="1" u="sng" dirty="0" err="1" smtClean="0">
                <a:latin typeface="Bradley Hand ITC" panose="03070402050302030203" pitchFamily="66" charset="0"/>
              </a:rPr>
              <a:t>empirical</a:t>
            </a:r>
            <a:r>
              <a:rPr lang="de-DE" sz="2800" b="1" u="sng" dirty="0" smtClean="0">
                <a:latin typeface="Bradley Hand ITC" panose="03070402050302030203" pitchFamily="66" charset="0"/>
              </a:rPr>
              <a:t> </a:t>
            </a:r>
            <a:r>
              <a:rPr lang="de-DE" sz="2800" b="1" u="sng" dirty="0" err="1" smtClean="0">
                <a:latin typeface="Bradley Hand ITC" panose="03070402050302030203" pitchFamily="66" charset="0"/>
              </a:rPr>
              <a:t>case</a:t>
            </a:r>
            <a:r>
              <a:rPr lang="de-DE" sz="2800" b="1" u="sng" dirty="0" smtClean="0">
                <a:latin typeface="Bradley Hand ITC" panose="03070402050302030203" pitchFamily="66" charset="0"/>
              </a:rPr>
              <a:t> </a:t>
            </a:r>
            <a:r>
              <a:rPr lang="de-DE" sz="2800" b="1" u="sng" dirty="0" err="1" smtClean="0">
                <a:latin typeface="Bradley Hand ITC" panose="03070402050302030203" pitchFamily="66" charset="0"/>
              </a:rPr>
              <a:t>study</a:t>
            </a:r>
            <a:endParaRPr lang="de-DE" sz="2800" b="1" u="sng" dirty="0" smtClean="0">
              <a:latin typeface="Bradley Hand ITC" panose="03070402050302030203" pitchFamily="66" charset="0"/>
            </a:endParaRPr>
          </a:p>
          <a:p>
            <a:endParaRPr lang="de-DE" sz="2800" b="1" u="sng" dirty="0">
              <a:latin typeface="Bradley Hand ITC" panose="03070402050302030203" pitchFamily="66" charset="0"/>
            </a:endParaRPr>
          </a:p>
          <a:p>
            <a:endParaRPr lang="de-DE" sz="2800" dirty="0" smtClean="0">
              <a:latin typeface="Bradley Hand ITC" panose="03070402050302030203" pitchFamily="66" charset="0"/>
            </a:endParaRPr>
          </a:p>
          <a:p>
            <a:r>
              <a:rPr lang="de-DE" sz="2800" dirty="0" err="1">
                <a:latin typeface="Bradley Hand ITC" panose="03070402050302030203" pitchFamily="66" charset="0"/>
              </a:rPr>
              <a:t>U</a:t>
            </a:r>
            <a:r>
              <a:rPr lang="de-DE" sz="2800" dirty="0" err="1" smtClean="0">
                <a:latin typeface="Bradley Hand ITC" panose="03070402050302030203" pitchFamily="66" charset="0"/>
              </a:rPr>
              <a:t>se</a:t>
            </a:r>
            <a:r>
              <a:rPr lang="de-DE" sz="2800" dirty="0" smtClean="0">
                <a:latin typeface="Bradley Hand ITC" panose="03070402050302030203" pitchFamily="66" charset="0"/>
              </a:rPr>
              <a:t> an </a:t>
            </a:r>
            <a:r>
              <a:rPr lang="de-DE" sz="2800" dirty="0" err="1" smtClean="0">
                <a:latin typeface="Bradley Hand ITC" panose="03070402050302030203" pitchFamily="66" charset="0"/>
              </a:rPr>
              <a:t>appropriate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empirical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case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to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answer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your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question</a:t>
            </a:r>
            <a:endParaRPr lang="de-DE" sz="2800" dirty="0" smtClean="0">
              <a:latin typeface="Bradley Hand ITC" panose="03070402050302030203" pitchFamily="66" charset="0"/>
            </a:endParaRPr>
          </a:p>
          <a:p>
            <a:endParaRPr lang="de-DE" sz="2800" dirty="0">
              <a:latin typeface="Bradley Hand ITC" panose="03070402050302030203" pitchFamily="66" charset="0"/>
            </a:endParaRPr>
          </a:p>
          <a:p>
            <a:r>
              <a:rPr lang="de-DE" sz="2800" dirty="0" err="1" smtClean="0">
                <a:latin typeface="Bradley Hand ITC" panose="03070402050302030203" pitchFamily="66" charset="0"/>
              </a:rPr>
              <a:t>Apply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your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theory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to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case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study</a:t>
            </a:r>
            <a:r>
              <a:rPr lang="de-DE" sz="2800" dirty="0" smtClean="0">
                <a:latin typeface="Bradley Hand ITC" panose="03070402050302030203" pitchFamily="66" charset="0"/>
              </a:rPr>
              <a:t> / </a:t>
            </a:r>
          </a:p>
          <a:p>
            <a:r>
              <a:rPr lang="de-DE" sz="2800" dirty="0" err="1" smtClean="0">
                <a:latin typeface="Bradley Hand ITC" panose="03070402050302030203" pitchFamily="66" charset="0"/>
              </a:rPr>
              <a:t>Explain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your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case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study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by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relying</a:t>
            </a:r>
            <a:r>
              <a:rPr lang="de-DE" sz="2800" dirty="0" smtClean="0">
                <a:latin typeface="Bradley Hand ITC" panose="03070402050302030203" pitchFamily="66" charset="0"/>
              </a:rPr>
              <a:t> on </a:t>
            </a:r>
            <a:r>
              <a:rPr lang="de-DE" sz="2800" dirty="0" err="1" smtClean="0">
                <a:latin typeface="Bradley Hand ITC" panose="03070402050302030203" pitchFamily="66" charset="0"/>
              </a:rPr>
              <a:t>your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  <a:r>
              <a:rPr lang="de-DE" sz="2800" dirty="0" err="1" smtClean="0">
                <a:latin typeface="Bradley Hand ITC" panose="03070402050302030203" pitchFamily="66" charset="0"/>
              </a:rPr>
              <a:t>theory</a:t>
            </a:r>
            <a:r>
              <a:rPr lang="de-DE" sz="2800" dirty="0" smtClean="0">
                <a:latin typeface="Bradley Hand ITC" panose="03070402050302030203" pitchFamily="66" charset="0"/>
              </a:rPr>
              <a:t> </a:t>
            </a:r>
          </a:p>
          <a:p>
            <a:endParaRPr lang="de-DE" sz="2800" dirty="0">
              <a:latin typeface="Bradley Hand ITC" panose="03070402050302030203" pitchFamily="66" charset="0"/>
            </a:endParaRPr>
          </a:p>
          <a:p>
            <a:endParaRPr lang="de-DE" dirty="0" smtClean="0"/>
          </a:p>
          <a:p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12124" y="2739977"/>
            <a:ext cx="2863997" cy="4750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63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30300" y="571500"/>
            <a:ext cx="916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Bradley Hand ITC" panose="03070402050302030203" pitchFamily="66" charset="0"/>
              </a:rPr>
              <a:t>			Puzzle (</a:t>
            </a:r>
            <a:r>
              <a:rPr lang="de-DE" sz="2400" dirty="0" err="1" smtClean="0">
                <a:latin typeface="Bradley Hand ITC" panose="03070402050302030203" pitchFamily="66" charset="0"/>
              </a:rPr>
              <a:t>Introduction</a:t>
            </a:r>
            <a:r>
              <a:rPr lang="de-DE" sz="2400" dirty="0" smtClean="0">
                <a:latin typeface="Bradley Hand ITC" panose="03070402050302030203" pitchFamily="66" charset="0"/>
              </a:rPr>
              <a:t>)</a:t>
            </a:r>
          </a:p>
          <a:p>
            <a:endParaRPr lang="de-DE" sz="2400" dirty="0">
              <a:latin typeface="Bradley Hand ITC" panose="03070402050302030203" pitchFamily="66" charset="0"/>
            </a:endParaRPr>
          </a:p>
          <a:p>
            <a:endParaRPr lang="de-DE" sz="2400" dirty="0" smtClean="0">
              <a:latin typeface="Bradley Hand ITC" panose="03070402050302030203" pitchFamily="66" charset="0"/>
            </a:endParaRPr>
          </a:p>
          <a:p>
            <a:endParaRPr lang="de-DE" sz="2400" dirty="0">
              <a:latin typeface="Bradley Hand ITC" panose="03070402050302030203" pitchFamily="66" charset="0"/>
            </a:endParaRPr>
          </a:p>
          <a:p>
            <a:r>
              <a:rPr lang="de-DE" sz="2400" dirty="0" smtClean="0">
                <a:latin typeface="Bradley Hand ITC" panose="03070402050302030203" pitchFamily="66" charset="0"/>
              </a:rPr>
              <a:t>			Research </a:t>
            </a:r>
            <a:r>
              <a:rPr lang="de-DE" sz="2400" dirty="0" err="1" smtClean="0">
                <a:latin typeface="Bradley Hand ITC" panose="03070402050302030203" pitchFamily="66" charset="0"/>
              </a:rPr>
              <a:t>question</a:t>
            </a:r>
            <a:endParaRPr lang="de-DE" sz="2400" dirty="0" smtClean="0">
              <a:latin typeface="Bradley Hand ITC" panose="03070402050302030203" pitchFamily="66" charset="0"/>
            </a:endParaRPr>
          </a:p>
          <a:p>
            <a:endParaRPr lang="de-DE" sz="2400" dirty="0">
              <a:latin typeface="Bradley Hand ITC" panose="03070402050302030203" pitchFamily="66" charset="0"/>
            </a:endParaRPr>
          </a:p>
          <a:p>
            <a:endParaRPr lang="de-DE" sz="2400" dirty="0" smtClean="0">
              <a:latin typeface="Bradley Hand ITC" panose="03070402050302030203" pitchFamily="66" charset="0"/>
            </a:endParaRPr>
          </a:p>
          <a:p>
            <a:r>
              <a:rPr lang="de-DE" sz="2400" dirty="0" smtClean="0">
                <a:latin typeface="Bradley Hand ITC" panose="03070402050302030203" pitchFamily="66" charset="0"/>
              </a:rPr>
              <a:t>			</a:t>
            </a:r>
            <a:r>
              <a:rPr lang="de-DE" sz="2400" dirty="0" err="1" smtClean="0">
                <a:latin typeface="Bradley Hand ITC" panose="03070402050302030203" pitchFamily="66" charset="0"/>
              </a:rPr>
              <a:t>Theoretical</a:t>
            </a:r>
            <a:r>
              <a:rPr lang="de-DE" sz="2400" dirty="0" smtClean="0">
                <a:latin typeface="Bradley Hand ITC" panose="03070402050302030203" pitchFamily="66" charset="0"/>
              </a:rPr>
              <a:t> </a:t>
            </a:r>
            <a:r>
              <a:rPr lang="de-DE" sz="2400" dirty="0" err="1" smtClean="0">
                <a:latin typeface="Bradley Hand ITC" panose="03070402050302030203" pitchFamily="66" charset="0"/>
              </a:rPr>
              <a:t>approach</a:t>
            </a:r>
            <a:endParaRPr lang="de-DE" sz="2400" dirty="0" smtClean="0">
              <a:latin typeface="Bradley Hand ITC" panose="03070402050302030203" pitchFamily="66" charset="0"/>
            </a:endParaRPr>
          </a:p>
          <a:p>
            <a:endParaRPr lang="de-DE" sz="2400" dirty="0">
              <a:latin typeface="Bradley Hand ITC" panose="03070402050302030203" pitchFamily="66" charset="0"/>
            </a:endParaRPr>
          </a:p>
          <a:p>
            <a:endParaRPr lang="de-DE" sz="2400" dirty="0" smtClean="0">
              <a:latin typeface="Bradley Hand ITC" panose="03070402050302030203" pitchFamily="66" charset="0"/>
            </a:endParaRPr>
          </a:p>
          <a:p>
            <a:r>
              <a:rPr lang="de-DE" sz="2400" dirty="0" smtClean="0">
                <a:latin typeface="Bradley Hand ITC" panose="03070402050302030203" pitchFamily="66" charset="0"/>
              </a:rPr>
              <a:t>			</a:t>
            </a:r>
            <a:r>
              <a:rPr lang="de-DE" sz="2400" dirty="0" err="1" smtClean="0">
                <a:latin typeface="Bradley Hand ITC" panose="03070402050302030203" pitchFamily="66" charset="0"/>
              </a:rPr>
              <a:t>Empirical</a:t>
            </a:r>
            <a:r>
              <a:rPr lang="de-DE" sz="2400" dirty="0" smtClean="0">
                <a:latin typeface="Bradley Hand ITC" panose="03070402050302030203" pitchFamily="66" charset="0"/>
              </a:rPr>
              <a:t> </a:t>
            </a:r>
            <a:r>
              <a:rPr lang="de-DE" sz="2400" dirty="0" err="1" smtClean="0">
                <a:latin typeface="Bradley Hand ITC" panose="03070402050302030203" pitchFamily="66" charset="0"/>
              </a:rPr>
              <a:t>case</a:t>
            </a:r>
            <a:r>
              <a:rPr lang="de-DE" sz="2400" dirty="0" smtClean="0">
                <a:latin typeface="Bradley Hand ITC" panose="03070402050302030203" pitchFamily="66" charset="0"/>
              </a:rPr>
              <a:t> </a:t>
            </a:r>
            <a:r>
              <a:rPr lang="de-DE" sz="2400" dirty="0" err="1" smtClean="0">
                <a:latin typeface="Bradley Hand ITC" panose="03070402050302030203" pitchFamily="66" charset="0"/>
              </a:rPr>
              <a:t>study</a:t>
            </a:r>
            <a:endParaRPr lang="de-DE" sz="2400" dirty="0" smtClean="0">
              <a:latin typeface="Bradley Hand ITC" panose="03070402050302030203" pitchFamily="66" charset="0"/>
            </a:endParaRPr>
          </a:p>
          <a:p>
            <a:endParaRPr lang="de-DE" sz="2400" dirty="0">
              <a:latin typeface="Bradley Hand ITC" panose="03070402050302030203" pitchFamily="66" charset="0"/>
            </a:endParaRPr>
          </a:p>
          <a:p>
            <a:endParaRPr lang="de-DE" sz="2400" dirty="0" smtClean="0">
              <a:latin typeface="Bradley Hand ITC" panose="03070402050302030203" pitchFamily="66" charset="0"/>
            </a:endParaRPr>
          </a:p>
          <a:p>
            <a:endParaRPr lang="de-DE" sz="2400" dirty="0">
              <a:latin typeface="Bradley Hand ITC" panose="03070402050302030203" pitchFamily="66" charset="0"/>
            </a:endParaRPr>
          </a:p>
          <a:p>
            <a:r>
              <a:rPr lang="de-DE" sz="2400" dirty="0" smtClean="0">
                <a:latin typeface="Bradley Hand ITC" panose="03070402050302030203" pitchFamily="66" charset="0"/>
              </a:rPr>
              <a:t>			</a:t>
            </a:r>
            <a:r>
              <a:rPr lang="de-DE" sz="2400" dirty="0" err="1" smtClean="0">
                <a:latin typeface="Bradley Hand ITC" panose="03070402050302030203" pitchFamily="66" charset="0"/>
              </a:rPr>
              <a:t>Conclusion</a:t>
            </a:r>
            <a:r>
              <a:rPr lang="de-DE" sz="2400" dirty="0" smtClean="0">
                <a:latin typeface="Bradley Hand ITC" panose="03070402050302030203" pitchFamily="66" charset="0"/>
              </a:rPr>
              <a:t> (Summary </a:t>
            </a:r>
            <a:r>
              <a:rPr lang="de-DE" sz="2400" dirty="0" err="1" smtClean="0">
                <a:latin typeface="Bradley Hand ITC" panose="03070402050302030203" pitchFamily="66" charset="0"/>
              </a:rPr>
              <a:t>of</a:t>
            </a:r>
            <a:r>
              <a:rPr lang="de-DE" sz="2400" dirty="0" smtClean="0">
                <a:latin typeface="Bradley Hand ITC" panose="03070402050302030203" pitchFamily="66" charset="0"/>
              </a:rPr>
              <a:t> </a:t>
            </a:r>
            <a:r>
              <a:rPr lang="de-DE" sz="2400" dirty="0" err="1" smtClean="0">
                <a:latin typeface="Bradley Hand ITC" panose="03070402050302030203" pitchFamily="66" charset="0"/>
              </a:rPr>
              <a:t>your</a:t>
            </a:r>
            <a:r>
              <a:rPr lang="de-DE" sz="2400" dirty="0" smtClean="0">
                <a:latin typeface="Bradley Hand ITC" panose="03070402050302030203" pitchFamily="66" charset="0"/>
              </a:rPr>
              <a:t> </a:t>
            </a:r>
            <a:r>
              <a:rPr lang="de-DE" sz="2400" dirty="0" err="1" smtClean="0">
                <a:latin typeface="Bradley Hand ITC" panose="03070402050302030203" pitchFamily="66" charset="0"/>
              </a:rPr>
              <a:t>argument</a:t>
            </a:r>
            <a:r>
              <a:rPr lang="de-DE" sz="2400" dirty="0" smtClean="0">
                <a:latin typeface="Bradley Hand ITC" panose="03070402050302030203" pitchFamily="66" charset="0"/>
              </a:rPr>
              <a:t> / </a:t>
            </a:r>
            <a:r>
              <a:rPr lang="de-DE" sz="2400" dirty="0" err="1" smtClean="0">
                <a:latin typeface="Bradley Hand ITC" panose="03070402050302030203" pitchFamily="66" charset="0"/>
              </a:rPr>
              <a:t>findings</a:t>
            </a:r>
            <a:r>
              <a:rPr lang="de-DE" sz="2400" dirty="0" smtClean="0">
                <a:latin typeface="Bradley Hand ITC" panose="03070402050302030203" pitchFamily="66" charset="0"/>
              </a:rPr>
              <a:t>)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3644900" y="1168400"/>
            <a:ext cx="0" cy="73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3657600" y="2616200"/>
            <a:ext cx="0" cy="526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3670300" y="3632200"/>
            <a:ext cx="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670300" y="4813300"/>
            <a:ext cx="0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Geschweifte Klammer rechts 11"/>
          <p:cNvSpPr/>
          <p:nvPr/>
        </p:nvSpPr>
        <p:spPr>
          <a:xfrm>
            <a:off x="5626100" y="1714500"/>
            <a:ext cx="939800" cy="3441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2"/>
          <p:cNvSpPr txBox="1"/>
          <p:nvPr/>
        </p:nvSpPr>
        <p:spPr>
          <a:xfrm>
            <a:off x="6953251" y="3142962"/>
            <a:ext cx="237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Bradley Hand ITC" panose="03070402050302030203" pitchFamily="66" charset="0"/>
              </a:rPr>
              <a:t>Argument</a:t>
            </a:r>
            <a:endParaRPr lang="en-GB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132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Bradley Hand ITC</vt:lpstr>
      <vt:lpstr>Century Gothic</vt:lpstr>
      <vt:lpstr>Wingdings 3</vt:lpstr>
      <vt:lpstr>Ion</vt:lpstr>
      <vt:lpstr>How to write your essay …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your essay …</dc:title>
  <dc:creator>Markus Fraundorfer</dc:creator>
  <cp:lastModifiedBy>Congregacao</cp:lastModifiedBy>
  <cp:revision>8</cp:revision>
  <dcterms:created xsi:type="dcterms:W3CDTF">2015-11-13T19:46:15Z</dcterms:created>
  <dcterms:modified xsi:type="dcterms:W3CDTF">2017-11-06T21:24:56Z</dcterms:modified>
</cp:coreProperties>
</file>