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showGuides="1">
      <p:cViewPr varScale="1">
        <p:scale>
          <a:sx n="98" d="100"/>
          <a:sy n="98" d="100"/>
        </p:scale>
        <p:origin x="78" y="1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D1E923-77F4-42D8-A311-B8ED53F18EB7}" type="datetimeFigureOut">
              <a:rPr lang="pt-BR" smtClean="0"/>
              <a:t>17/05/2022</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FFF2D7-0136-4592-9924-DCFA2E72E663}" type="slidenum">
              <a:rPr lang="pt-BR" smtClean="0"/>
              <a:t>‹nº›</a:t>
            </a:fld>
            <a:endParaRPr lang="pt-BR"/>
          </a:p>
        </p:txBody>
      </p:sp>
    </p:spTree>
    <p:extLst>
      <p:ext uri="{BB962C8B-B14F-4D97-AF65-F5344CB8AC3E}">
        <p14:creationId xmlns:p14="http://schemas.microsoft.com/office/powerpoint/2010/main" val="1554647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100675-202C-4D5C-8C5F-AE0D5F671B8E}" type="slidenum">
              <a:rPr lang="en-US" altLang="pt-BR">
                <a:solidFill>
                  <a:prstClr val="black"/>
                </a:solidFill>
              </a:rPr>
              <a:pPr eaLnBrk="1" hangingPunct="1"/>
              <a:t>2</a:t>
            </a:fld>
            <a:endParaRPr lang="en-US" altLang="pt-BR">
              <a:solidFill>
                <a:prstClr val="black"/>
              </a:solidFill>
            </a:endParaRPr>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pt-BR" smtClean="0"/>
              <a:t>Mezger (2005) nicely summarizes the important aspects of the pre-travel consultation for pregnant travelers.</a:t>
            </a:r>
          </a:p>
          <a:p>
            <a:pPr eaLnBrk="1" hangingPunct="1">
              <a:spcBef>
                <a:spcPct val="0"/>
              </a:spcBef>
            </a:pPr>
            <a:endParaRPr lang="en-US" altLang="pt-BR" smtClean="0"/>
          </a:p>
          <a:p>
            <a:pPr eaLnBrk="1" hangingPunct="1">
              <a:spcBef>
                <a:spcPct val="0"/>
              </a:spcBef>
            </a:pPr>
            <a:r>
              <a:rPr lang="en-AU" altLang="ja-JP" smtClean="0"/>
              <a:t>Mezger N et al. Travelling when pregnant. Rev Med Suisse. 2005; 11: 1263-1266. (in French)</a:t>
            </a:r>
            <a:endParaRPr lang="en-US" altLang="pt-BR" smtClean="0">
              <a:ea typeface="ＭＳ Ｐゴシック" panose="020B0600070205080204" pitchFamily="34" charset="-128"/>
            </a:endParaRPr>
          </a:p>
        </p:txBody>
      </p:sp>
    </p:spTree>
    <p:extLst>
      <p:ext uri="{BB962C8B-B14F-4D97-AF65-F5344CB8AC3E}">
        <p14:creationId xmlns:p14="http://schemas.microsoft.com/office/powerpoint/2010/main" val="1868864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B430D0C-73C1-405D-B2B3-01B7350204B6}" type="slidenum">
              <a:rPr lang="en-US" altLang="pt-BR">
                <a:solidFill>
                  <a:prstClr val="black"/>
                </a:solidFill>
              </a:rPr>
              <a:pPr eaLnBrk="1" hangingPunct="1"/>
              <a:t>11</a:t>
            </a:fld>
            <a:endParaRPr lang="en-US" altLang="pt-BR">
              <a:solidFill>
                <a:prstClr val="black"/>
              </a:solidFill>
            </a:endParaRPr>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pt-BR" smtClean="0"/>
              <a:t>NTSB= National Transportation Safety Board</a:t>
            </a:r>
          </a:p>
          <a:p>
            <a:pPr eaLnBrk="1" hangingPunct="1"/>
            <a:r>
              <a:rPr lang="en-US" altLang="pt-BR" smtClean="0"/>
              <a:t>FAA= Federal aviation administration</a:t>
            </a:r>
          </a:p>
        </p:txBody>
      </p:sp>
    </p:spTree>
    <p:extLst>
      <p:ext uri="{BB962C8B-B14F-4D97-AF65-F5344CB8AC3E}">
        <p14:creationId xmlns:p14="http://schemas.microsoft.com/office/powerpoint/2010/main" val="3275697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85CE3B-9C57-4285-8A96-F82F6EA9348B}" type="slidenum">
              <a:rPr lang="en-US" altLang="pt-BR">
                <a:solidFill>
                  <a:prstClr val="black"/>
                </a:solidFill>
              </a:rPr>
              <a:pPr eaLnBrk="1" hangingPunct="1"/>
              <a:t>3</a:t>
            </a:fld>
            <a:endParaRPr lang="en-US" altLang="pt-BR">
              <a:solidFill>
                <a:prstClr val="black"/>
              </a:solidFill>
            </a:endParaRPr>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r>
              <a:rPr lang="en-US" altLang="ja-JP" smtClean="0"/>
              <a:t>The American College of Obstetricians and Gynecologists (ACOG, 2002) indicates in their guidelines for pregnant travelers that “in the absence of obstetric or medical complications, pregnant women can observe the same general precautions for air travel as the general population and can fly safely up to 36 weeks of gestation.” The safest time is during the second trimester (18-24 weeks).</a:t>
            </a:r>
          </a:p>
          <a:p>
            <a:pPr lvl="1" eaLnBrk="1" hangingPunct="1">
              <a:spcBef>
                <a:spcPct val="0"/>
              </a:spcBef>
            </a:pPr>
            <a:endParaRPr lang="en-US" altLang="ja-JP" smtClean="0"/>
          </a:p>
          <a:p>
            <a:pPr eaLnBrk="1" hangingPunct="1">
              <a:spcBef>
                <a:spcPct val="0"/>
              </a:spcBef>
            </a:pPr>
            <a:r>
              <a:rPr lang="en-US" altLang="ja-JP" sz="900" smtClean="0"/>
              <a:t>ACOG committee opinion. Air travel during pregnancy. </a:t>
            </a:r>
            <a:r>
              <a:rPr lang="sv-SE" altLang="ja-JP" sz="900" smtClean="0"/>
              <a:t>Int J Gyn Obst 2002;76:338-339.</a:t>
            </a:r>
            <a:endParaRPr lang="en-US" altLang="pt-BR" smtClean="0">
              <a:cs typeface="Times New Roman" panose="02020603050405020304" pitchFamily="18" charset="0"/>
            </a:endParaRPr>
          </a:p>
          <a:p>
            <a:pPr eaLnBrk="1" hangingPunct="1">
              <a:spcBef>
                <a:spcPct val="0"/>
              </a:spcBef>
            </a:pPr>
            <a:endParaRPr lang="en-US" altLang="pt-BR" smtClean="0"/>
          </a:p>
        </p:txBody>
      </p:sp>
    </p:spTree>
    <p:extLst>
      <p:ext uri="{BB962C8B-B14F-4D97-AF65-F5344CB8AC3E}">
        <p14:creationId xmlns:p14="http://schemas.microsoft.com/office/powerpoint/2010/main" val="4110059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37AAF8-1270-46F2-B14D-BEA90C445DAB}" type="slidenum">
              <a:rPr lang="en-US" altLang="pt-BR">
                <a:solidFill>
                  <a:prstClr val="black"/>
                </a:solidFill>
              </a:rPr>
              <a:pPr eaLnBrk="1" hangingPunct="1"/>
              <a:t>4</a:t>
            </a:fld>
            <a:endParaRPr lang="en-US" altLang="pt-BR">
              <a:solidFill>
                <a:prstClr val="black"/>
              </a:solidFill>
            </a:endParaRPr>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pt-BR" smtClean="0"/>
              <a:t>In a recent study by Breathnach et al (2004) of international airlines, </a:t>
            </a:r>
            <a:r>
              <a:rPr lang="en-US" altLang="ja-JP" smtClean="0"/>
              <a:t>Three of seventeen (17.5%) airlines applied no restrictions at all to pregnant passengers. The remainder applied restrictions to air travel with varying gestations (28 to 36 weeks). A full delivery kit was carried by 5/17 airlines (29%), and some form of training in the management of a delivery was provided to the cabin crew in 12/17 airlines (70%). Experience of in-flight obstetric emergencies was reported by 11/17 airlines (65%). </a:t>
            </a:r>
          </a:p>
          <a:p>
            <a:pPr eaLnBrk="1" hangingPunct="1">
              <a:spcBef>
                <a:spcPct val="0"/>
              </a:spcBef>
            </a:pPr>
            <a:endParaRPr lang="en-US" altLang="ja-JP" smtClean="0"/>
          </a:p>
          <a:p>
            <a:pPr eaLnBrk="1" hangingPunct="1">
              <a:spcBef>
                <a:spcPct val="0"/>
              </a:spcBef>
            </a:pPr>
            <a:r>
              <a:rPr lang="en-US" altLang="ja-JP" smtClean="0"/>
              <a:t>Caution should be used in the interpretation of this study, as the response rate was only 25%.</a:t>
            </a:r>
          </a:p>
          <a:p>
            <a:pPr eaLnBrk="1" hangingPunct="1">
              <a:spcBef>
                <a:spcPct val="0"/>
              </a:spcBef>
            </a:pPr>
            <a:endParaRPr lang="en-US" altLang="ja-JP" smtClean="0"/>
          </a:p>
          <a:p>
            <a:pPr eaLnBrk="1" hangingPunct="1">
              <a:spcBef>
                <a:spcPct val="0"/>
              </a:spcBef>
            </a:pPr>
            <a:r>
              <a:rPr lang="en-US" altLang="ja-JP" sz="900" smtClean="0"/>
              <a:t>Breathnach F et al. Air travel in pregnancy: the 'air-born' study. Ir Med J. 2004; 97: 167-168.</a:t>
            </a:r>
            <a:endParaRPr lang="en-US" altLang="pt-BR" sz="900" smtClean="0">
              <a:ea typeface="ＭＳ Ｐゴシック" panose="020B0600070205080204" pitchFamily="34" charset="-128"/>
            </a:endParaRPr>
          </a:p>
        </p:txBody>
      </p:sp>
    </p:spTree>
    <p:extLst>
      <p:ext uri="{BB962C8B-B14F-4D97-AF65-F5344CB8AC3E}">
        <p14:creationId xmlns:p14="http://schemas.microsoft.com/office/powerpoint/2010/main" val="51578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D45ABB-0A1D-4805-A358-5547F9E9A37F}" type="slidenum">
              <a:rPr lang="en-US" altLang="pt-BR">
                <a:solidFill>
                  <a:prstClr val="black"/>
                </a:solidFill>
              </a:rPr>
              <a:pPr eaLnBrk="1" hangingPunct="1"/>
              <a:t>5</a:t>
            </a:fld>
            <a:endParaRPr lang="en-US" altLang="pt-BR">
              <a:solidFill>
                <a:prstClr val="black"/>
              </a:solidFill>
            </a:endParaRPr>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pt-BR" smtClean="0"/>
              <a:t>Further advice is given on pregnancy and travel by ACOG (2002). </a:t>
            </a:r>
            <a:r>
              <a:rPr lang="en-US" altLang="ja-JP" smtClean="0"/>
              <a:t>In-craft environmental conditions, such as low cabin humidity and changes in cabin pressure, coupled with the physiologic changes of pregnancy, do result in maternal adaptations, which could have transient effects on the fetus. Pregnant air travelers with medical problems that may be exacerbated by a hypoxic environment, but who must travel by air, should be prescribed supplemental oxygen during air travel. Pregnant women at significant risk for pre-term labor or with placental abnormalities should avoid air travel. </a:t>
            </a:r>
            <a:endParaRPr lang="en-US" altLang="pt-BR" smtClean="0"/>
          </a:p>
        </p:txBody>
      </p:sp>
    </p:spTree>
    <p:extLst>
      <p:ext uri="{BB962C8B-B14F-4D97-AF65-F5344CB8AC3E}">
        <p14:creationId xmlns:p14="http://schemas.microsoft.com/office/powerpoint/2010/main" val="4181002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BE3729-F52E-4EDA-858E-3EA2F67EC807}" type="slidenum">
              <a:rPr lang="en-US" altLang="pt-BR">
                <a:solidFill>
                  <a:prstClr val="black"/>
                </a:solidFill>
              </a:rPr>
              <a:pPr eaLnBrk="1" hangingPunct="1"/>
              <a:t>6</a:t>
            </a:fld>
            <a:endParaRPr lang="en-US" altLang="pt-BR">
              <a:solidFill>
                <a:prstClr val="black"/>
              </a:solidFill>
            </a:endParaRPr>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smtClean="0"/>
              <a:t>Travel insurance is an important safety net for travelers. It covers emergency medical and dental care abroad (may also underwrite the treatment), it provides emergency assistance hotline or telephone number, and usually can arrange for aeromedical evacuation where required (Leggat et al., 1999).	</a:t>
            </a:r>
            <a:endParaRPr lang="en-US" altLang="pt-BR" smtClean="0">
              <a:ea typeface="ＭＳ Ｐゴシック" panose="020B0600070205080204" pitchFamily="34" charset="-128"/>
            </a:endParaRPr>
          </a:p>
        </p:txBody>
      </p:sp>
    </p:spTree>
    <p:extLst>
      <p:ext uri="{BB962C8B-B14F-4D97-AF65-F5344CB8AC3E}">
        <p14:creationId xmlns:p14="http://schemas.microsoft.com/office/powerpoint/2010/main" val="1965854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54D8BF-D06E-4C9F-8EB7-C0EE1EA799E7}" type="slidenum">
              <a:rPr lang="en-US" altLang="pt-BR">
                <a:solidFill>
                  <a:prstClr val="black"/>
                </a:solidFill>
              </a:rPr>
              <a:pPr eaLnBrk="1" hangingPunct="1"/>
              <a:t>7</a:t>
            </a:fld>
            <a:endParaRPr lang="en-US" altLang="pt-BR">
              <a:solidFill>
                <a:prstClr val="black"/>
              </a:solidFill>
            </a:endParaRPr>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sz="1000" smtClean="0"/>
              <a:t>Kingman CE et al (2003) describes a study in 138 pregnant women. This study showed that l</a:t>
            </a:r>
            <a:r>
              <a:rPr lang="en-US" altLang="ja-JP" sz="1600" smtClean="0">
                <a:ea typeface="MS Mincho" pitchFamily="49" charset="-128"/>
              </a:rPr>
              <a:t>ong-distance travel is common in pregnancy, and women are not always adequately prepared in terms of insurance and travel advice. Interestingly, half had traveled abroad in this pregnancy, more than one third </a:t>
            </a:r>
            <a:r>
              <a:rPr lang="en-US" altLang="ja-JP" sz="1600" smtClean="0"/>
              <a:t>of the women traveled without sufficient insurance, and only one third sought advice prior to travel.</a:t>
            </a:r>
          </a:p>
          <a:p>
            <a:pPr eaLnBrk="1" hangingPunct="1">
              <a:spcBef>
                <a:spcPct val="0"/>
              </a:spcBef>
            </a:pPr>
            <a:endParaRPr lang="en-US" altLang="pt-BR" sz="1600" smtClean="0"/>
          </a:p>
          <a:p>
            <a:pPr eaLnBrk="1" hangingPunct="1">
              <a:spcBef>
                <a:spcPct val="0"/>
              </a:spcBef>
            </a:pPr>
            <a:r>
              <a:rPr lang="en-US" altLang="ja-JP" sz="1000" smtClean="0"/>
              <a:t>Kingman CE et al. Travel in pregnancy:pregnant women's experiences and knowledge of health issues. </a:t>
            </a:r>
            <a:r>
              <a:rPr lang="sv-SE" altLang="ja-JP" sz="1000" smtClean="0"/>
              <a:t>J Travel Med 2003; 10: 330-333</a:t>
            </a:r>
            <a:endParaRPr lang="en-US" altLang="pt-BR" sz="1000" smtClean="0">
              <a:ea typeface="ＭＳ Ｐゴシック" panose="020B0600070205080204" pitchFamily="34" charset="-128"/>
            </a:endParaRPr>
          </a:p>
        </p:txBody>
      </p:sp>
    </p:spTree>
    <p:extLst>
      <p:ext uri="{BB962C8B-B14F-4D97-AF65-F5344CB8AC3E}">
        <p14:creationId xmlns:p14="http://schemas.microsoft.com/office/powerpoint/2010/main" val="690958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7F1BFD1-77F7-489E-8E72-B4193C9266AD}" type="slidenum">
              <a:rPr lang="en-US" altLang="pt-BR">
                <a:solidFill>
                  <a:prstClr val="black"/>
                </a:solidFill>
              </a:rPr>
              <a:pPr eaLnBrk="1" hangingPunct="1"/>
              <a:t>8</a:t>
            </a:fld>
            <a:endParaRPr lang="en-US" altLang="pt-BR">
              <a:solidFill>
                <a:prstClr val="black"/>
              </a:solidFill>
            </a:endParaRPr>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pt-BR" smtClean="0"/>
              <a:t>The WHO (2005) lists recommended and not recommended antimicrobials.</a:t>
            </a:r>
          </a:p>
        </p:txBody>
      </p:sp>
    </p:spTree>
    <p:extLst>
      <p:ext uri="{BB962C8B-B14F-4D97-AF65-F5344CB8AC3E}">
        <p14:creationId xmlns:p14="http://schemas.microsoft.com/office/powerpoint/2010/main" val="4119640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628D36-A765-4AD0-918C-E145A532FBBB}" type="slidenum">
              <a:rPr lang="en-US" altLang="pt-BR">
                <a:solidFill>
                  <a:prstClr val="black"/>
                </a:solidFill>
              </a:rPr>
              <a:pPr eaLnBrk="1" hangingPunct="1"/>
              <a:t>9</a:t>
            </a:fld>
            <a:endParaRPr lang="en-US" altLang="pt-BR">
              <a:solidFill>
                <a:prstClr val="black"/>
              </a:solidFill>
            </a:endParaRPr>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r>
              <a:rPr lang="en-US" altLang="pt-BR" smtClean="0"/>
              <a:t>Killed or inactivated vaccines, toxoids and polysaccharides can generally be given during pregnancy, as can oral polio vaccine</a:t>
            </a:r>
          </a:p>
          <a:p>
            <a:pPr lvl="1" eaLnBrk="1" hangingPunct="1">
              <a:spcBef>
                <a:spcPct val="0"/>
              </a:spcBef>
            </a:pPr>
            <a:r>
              <a:rPr lang="en-US" altLang="pt-BR" smtClean="0"/>
              <a:t>Live vaccines are generally contraindicated because of largely theoretical risks to the baby. However risk and benefits need to be examined in some individual cases. Yellow fever vaccination may be considered after the 6</a:t>
            </a:r>
            <a:r>
              <a:rPr lang="en-US" altLang="pt-BR" baseline="30000" smtClean="0"/>
              <a:t>th</a:t>
            </a:r>
            <a:r>
              <a:rPr lang="en-US" altLang="pt-BR" smtClean="0"/>
              <a:t> month of pregnancy, when the risk of exposure is deemed greater than the risk to the fetus. Pregnant women should be advised not to travel to areas where there is a risk of exposure to yellow fever. (WHO, 2005)</a:t>
            </a:r>
          </a:p>
          <a:p>
            <a:pPr eaLnBrk="1" hangingPunct="1">
              <a:spcBef>
                <a:spcPct val="0"/>
              </a:spcBef>
            </a:pPr>
            <a:endParaRPr lang="en-US" altLang="pt-BR" smtClean="0"/>
          </a:p>
        </p:txBody>
      </p:sp>
    </p:spTree>
    <p:extLst>
      <p:ext uri="{BB962C8B-B14F-4D97-AF65-F5344CB8AC3E}">
        <p14:creationId xmlns:p14="http://schemas.microsoft.com/office/powerpoint/2010/main" val="19275919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FB75BDC-FDAB-4633-A612-6E78B06EC716}" type="slidenum">
              <a:rPr lang="en-US" altLang="pt-BR">
                <a:solidFill>
                  <a:prstClr val="black"/>
                </a:solidFill>
              </a:rPr>
              <a:pPr eaLnBrk="1" hangingPunct="1"/>
              <a:t>10</a:t>
            </a:fld>
            <a:endParaRPr lang="en-US" altLang="pt-BR">
              <a:solidFill>
                <a:prstClr val="black"/>
              </a:solidFill>
            </a:endParaRPr>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pt-BR" smtClean="0"/>
              <a:t>This table summarizes vaccination in pregnancy (from WHO, 2005).</a:t>
            </a:r>
          </a:p>
        </p:txBody>
      </p:sp>
    </p:spTree>
    <p:extLst>
      <p:ext uri="{BB962C8B-B14F-4D97-AF65-F5344CB8AC3E}">
        <p14:creationId xmlns:p14="http://schemas.microsoft.com/office/powerpoint/2010/main" val="3433933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4A3B08BE-2CBC-4049-AC74-428E3CE7072C}" type="datetimeFigureOut">
              <a:rPr lang="pt-BR" smtClean="0"/>
              <a:t>17/05/2022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AF291D9-E25B-4789-A7A0-B3180D2CBA24}" type="slidenum">
              <a:rPr lang="pt-BR" smtClean="0"/>
              <a:t>‹nº›</a:t>
            </a:fld>
            <a:endParaRPr lang="pt-BR"/>
          </a:p>
        </p:txBody>
      </p:sp>
    </p:spTree>
    <p:extLst>
      <p:ext uri="{BB962C8B-B14F-4D97-AF65-F5344CB8AC3E}">
        <p14:creationId xmlns:p14="http://schemas.microsoft.com/office/powerpoint/2010/main" val="771554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A3B08BE-2CBC-4049-AC74-428E3CE7072C}" type="datetimeFigureOut">
              <a:rPr lang="pt-BR" smtClean="0"/>
              <a:t>17/05/2022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AF291D9-E25B-4789-A7A0-B3180D2CBA24}" type="slidenum">
              <a:rPr lang="pt-BR" smtClean="0"/>
              <a:t>‹nº›</a:t>
            </a:fld>
            <a:endParaRPr lang="pt-BR"/>
          </a:p>
        </p:txBody>
      </p:sp>
    </p:spTree>
    <p:extLst>
      <p:ext uri="{BB962C8B-B14F-4D97-AF65-F5344CB8AC3E}">
        <p14:creationId xmlns:p14="http://schemas.microsoft.com/office/powerpoint/2010/main" val="216404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A3B08BE-2CBC-4049-AC74-428E3CE7072C}" type="datetimeFigureOut">
              <a:rPr lang="pt-BR" smtClean="0"/>
              <a:t>17/05/2022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AF291D9-E25B-4789-A7A0-B3180D2CBA24}" type="slidenum">
              <a:rPr lang="pt-BR" smtClean="0"/>
              <a:t>‹nº›</a:t>
            </a:fld>
            <a:endParaRPr lang="pt-BR"/>
          </a:p>
        </p:txBody>
      </p:sp>
    </p:spTree>
    <p:extLst>
      <p:ext uri="{BB962C8B-B14F-4D97-AF65-F5344CB8AC3E}">
        <p14:creationId xmlns:p14="http://schemas.microsoft.com/office/powerpoint/2010/main" val="49715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A1B2E75E-0ADF-4E46-8F29-35B041C507D2}" type="slidenum">
              <a:rPr lang="pt-BR" altLang="pt-BR">
                <a:solidFill>
                  <a:srgbClr val="000000"/>
                </a:solidFill>
              </a:rPr>
              <a:pPr/>
              <a:t>‹nº›</a:t>
            </a:fld>
            <a:endParaRPr lang="pt-BR" altLang="pt-BR">
              <a:solidFill>
                <a:srgbClr val="000000"/>
              </a:solidFill>
            </a:endParaRPr>
          </a:p>
        </p:txBody>
      </p:sp>
    </p:spTree>
    <p:extLst>
      <p:ext uri="{BB962C8B-B14F-4D97-AF65-F5344CB8AC3E}">
        <p14:creationId xmlns:p14="http://schemas.microsoft.com/office/powerpoint/2010/main" val="15781119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E23A450-6E14-4931-9A78-961057EFF7ED}" type="slidenum">
              <a:rPr lang="pt-BR" altLang="pt-BR">
                <a:solidFill>
                  <a:srgbClr val="000000"/>
                </a:solidFill>
              </a:rPr>
              <a:pPr/>
              <a:t>‹nº›</a:t>
            </a:fld>
            <a:endParaRPr lang="pt-BR" altLang="pt-BR">
              <a:solidFill>
                <a:srgbClr val="000000"/>
              </a:solidFill>
            </a:endParaRPr>
          </a:p>
        </p:txBody>
      </p:sp>
    </p:spTree>
    <p:extLst>
      <p:ext uri="{BB962C8B-B14F-4D97-AF65-F5344CB8AC3E}">
        <p14:creationId xmlns:p14="http://schemas.microsoft.com/office/powerpoint/2010/main" val="1700643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78127AC4-DA4B-4525-A613-5D4F99EE95A4}" type="slidenum">
              <a:rPr lang="pt-BR" altLang="pt-BR">
                <a:solidFill>
                  <a:srgbClr val="000000"/>
                </a:solidFill>
              </a:rPr>
              <a:pPr/>
              <a:t>‹nº›</a:t>
            </a:fld>
            <a:endParaRPr lang="pt-BR" altLang="pt-BR">
              <a:solidFill>
                <a:srgbClr val="000000"/>
              </a:solidFill>
            </a:endParaRPr>
          </a:p>
        </p:txBody>
      </p:sp>
    </p:spTree>
    <p:extLst>
      <p:ext uri="{BB962C8B-B14F-4D97-AF65-F5344CB8AC3E}">
        <p14:creationId xmlns:p14="http://schemas.microsoft.com/office/powerpoint/2010/main" val="2959494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DB15527-274F-43BF-99EB-A071269A1619}" type="slidenum">
              <a:rPr lang="pt-BR" altLang="pt-BR">
                <a:solidFill>
                  <a:srgbClr val="000000"/>
                </a:solidFill>
              </a:rPr>
              <a:pPr/>
              <a:t>‹nº›</a:t>
            </a:fld>
            <a:endParaRPr lang="pt-BR" altLang="pt-BR">
              <a:solidFill>
                <a:srgbClr val="000000"/>
              </a:solidFill>
            </a:endParaRPr>
          </a:p>
        </p:txBody>
      </p:sp>
    </p:spTree>
    <p:extLst>
      <p:ext uri="{BB962C8B-B14F-4D97-AF65-F5344CB8AC3E}">
        <p14:creationId xmlns:p14="http://schemas.microsoft.com/office/powerpoint/2010/main" val="143772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202DFB58-D9E5-4F50-A05E-429747A764F7}" type="slidenum">
              <a:rPr lang="pt-BR" altLang="pt-BR">
                <a:solidFill>
                  <a:srgbClr val="000000"/>
                </a:solidFill>
              </a:rPr>
              <a:pPr/>
              <a:t>‹nº›</a:t>
            </a:fld>
            <a:endParaRPr lang="pt-BR" altLang="pt-BR">
              <a:solidFill>
                <a:srgbClr val="000000"/>
              </a:solidFill>
            </a:endParaRPr>
          </a:p>
        </p:txBody>
      </p:sp>
    </p:spTree>
    <p:extLst>
      <p:ext uri="{BB962C8B-B14F-4D97-AF65-F5344CB8AC3E}">
        <p14:creationId xmlns:p14="http://schemas.microsoft.com/office/powerpoint/2010/main" val="3256218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3CD50EC5-0B7E-462E-8228-B0E88E6F4B2F}" type="slidenum">
              <a:rPr lang="pt-BR" altLang="pt-BR">
                <a:solidFill>
                  <a:srgbClr val="000000"/>
                </a:solidFill>
              </a:rPr>
              <a:pPr/>
              <a:t>‹nº›</a:t>
            </a:fld>
            <a:endParaRPr lang="pt-BR" altLang="pt-BR">
              <a:solidFill>
                <a:srgbClr val="000000"/>
              </a:solidFill>
            </a:endParaRPr>
          </a:p>
        </p:txBody>
      </p:sp>
    </p:spTree>
    <p:extLst>
      <p:ext uri="{BB962C8B-B14F-4D97-AF65-F5344CB8AC3E}">
        <p14:creationId xmlns:p14="http://schemas.microsoft.com/office/powerpoint/2010/main" val="143323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2EE3AB3C-EB75-42D8-8CFA-35C09B2C3292}" type="slidenum">
              <a:rPr lang="pt-BR" altLang="pt-BR">
                <a:solidFill>
                  <a:srgbClr val="000000"/>
                </a:solidFill>
              </a:rPr>
              <a:pPr/>
              <a:t>‹nº›</a:t>
            </a:fld>
            <a:endParaRPr lang="pt-BR" altLang="pt-BR">
              <a:solidFill>
                <a:srgbClr val="000000"/>
              </a:solidFill>
            </a:endParaRPr>
          </a:p>
        </p:txBody>
      </p:sp>
    </p:spTree>
    <p:extLst>
      <p:ext uri="{BB962C8B-B14F-4D97-AF65-F5344CB8AC3E}">
        <p14:creationId xmlns:p14="http://schemas.microsoft.com/office/powerpoint/2010/main" val="38108746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1" y="273050"/>
            <a:ext cx="4011084"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1553AA8-24A5-4E97-AD85-8C19AA18B6BA}" type="slidenum">
              <a:rPr lang="pt-BR" altLang="pt-BR">
                <a:solidFill>
                  <a:srgbClr val="000000"/>
                </a:solidFill>
              </a:rPr>
              <a:pPr/>
              <a:t>‹nº›</a:t>
            </a:fld>
            <a:endParaRPr lang="pt-BR" altLang="pt-BR">
              <a:solidFill>
                <a:srgbClr val="000000"/>
              </a:solidFill>
            </a:endParaRPr>
          </a:p>
        </p:txBody>
      </p:sp>
    </p:spTree>
    <p:extLst>
      <p:ext uri="{BB962C8B-B14F-4D97-AF65-F5344CB8AC3E}">
        <p14:creationId xmlns:p14="http://schemas.microsoft.com/office/powerpoint/2010/main" val="126111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A3B08BE-2CBC-4049-AC74-428E3CE7072C}" type="datetimeFigureOut">
              <a:rPr lang="pt-BR" smtClean="0"/>
              <a:t>17/05/2022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AF291D9-E25B-4789-A7A0-B3180D2CBA24}" type="slidenum">
              <a:rPr lang="pt-BR" smtClean="0"/>
              <a:t>‹nº›</a:t>
            </a:fld>
            <a:endParaRPr lang="pt-BR"/>
          </a:p>
        </p:txBody>
      </p:sp>
    </p:spTree>
    <p:extLst>
      <p:ext uri="{BB962C8B-B14F-4D97-AF65-F5344CB8AC3E}">
        <p14:creationId xmlns:p14="http://schemas.microsoft.com/office/powerpoint/2010/main" val="7170644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F9E56102-413C-4603-BC56-C0C4B76B42A2}" type="slidenum">
              <a:rPr lang="pt-BR" altLang="pt-BR">
                <a:solidFill>
                  <a:srgbClr val="000000"/>
                </a:solidFill>
              </a:rPr>
              <a:pPr/>
              <a:t>‹nº›</a:t>
            </a:fld>
            <a:endParaRPr lang="pt-BR" altLang="pt-BR">
              <a:solidFill>
                <a:srgbClr val="000000"/>
              </a:solidFill>
            </a:endParaRPr>
          </a:p>
        </p:txBody>
      </p:sp>
    </p:spTree>
    <p:extLst>
      <p:ext uri="{BB962C8B-B14F-4D97-AF65-F5344CB8AC3E}">
        <p14:creationId xmlns:p14="http://schemas.microsoft.com/office/powerpoint/2010/main" val="12300784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D0F44FD1-14D6-4892-9E7A-C2DE83588278}" type="slidenum">
              <a:rPr lang="pt-BR" altLang="pt-BR">
                <a:solidFill>
                  <a:srgbClr val="000000"/>
                </a:solidFill>
              </a:rPr>
              <a:pPr/>
              <a:t>‹nº›</a:t>
            </a:fld>
            <a:endParaRPr lang="pt-BR" altLang="pt-BR">
              <a:solidFill>
                <a:srgbClr val="000000"/>
              </a:solidFill>
            </a:endParaRPr>
          </a:p>
        </p:txBody>
      </p:sp>
    </p:spTree>
    <p:extLst>
      <p:ext uri="{BB962C8B-B14F-4D97-AF65-F5344CB8AC3E}">
        <p14:creationId xmlns:p14="http://schemas.microsoft.com/office/powerpoint/2010/main" val="38440599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609600" y="274639"/>
            <a:ext cx="80264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D17C4A2-38A4-453D-BC27-B7069C0A2529}" type="slidenum">
              <a:rPr lang="pt-BR" altLang="pt-BR">
                <a:solidFill>
                  <a:srgbClr val="000000"/>
                </a:solidFill>
              </a:rPr>
              <a:pPr/>
              <a:t>‹nº›</a:t>
            </a:fld>
            <a:endParaRPr lang="pt-BR" altLang="pt-BR">
              <a:solidFill>
                <a:srgbClr val="000000"/>
              </a:solidFill>
            </a:endParaRPr>
          </a:p>
        </p:txBody>
      </p:sp>
    </p:spTree>
    <p:extLst>
      <p:ext uri="{BB962C8B-B14F-4D97-AF65-F5344CB8AC3E}">
        <p14:creationId xmlns:p14="http://schemas.microsoft.com/office/powerpoint/2010/main" val="12956526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609600" y="122239"/>
            <a:ext cx="10972800" cy="6008687"/>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3" name="Espaço Reservado para Data 2"/>
          <p:cNvSpPr>
            <a:spLocks noGrp="1"/>
          </p:cNvSpPr>
          <p:nvPr>
            <p:ph type="dt" sz="half" idx="10"/>
          </p:nvPr>
        </p:nvSpPr>
        <p:spPr>
          <a:xfrm>
            <a:off x="609600" y="6248400"/>
            <a:ext cx="2844800" cy="457200"/>
          </a:xfrm>
        </p:spPr>
        <p:txBody>
          <a:bodyPr/>
          <a:lstStyle>
            <a:lvl1pPr>
              <a:defRPr/>
            </a:lvl1pPr>
          </a:lstStyle>
          <a:p>
            <a:pPr>
              <a:defRPr/>
            </a:pPr>
            <a:endParaRPr lang="pt-PT" altLang="en-US">
              <a:solidFill>
                <a:srgbClr val="000000"/>
              </a:solidFill>
            </a:endParaRPr>
          </a:p>
        </p:txBody>
      </p:sp>
      <p:sp>
        <p:nvSpPr>
          <p:cNvPr id="4" name="Espaço Reservado para Rodapé 3"/>
          <p:cNvSpPr>
            <a:spLocks noGrp="1"/>
          </p:cNvSpPr>
          <p:nvPr>
            <p:ph type="ftr" sz="quarter" idx="11"/>
          </p:nvPr>
        </p:nvSpPr>
        <p:spPr>
          <a:xfrm>
            <a:off x="4165600" y="6248400"/>
            <a:ext cx="3860800" cy="457200"/>
          </a:xfrm>
        </p:spPr>
        <p:txBody>
          <a:bodyPr/>
          <a:lstStyle>
            <a:lvl1pPr>
              <a:defRPr/>
            </a:lvl1pPr>
          </a:lstStyle>
          <a:p>
            <a:pPr>
              <a:defRPr/>
            </a:pPr>
            <a:endParaRPr lang="pt-PT" altLang="en-US">
              <a:solidFill>
                <a:srgbClr val="000000"/>
              </a:solidFill>
            </a:endParaRPr>
          </a:p>
        </p:txBody>
      </p:sp>
      <p:sp>
        <p:nvSpPr>
          <p:cNvPr id="5" name="Espaço Reservado para Número de Slide 4"/>
          <p:cNvSpPr>
            <a:spLocks noGrp="1"/>
          </p:cNvSpPr>
          <p:nvPr>
            <p:ph type="sldNum" sz="quarter" idx="12"/>
          </p:nvPr>
        </p:nvSpPr>
        <p:spPr>
          <a:xfrm>
            <a:off x="8737600" y="6248400"/>
            <a:ext cx="2844800" cy="457200"/>
          </a:xfrm>
        </p:spPr>
        <p:txBody>
          <a:bodyPr/>
          <a:lstStyle>
            <a:lvl1pPr>
              <a:defRPr/>
            </a:lvl1pPr>
          </a:lstStyle>
          <a:p>
            <a:fld id="{CDCC2D57-9EC0-402F-869B-F22898798FDF}" type="slidenum">
              <a:rPr lang="pt-PT" altLang="en-US">
                <a:solidFill>
                  <a:srgbClr val="000000"/>
                </a:solidFill>
              </a:rPr>
              <a:pPr/>
              <a:t>‹nº›</a:t>
            </a:fld>
            <a:endParaRPr lang="pt-PT" altLang="en-US">
              <a:solidFill>
                <a:srgbClr val="000000"/>
              </a:solidFill>
            </a:endParaRPr>
          </a:p>
        </p:txBody>
      </p:sp>
    </p:spTree>
    <p:extLst>
      <p:ext uri="{BB962C8B-B14F-4D97-AF65-F5344CB8AC3E}">
        <p14:creationId xmlns:p14="http://schemas.microsoft.com/office/powerpoint/2010/main" val="693092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4A3B08BE-2CBC-4049-AC74-428E3CE7072C}" type="datetimeFigureOut">
              <a:rPr lang="pt-BR" smtClean="0"/>
              <a:t>17/05/2022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AF291D9-E25B-4789-A7A0-B3180D2CBA24}" type="slidenum">
              <a:rPr lang="pt-BR" smtClean="0"/>
              <a:t>‹nº›</a:t>
            </a:fld>
            <a:endParaRPr lang="pt-BR"/>
          </a:p>
        </p:txBody>
      </p:sp>
    </p:spTree>
    <p:extLst>
      <p:ext uri="{BB962C8B-B14F-4D97-AF65-F5344CB8AC3E}">
        <p14:creationId xmlns:p14="http://schemas.microsoft.com/office/powerpoint/2010/main" val="3166413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4A3B08BE-2CBC-4049-AC74-428E3CE7072C}" type="datetimeFigureOut">
              <a:rPr lang="pt-BR" smtClean="0"/>
              <a:t>17/05/2022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AF291D9-E25B-4789-A7A0-B3180D2CBA24}" type="slidenum">
              <a:rPr lang="pt-BR" smtClean="0"/>
              <a:t>‹nº›</a:t>
            </a:fld>
            <a:endParaRPr lang="pt-BR"/>
          </a:p>
        </p:txBody>
      </p:sp>
    </p:spTree>
    <p:extLst>
      <p:ext uri="{BB962C8B-B14F-4D97-AF65-F5344CB8AC3E}">
        <p14:creationId xmlns:p14="http://schemas.microsoft.com/office/powerpoint/2010/main" val="251074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4A3B08BE-2CBC-4049-AC74-428E3CE7072C}" type="datetimeFigureOut">
              <a:rPr lang="pt-BR" smtClean="0"/>
              <a:t>17/05/2022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AF291D9-E25B-4789-A7A0-B3180D2CBA24}" type="slidenum">
              <a:rPr lang="pt-BR" smtClean="0"/>
              <a:t>‹nº›</a:t>
            </a:fld>
            <a:endParaRPr lang="pt-BR"/>
          </a:p>
        </p:txBody>
      </p:sp>
    </p:spTree>
    <p:extLst>
      <p:ext uri="{BB962C8B-B14F-4D97-AF65-F5344CB8AC3E}">
        <p14:creationId xmlns:p14="http://schemas.microsoft.com/office/powerpoint/2010/main" val="2970379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4A3B08BE-2CBC-4049-AC74-428E3CE7072C}" type="datetimeFigureOut">
              <a:rPr lang="pt-BR" smtClean="0"/>
              <a:t>17/05/2022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AF291D9-E25B-4789-A7A0-B3180D2CBA24}" type="slidenum">
              <a:rPr lang="pt-BR" smtClean="0"/>
              <a:t>‹nº›</a:t>
            </a:fld>
            <a:endParaRPr lang="pt-BR"/>
          </a:p>
        </p:txBody>
      </p:sp>
    </p:spTree>
    <p:extLst>
      <p:ext uri="{BB962C8B-B14F-4D97-AF65-F5344CB8AC3E}">
        <p14:creationId xmlns:p14="http://schemas.microsoft.com/office/powerpoint/2010/main" val="3183545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A3B08BE-2CBC-4049-AC74-428E3CE7072C}" type="datetimeFigureOut">
              <a:rPr lang="pt-BR" smtClean="0"/>
              <a:t>17/05/2022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AF291D9-E25B-4789-A7A0-B3180D2CBA24}" type="slidenum">
              <a:rPr lang="pt-BR" smtClean="0"/>
              <a:t>‹nº›</a:t>
            </a:fld>
            <a:endParaRPr lang="pt-BR"/>
          </a:p>
        </p:txBody>
      </p:sp>
    </p:spTree>
    <p:extLst>
      <p:ext uri="{BB962C8B-B14F-4D97-AF65-F5344CB8AC3E}">
        <p14:creationId xmlns:p14="http://schemas.microsoft.com/office/powerpoint/2010/main" val="3604111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4A3B08BE-2CBC-4049-AC74-428E3CE7072C}" type="datetimeFigureOut">
              <a:rPr lang="pt-BR" smtClean="0"/>
              <a:t>17/05/2022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AF291D9-E25B-4789-A7A0-B3180D2CBA24}" type="slidenum">
              <a:rPr lang="pt-BR" smtClean="0"/>
              <a:t>‹nº›</a:t>
            </a:fld>
            <a:endParaRPr lang="pt-BR"/>
          </a:p>
        </p:txBody>
      </p:sp>
    </p:spTree>
    <p:extLst>
      <p:ext uri="{BB962C8B-B14F-4D97-AF65-F5344CB8AC3E}">
        <p14:creationId xmlns:p14="http://schemas.microsoft.com/office/powerpoint/2010/main" val="4163292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4A3B08BE-2CBC-4049-AC74-428E3CE7072C}" type="datetimeFigureOut">
              <a:rPr lang="pt-BR" smtClean="0"/>
              <a:t>17/05/2022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AF291D9-E25B-4789-A7A0-B3180D2CBA24}" type="slidenum">
              <a:rPr lang="pt-BR" smtClean="0"/>
              <a:t>‹nº›</a:t>
            </a:fld>
            <a:endParaRPr lang="pt-BR"/>
          </a:p>
        </p:txBody>
      </p:sp>
    </p:spTree>
    <p:extLst>
      <p:ext uri="{BB962C8B-B14F-4D97-AF65-F5344CB8AC3E}">
        <p14:creationId xmlns:p14="http://schemas.microsoft.com/office/powerpoint/2010/main" val="2574907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B08BE-2CBC-4049-AC74-428E3CE7072C}" type="datetimeFigureOut">
              <a:rPr lang="pt-BR" smtClean="0"/>
              <a:t>17/05/2022</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291D9-E25B-4789-A7A0-B3180D2CBA24}" type="slidenum">
              <a:rPr lang="pt-BR" smtClean="0"/>
              <a:t>‹nº›</a:t>
            </a:fld>
            <a:endParaRPr lang="pt-BR"/>
          </a:p>
        </p:txBody>
      </p:sp>
    </p:spTree>
    <p:extLst>
      <p:ext uri="{BB962C8B-B14F-4D97-AF65-F5344CB8AC3E}">
        <p14:creationId xmlns:p14="http://schemas.microsoft.com/office/powerpoint/2010/main" val="3465036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smtClean="0"/>
              <a:t>Clique para editar o estilo do título mestre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pt-BR">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pt-BR">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BD98EAFB-5F4F-4638-BF3C-0FEC1B280624}" type="slidenum">
              <a:rPr lang="pt-BR" altLang="pt-BR">
                <a:solidFill>
                  <a:srgbClr val="000000"/>
                </a:solidFill>
              </a:rPr>
              <a:pPr fontAlgn="base">
                <a:spcBef>
                  <a:spcPct val="0"/>
                </a:spcBef>
                <a:spcAft>
                  <a:spcPct val="0"/>
                </a:spcAft>
              </a:pPr>
              <a:t>‹nº›</a:t>
            </a:fld>
            <a:endParaRPr lang="pt-BR" altLang="pt-BR">
              <a:solidFill>
                <a:srgbClr val="000000"/>
              </a:solidFill>
            </a:endParaRPr>
          </a:p>
        </p:txBody>
      </p:sp>
    </p:spTree>
    <p:extLst>
      <p:ext uri="{BB962C8B-B14F-4D97-AF65-F5344CB8AC3E}">
        <p14:creationId xmlns:p14="http://schemas.microsoft.com/office/powerpoint/2010/main" val="15275643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Viajantes especiais. </a:t>
            </a:r>
            <a:endParaRPr lang="pt-BR" dirty="0"/>
          </a:p>
        </p:txBody>
      </p:sp>
      <p:sp>
        <p:nvSpPr>
          <p:cNvPr id="3" name="Subtítulo 2"/>
          <p:cNvSpPr>
            <a:spLocks noGrp="1"/>
          </p:cNvSpPr>
          <p:nvPr>
            <p:ph type="subTitle" idx="1"/>
          </p:nvPr>
        </p:nvSpPr>
        <p:spPr/>
        <p:txBody>
          <a:bodyPr/>
          <a:lstStyle/>
          <a:p>
            <a:endParaRPr lang="pt-BR"/>
          </a:p>
        </p:txBody>
      </p:sp>
    </p:spTree>
    <p:extLst>
      <p:ext uri="{BB962C8B-B14F-4D97-AF65-F5344CB8AC3E}">
        <p14:creationId xmlns:p14="http://schemas.microsoft.com/office/powerpoint/2010/main" val="193848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endParaRPr lang="en-US" altLang="pt-BR" smtClean="0"/>
          </a:p>
        </p:txBody>
      </p:sp>
      <p:pic>
        <p:nvPicPr>
          <p:cNvPr id="573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226" y="228600"/>
            <a:ext cx="7419975" cy="6497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348" name="Text Box 4"/>
          <p:cNvSpPr txBox="1">
            <a:spLocks noChangeArrowheads="1"/>
          </p:cNvSpPr>
          <p:nvPr/>
        </p:nvSpPr>
        <p:spPr bwMode="auto">
          <a:xfrm>
            <a:off x="9220200" y="5791201"/>
            <a:ext cx="22860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FontTx/>
              <a:buNone/>
            </a:pPr>
            <a:r>
              <a:rPr lang="en-US" altLang="pt-BR" sz="1800">
                <a:solidFill>
                  <a:srgbClr val="000000"/>
                </a:solidFill>
              </a:rPr>
              <a:t>WHO, 2005.</a:t>
            </a:r>
          </a:p>
          <a:p>
            <a:pPr eaLnBrk="1" fontAlgn="base" hangingPunct="1">
              <a:spcBef>
                <a:spcPct val="50000"/>
              </a:spcBef>
              <a:spcAft>
                <a:spcPct val="0"/>
              </a:spcAft>
              <a:buFontTx/>
              <a:buNone/>
            </a:pPr>
            <a:r>
              <a:rPr lang="en-US" altLang="pt-BR" sz="1800">
                <a:solidFill>
                  <a:srgbClr val="000000"/>
                </a:solidFill>
              </a:rPr>
              <a:t>Op Cit</a:t>
            </a:r>
          </a:p>
        </p:txBody>
      </p:sp>
    </p:spTree>
    <p:extLst>
      <p:ext uri="{BB962C8B-B14F-4D97-AF65-F5344CB8AC3E}">
        <p14:creationId xmlns:p14="http://schemas.microsoft.com/office/powerpoint/2010/main" val="3586583493"/>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tLang="pt-BR" smtClean="0"/>
              <a:t>A criança na aeronave</a:t>
            </a:r>
          </a:p>
        </p:txBody>
      </p:sp>
      <p:sp>
        <p:nvSpPr>
          <p:cNvPr id="58371" name="Rectangle 3"/>
          <p:cNvSpPr>
            <a:spLocks noGrp="1" noChangeArrowheads="1"/>
          </p:cNvSpPr>
          <p:nvPr>
            <p:ph type="body" idx="1"/>
          </p:nvPr>
        </p:nvSpPr>
        <p:spPr>
          <a:xfrm>
            <a:off x="1981200" y="1295400"/>
            <a:ext cx="8305800" cy="4419600"/>
          </a:xfrm>
        </p:spPr>
        <p:txBody>
          <a:bodyPr/>
          <a:lstStyle/>
          <a:p>
            <a:r>
              <a:rPr lang="en-US" altLang="pt-BR" sz="2400"/>
              <a:t>Crianças devem estar alojadas de forma segura.</a:t>
            </a:r>
          </a:p>
          <a:p>
            <a:pPr lvl="1"/>
            <a:r>
              <a:rPr lang="en-US" altLang="pt-BR" sz="2000"/>
              <a:t>Crianças pequenas podem ser transportadas no colo em aeronaves sem pagar bilhete.</a:t>
            </a:r>
          </a:p>
          <a:p>
            <a:pPr lvl="2"/>
            <a:r>
              <a:rPr lang="en-US" altLang="pt-BR" sz="1800"/>
              <a:t>2 bebes morreram em pousos de aeronaves.</a:t>
            </a:r>
          </a:p>
          <a:p>
            <a:pPr lvl="2"/>
            <a:r>
              <a:rPr lang="en-US" altLang="pt-BR" sz="1800"/>
              <a:t>Colocar no banco diminuiria 5 mortes a cada 10 anos.</a:t>
            </a:r>
          </a:p>
          <a:p>
            <a:pPr lvl="1"/>
            <a:r>
              <a:rPr lang="en-US" altLang="pt-BR" sz="2000"/>
              <a:t>Crianças com mais de 10 kg devem ir em banco adequado e mais de 15 kg no assento com cinto. </a:t>
            </a:r>
          </a:p>
          <a:p>
            <a:r>
              <a:rPr lang="en-US" altLang="pt-BR" sz="2400"/>
              <a:t>Todos os problemas de adultos mas pouca compreensão.</a:t>
            </a:r>
          </a:p>
          <a:p>
            <a:pPr lvl="1"/>
            <a:r>
              <a:rPr lang="en-US" altLang="pt-BR" sz="2000"/>
              <a:t>Ouvidos são um problema. </a:t>
            </a:r>
          </a:p>
          <a:p>
            <a:pPr lvl="2"/>
            <a:r>
              <a:rPr lang="en-US" altLang="pt-BR" sz="1600"/>
              <a:t>Mamadeiras, chupetas e balas a postos</a:t>
            </a:r>
          </a:p>
          <a:p>
            <a:pPr lvl="2"/>
            <a:endParaRPr lang="en-US" altLang="pt-BR" sz="1800"/>
          </a:p>
        </p:txBody>
      </p:sp>
    </p:spTree>
    <p:extLst>
      <p:ext uri="{BB962C8B-B14F-4D97-AF65-F5344CB8AC3E}">
        <p14:creationId xmlns:p14="http://schemas.microsoft.com/office/powerpoint/2010/main" val="2760206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ítulo 1"/>
          <p:cNvSpPr>
            <a:spLocks noGrp="1"/>
          </p:cNvSpPr>
          <p:nvPr>
            <p:ph type="title"/>
          </p:nvPr>
        </p:nvSpPr>
        <p:spPr/>
        <p:txBody>
          <a:bodyPr/>
          <a:lstStyle/>
          <a:p>
            <a:r>
              <a:rPr lang="pt-BR" altLang="pt-BR" smtClean="0"/>
              <a:t>O viajante idoso</a:t>
            </a:r>
          </a:p>
        </p:txBody>
      </p:sp>
      <p:sp>
        <p:nvSpPr>
          <p:cNvPr id="59395" name="Espaço Reservado para Conteúdo 2"/>
          <p:cNvSpPr>
            <a:spLocks noGrp="1"/>
          </p:cNvSpPr>
          <p:nvPr>
            <p:ph idx="1"/>
          </p:nvPr>
        </p:nvSpPr>
        <p:spPr>
          <a:xfrm>
            <a:off x="1981200" y="1219201"/>
            <a:ext cx="8229600" cy="4525963"/>
          </a:xfrm>
        </p:spPr>
        <p:txBody>
          <a:bodyPr/>
          <a:lstStyle/>
          <a:p>
            <a:r>
              <a:rPr lang="pt-BR" altLang="pt-BR" sz="2400"/>
              <a:t>Efeitos fisiológicos da cabine</a:t>
            </a:r>
          </a:p>
          <a:p>
            <a:pPr lvl="1"/>
            <a:r>
              <a:rPr lang="pt-BR" altLang="pt-BR" sz="2000"/>
              <a:t>Umidade do ar</a:t>
            </a:r>
          </a:p>
          <a:p>
            <a:pPr lvl="2"/>
            <a:r>
              <a:rPr lang="pt-BR" altLang="pt-BR" sz="1800"/>
              <a:t>Baixa umidade diminui a capacidade de limpeza pulmonar</a:t>
            </a:r>
          </a:p>
          <a:p>
            <a:pPr lvl="2"/>
            <a:r>
              <a:rPr lang="pt-BR" altLang="pt-BR" sz="1800"/>
              <a:t>Desidratação</a:t>
            </a:r>
          </a:p>
          <a:p>
            <a:pPr lvl="1"/>
            <a:r>
              <a:rPr lang="pt-BR" altLang="pt-BR" sz="2000"/>
              <a:t>Imobilidade</a:t>
            </a:r>
          </a:p>
          <a:p>
            <a:pPr lvl="2"/>
            <a:r>
              <a:rPr lang="pt-BR" altLang="pt-BR" sz="1800"/>
              <a:t>TVP</a:t>
            </a:r>
          </a:p>
          <a:p>
            <a:pPr lvl="2"/>
            <a:r>
              <a:rPr lang="pt-BR" altLang="pt-BR" sz="1800"/>
              <a:t>Problemas com doença cardíaca de base </a:t>
            </a:r>
          </a:p>
          <a:p>
            <a:pPr lvl="2"/>
            <a:r>
              <a:rPr lang="pt-BR" altLang="pt-BR" sz="1800"/>
              <a:t>Problemas arteriais </a:t>
            </a:r>
          </a:p>
          <a:p>
            <a:pPr lvl="1"/>
            <a:r>
              <a:rPr lang="pt-BR" altLang="pt-BR" sz="2000"/>
              <a:t>Sindrome do movimento menos frequente</a:t>
            </a:r>
          </a:p>
          <a:p>
            <a:pPr lvl="2"/>
            <a:r>
              <a:rPr lang="pt-BR" altLang="pt-BR" sz="1800"/>
              <a:t>Labirintite ocasional </a:t>
            </a:r>
          </a:p>
          <a:p>
            <a:pPr lvl="1"/>
            <a:r>
              <a:rPr lang="pt-BR" altLang="pt-BR" sz="2400"/>
              <a:t>Jet-lag</a:t>
            </a:r>
          </a:p>
          <a:p>
            <a:pPr lvl="2"/>
            <a:r>
              <a:rPr lang="pt-BR" altLang="pt-BR" sz="2000"/>
              <a:t>Mais intenso, problemas com medicação de base</a:t>
            </a:r>
          </a:p>
          <a:p>
            <a:pPr lvl="2"/>
            <a:r>
              <a:rPr lang="pt-BR" altLang="pt-BR" sz="2000"/>
              <a:t>Medicamentos não recomendados. </a:t>
            </a:r>
          </a:p>
        </p:txBody>
      </p:sp>
    </p:spTree>
    <p:extLst>
      <p:ext uri="{BB962C8B-B14F-4D97-AF65-F5344CB8AC3E}">
        <p14:creationId xmlns:p14="http://schemas.microsoft.com/office/powerpoint/2010/main" val="1187250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ítulo 1"/>
          <p:cNvSpPr>
            <a:spLocks noGrp="1"/>
          </p:cNvSpPr>
          <p:nvPr>
            <p:ph type="title"/>
          </p:nvPr>
        </p:nvSpPr>
        <p:spPr/>
        <p:txBody>
          <a:bodyPr/>
          <a:lstStyle/>
          <a:p>
            <a:r>
              <a:rPr lang="pt-BR" altLang="pt-BR" smtClean="0"/>
              <a:t>O viajante idoso</a:t>
            </a:r>
          </a:p>
        </p:txBody>
      </p:sp>
      <p:sp>
        <p:nvSpPr>
          <p:cNvPr id="60419" name="Espaço Reservado para Conteúdo 2"/>
          <p:cNvSpPr>
            <a:spLocks noGrp="1"/>
          </p:cNvSpPr>
          <p:nvPr>
            <p:ph idx="1"/>
          </p:nvPr>
        </p:nvSpPr>
        <p:spPr>
          <a:xfrm>
            <a:off x="1981200" y="1219201"/>
            <a:ext cx="8229600" cy="4525963"/>
          </a:xfrm>
        </p:spPr>
        <p:txBody>
          <a:bodyPr/>
          <a:lstStyle/>
          <a:p>
            <a:r>
              <a:rPr lang="pt-BR" altLang="pt-BR" sz="2400"/>
              <a:t>Ambiente no destino</a:t>
            </a:r>
          </a:p>
          <a:p>
            <a:pPr lvl="1"/>
            <a:r>
              <a:rPr lang="pt-BR" altLang="pt-BR" sz="2000"/>
              <a:t>Calor e frio</a:t>
            </a:r>
          </a:p>
          <a:p>
            <a:pPr lvl="2"/>
            <a:r>
              <a:rPr lang="pt-BR" altLang="pt-BR" sz="1600"/>
              <a:t>Risco de hipertermia mais frequente.</a:t>
            </a:r>
          </a:p>
          <a:p>
            <a:pPr lvl="2"/>
            <a:r>
              <a:rPr lang="pt-BR" altLang="pt-BR" sz="1600"/>
              <a:t>Risco de hipotermia e morte muito maior</a:t>
            </a:r>
          </a:p>
          <a:p>
            <a:pPr lvl="1"/>
            <a:r>
              <a:rPr lang="pt-BR" altLang="pt-BR" sz="2000"/>
              <a:t>Altitude</a:t>
            </a:r>
          </a:p>
          <a:p>
            <a:pPr lvl="2"/>
            <a:r>
              <a:rPr lang="pt-BR" altLang="pt-BR" sz="1800"/>
              <a:t>Tem menos problemas de adaptação</a:t>
            </a:r>
          </a:p>
          <a:p>
            <a:pPr lvl="3"/>
            <a:r>
              <a:rPr lang="pt-BR" altLang="pt-BR" sz="1400"/>
              <a:t>Menos edema cerebral e pulmonar de altitude</a:t>
            </a:r>
          </a:p>
          <a:p>
            <a:pPr lvl="2"/>
            <a:r>
              <a:rPr lang="pt-BR" altLang="pt-BR" sz="1800"/>
              <a:t>Problemas com doença cardíaca de base </a:t>
            </a:r>
          </a:p>
          <a:p>
            <a:pPr lvl="1"/>
            <a:r>
              <a:rPr lang="pt-BR" altLang="pt-BR" sz="2000"/>
              <a:t>Acidentes e violência</a:t>
            </a:r>
          </a:p>
          <a:p>
            <a:pPr lvl="2"/>
            <a:r>
              <a:rPr lang="pt-BR" altLang="pt-BR" sz="1800"/>
              <a:t>Maior incidência de acidentes pessoais</a:t>
            </a:r>
          </a:p>
          <a:p>
            <a:pPr lvl="3"/>
            <a:r>
              <a:rPr lang="pt-BR" altLang="pt-BR" sz="1400"/>
              <a:t>Menor mobilidade</a:t>
            </a:r>
          </a:p>
          <a:p>
            <a:pPr lvl="3"/>
            <a:r>
              <a:rPr lang="pt-BR" altLang="pt-BR" sz="1400"/>
              <a:t>Menor capacidade de direção</a:t>
            </a:r>
          </a:p>
          <a:p>
            <a:pPr lvl="3"/>
            <a:r>
              <a:rPr lang="pt-BR" altLang="pt-BR" sz="1400"/>
              <a:t>Menor capacidade de julgamento (Ainda sou jovem)</a:t>
            </a:r>
          </a:p>
          <a:p>
            <a:pPr lvl="2"/>
            <a:r>
              <a:rPr lang="pt-BR" altLang="pt-BR" sz="1800"/>
              <a:t>Maior risco de crimes</a:t>
            </a:r>
          </a:p>
          <a:p>
            <a:pPr lvl="3"/>
            <a:r>
              <a:rPr lang="pt-BR" altLang="pt-BR" sz="1400"/>
              <a:t>Alvos fáceis. </a:t>
            </a:r>
          </a:p>
          <a:p>
            <a:pPr lvl="3"/>
            <a:r>
              <a:rPr lang="pt-BR" altLang="pt-BR" sz="1400"/>
              <a:t>Alvos ricos</a:t>
            </a:r>
            <a:endParaRPr lang="pt-BR" altLang="pt-BR" smtClean="0"/>
          </a:p>
        </p:txBody>
      </p:sp>
    </p:spTree>
    <p:extLst>
      <p:ext uri="{BB962C8B-B14F-4D97-AF65-F5344CB8AC3E}">
        <p14:creationId xmlns:p14="http://schemas.microsoft.com/office/powerpoint/2010/main" val="2893598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ítulo 1"/>
          <p:cNvSpPr>
            <a:spLocks noGrp="1"/>
          </p:cNvSpPr>
          <p:nvPr>
            <p:ph type="title"/>
          </p:nvPr>
        </p:nvSpPr>
        <p:spPr/>
        <p:txBody>
          <a:bodyPr/>
          <a:lstStyle/>
          <a:p>
            <a:r>
              <a:rPr lang="pt-BR" altLang="pt-BR" smtClean="0"/>
              <a:t>O viajante idoso</a:t>
            </a:r>
          </a:p>
        </p:txBody>
      </p:sp>
      <p:sp>
        <p:nvSpPr>
          <p:cNvPr id="61443" name="Espaço Reservado para Conteúdo 2"/>
          <p:cNvSpPr>
            <a:spLocks noGrp="1"/>
          </p:cNvSpPr>
          <p:nvPr>
            <p:ph idx="1"/>
          </p:nvPr>
        </p:nvSpPr>
        <p:spPr>
          <a:xfrm>
            <a:off x="1981200" y="1219201"/>
            <a:ext cx="8229600" cy="4525963"/>
          </a:xfrm>
        </p:spPr>
        <p:txBody>
          <a:bodyPr/>
          <a:lstStyle/>
          <a:p>
            <a:r>
              <a:rPr lang="pt-BR" altLang="pt-BR" sz="2800"/>
              <a:t>Comorbidades mais frequentes</a:t>
            </a:r>
          </a:p>
          <a:p>
            <a:r>
              <a:rPr lang="pt-BR" altLang="pt-BR" sz="2800"/>
              <a:t>Imunizações menos eficientes</a:t>
            </a:r>
          </a:p>
          <a:p>
            <a:pPr lvl="1"/>
            <a:r>
              <a:rPr lang="pt-BR" altLang="pt-BR" sz="2400"/>
              <a:t>Resposta imune idosa para novas vacinas</a:t>
            </a:r>
          </a:p>
          <a:p>
            <a:pPr lvl="1"/>
            <a:r>
              <a:rPr lang="pt-BR" altLang="pt-BR" sz="2400"/>
              <a:t>Perda de resposta a vacinações prévias</a:t>
            </a:r>
          </a:p>
          <a:p>
            <a:pPr lvl="1"/>
            <a:r>
              <a:rPr lang="pt-BR" altLang="pt-BR" sz="2400"/>
              <a:t>Maior susceptibilidade a vacinas vivas</a:t>
            </a:r>
          </a:p>
          <a:p>
            <a:pPr lvl="2"/>
            <a:r>
              <a:rPr lang="pt-BR" altLang="pt-BR" sz="2000"/>
              <a:t>Doença em vez de imunidade</a:t>
            </a:r>
          </a:p>
          <a:p>
            <a:pPr lvl="3"/>
            <a:r>
              <a:rPr lang="pt-BR" altLang="pt-BR" sz="1800"/>
              <a:t>5 x mais complicações na vacina da febre amarela</a:t>
            </a:r>
          </a:p>
          <a:p>
            <a:pPr lvl="2"/>
            <a:r>
              <a:rPr lang="pt-BR" altLang="pt-BR" sz="2000"/>
              <a:t>Vacinas vivas com mais efeitos colaterais</a:t>
            </a:r>
          </a:p>
          <a:p>
            <a:r>
              <a:rPr lang="pt-BR" altLang="pt-BR" sz="2800"/>
              <a:t>Diarreia do viajante menos frequente</a:t>
            </a:r>
          </a:p>
          <a:p>
            <a:pPr lvl="1"/>
            <a:r>
              <a:rPr lang="pt-BR" altLang="pt-BR" sz="2400"/>
              <a:t>Melhores hábitos de higiene</a:t>
            </a:r>
          </a:p>
          <a:p>
            <a:pPr lvl="1"/>
            <a:r>
              <a:rPr lang="pt-BR" altLang="pt-BR" sz="2400"/>
              <a:t>Maior gravidade quando ocorre</a:t>
            </a:r>
          </a:p>
          <a:p>
            <a:pPr lvl="2"/>
            <a:r>
              <a:rPr lang="pt-BR" altLang="pt-BR" sz="2000"/>
              <a:t>Morte por desidratação </a:t>
            </a:r>
          </a:p>
        </p:txBody>
      </p:sp>
    </p:spTree>
    <p:extLst>
      <p:ext uri="{BB962C8B-B14F-4D97-AF65-F5344CB8AC3E}">
        <p14:creationId xmlns:p14="http://schemas.microsoft.com/office/powerpoint/2010/main" val="1955785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ítulo 1"/>
          <p:cNvSpPr>
            <a:spLocks noGrp="1"/>
          </p:cNvSpPr>
          <p:nvPr>
            <p:ph type="title"/>
          </p:nvPr>
        </p:nvSpPr>
        <p:spPr/>
        <p:txBody>
          <a:bodyPr/>
          <a:lstStyle/>
          <a:p>
            <a:r>
              <a:rPr lang="pt-BR" altLang="pt-BR" smtClean="0"/>
              <a:t>Deficientes e cadeirantes</a:t>
            </a:r>
          </a:p>
        </p:txBody>
      </p:sp>
      <p:sp>
        <p:nvSpPr>
          <p:cNvPr id="62467" name="Espaço Reservado para Conteúdo 2"/>
          <p:cNvSpPr>
            <a:spLocks noGrp="1"/>
          </p:cNvSpPr>
          <p:nvPr>
            <p:ph idx="1"/>
          </p:nvPr>
        </p:nvSpPr>
        <p:spPr/>
        <p:txBody>
          <a:bodyPr/>
          <a:lstStyle/>
          <a:p>
            <a:r>
              <a:rPr lang="pt-BR" altLang="pt-BR" sz="2800"/>
              <a:t>Cadeirantes não tem banheiro a bordo</a:t>
            </a:r>
          </a:p>
          <a:p>
            <a:pPr lvl="1"/>
            <a:r>
              <a:rPr lang="pt-BR" altLang="pt-BR" sz="2400"/>
              <a:t>Risco de desidratação pela prevenção da diurese. </a:t>
            </a:r>
          </a:p>
          <a:p>
            <a:pPr lvl="1"/>
            <a:r>
              <a:rPr lang="pt-BR" altLang="pt-BR" sz="2400"/>
              <a:t>Uso de sondagem</a:t>
            </a:r>
          </a:p>
          <a:p>
            <a:pPr lvl="2"/>
            <a:r>
              <a:rPr lang="pt-BR" altLang="pt-BR" sz="2000"/>
              <a:t>Desconfortavel e questionável.</a:t>
            </a:r>
          </a:p>
          <a:p>
            <a:r>
              <a:rPr lang="pt-BR" altLang="pt-BR" sz="2800"/>
              <a:t>Direitos adquiridos </a:t>
            </a:r>
          </a:p>
          <a:p>
            <a:pPr lvl="1"/>
            <a:r>
              <a:rPr lang="pt-BR" altLang="pt-BR" sz="2400"/>
              <a:t>Chegada e saída monitorizada</a:t>
            </a:r>
          </a:p>
          <a:p>
            <a:pPr lvl="1"/>
            <a:r>
              <a:rPr lang="pt-BR" altLang="pt-BR" sz="2400"/>
              <a:t>Transporte e exposição complexos. </a:t>
            </a:r>
          </a:p>
          <a:p>
            <a:pPr lvl="2"/>
            <a:r>
              <a:rPr lang="pt-BR" altLang="pt-BR" sz="2000"/>
              <a:t>Entrar em GRU e descer em ARA </a:t>
            </a:r>
          </a:p>
        </p:txBody>
      </p:sp>
    </p:spTree>
    <p:extLst>
      <p:ext uri="{BB962C8B-B14F-4D97-AF65-F5344CB8AC3E}">
        <p14:creationId xmlns:p14="http://schemas.microsoft.com/office/powerpoint/2010/main" val="1975190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Operados </a:t>
            </a:r>
            <a:endParaRPr lang="pt-BR" dirty="0"/>
          </a:p>
        </p:txBody>
      </p:sp>
      <p:sp>
        <p:nvSpPr>
          <p:cNvPr id="3" name="Espaço Reservado para Conteúdo 2"/>
          <p:cNvSpPr>
            <a:spLocks noGrp="1"/>
          </p:cNvSpPr>
          <p:nvPr>
            <p:ph idx="1"/>
          </p:nvPr>
        </p:nvSpPr>
        <p:spPr>
          <a:xfrm>
            <a:off x="930612" y="1055452"/>
            <a:ext cx="10972800" cy="4525963"/>
          </a:xfrm>
        </p:spPr>
        <p:txBody>
          <a:bodyPr/>
          <a:lstStyle/>
          <a:p>
            <a:r>
              <a:rPr lang="pt-BR" dirty="0" smtClean="0"/>
              <a:t>Não viajam, tente protelar o transporte. </a:t>
            </a:r>
          </a:p>
          <a:p>
            <a:r>
              <a:rPr lang="pt-BR" dirty="0" smtClean="0"/>
              <a:t>Se tiverem que viajar, cuidados com </a:t>
            </a:r>
            <a:r>
              <a:rPr lang="pt-BR" dirty="0" err="1" smtClean="0"/>
              <a:t>barotrauma</a:t>
            </a:r>
            <a:endParaRPr lang="pt-BR" dirty="0" smtClean="0"/>
          </a:p>
          <a:p>
            <a:pPr lvl="1"/>
            <a:r>
              <a:rPr lang="pt-BR" dirty="0" smtClean="0"/>
              <a:t>Gazes se expandem na pressão da cabine</a:t>
            </a:r>
          </a:p>
          <a:p>
            <a:pPr lvl="2"/>
            <a:r>
              <a:rPr lang="pt-BR" dirty="0" smtClean="0"/>
              <a:t>Cirurgia abdominal deve estar segura e o paciente com transito intestinal</a:t>
            </a:r>
          </a:p>
          <a:p>
            <a:pPr lvl="2"/>
            <a:r>
              <a:rPr lang="pt-BR" dirty="0" smtClean="0"/>
              <a:t>Cirurgias fechadas não podem ter risco de expansão de gazes</a:t>
            </a:r>
          </a:p>
          <a:p>
            <a:pPr lvl="3"/>
            <a:r>
              <a:rPr lang="pt-BR" dirty="0" smtClean="0"/>
              <a:t>Canal dentário</a:t>
            </a:r>
          </a:p>
          <a:p>
            <a:pPr lvl="3"/>
            <a:r>
              <a:rPr lang="pt-BR" dirty="0" smtClean="0"/>
              <a:t>Ortopédicas </a:t>
            </a:r>
          </a:p>
          <a:p>
            <a:pPr lvl="3"/>
            <a:endParaRPr lang="pt-BR" dirty="0" smtClean="0"/>
          </a:p>
        </p:txBody>
      </p:sp>
    </p:spTree>
    <p:extLst>
      <p:ext uri="{BB962C8B-B14F-4D97-AF65-F5344CB8AC3E}">
        <p14:creationId xmlns:p14="http://schemas.microsoft.com/office/powerpoint/2010/main" val="2679879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ambulância aérea e hospitais de campo </a:t>
            </a:r>
            <a:endParaRPr lang="pt-BR" dirty="0"/>
          </a:p>
        </p:txBody>
      </p:sp>
      <p:sp>
        <p:nvSpPr>
          <p:cNvPr id="3" name="Espaço Reservado para Conteúdo 2"/>
          <p:cNvSpPr>
            <a:spLocks noGrp="1"/>
          </p:cNvSpPr>
          <p:nvPr>
            <p:ph idx="1"/>
          </p:nvPr>
        </p:nvSpPr>
        <p:spPr/>
        <p:txBody>
          <a:bodyPr/>
          <a:lstStyle/>
          <a:p>
            <a:r>
              <a:rPr lang="pt-BR" dirty="0" smtClean="0"/>
              <a:t>Avião UTI hoje é preparado adequadamente. </a:t>
            </a:r>
          </a:p>
          <a:p>
            <a:pPr lvl="2"/>
            <a:r>
              <a:rPr lang="pt-BR" dirty="0" smtClean="0"/>
              <a:t>Inicialmente maior mortalidade, devido a falta de treino da equipe e seleção inadequada de pacientes </a:t>
            </a:r>
          </a:p>
          <a:p>
            <a:pPr lvl="2"/>
            <a:r>
              <a:rPr lang="pt-BR" dirty="0" smtClean="0"/>
              <a:t>Com melhora do treinamento, ficou igual ao chão e menor que ambulância de solo. </a:t>
            </a:r>
          </a:p>
          <a:p>
            <a:r>
              <a:rPr lang="pt-BR" dirty="0" smtClean="0"/>
              <a:t>Hospitais de Campo </a:t>
            </a:r>
          </a:p>
          <a:p>
            <a:pPr lvl="2"/>
            <a:r>
              <a:rPr lang="pt-BR" dirty="0" smtClean="0"/>
              <a:t>Problemas de equipe e suprimento  </a:t>
            </a:r>
          </a:p>
          <a:p>
            <a:pPr lvl="2"/>
            <a:r>
              <a:rPr lang="pt-BR" dirty="0" smtClean="0"/>
              <a:t>Japão tem um aerotransportado</a:t>
            </a:r>
          </a:p>
          <a:p>
            <a:pPr lvl="2"/>
            <a:r>
              <a:rPr lang="pt-BR" dirty="0" smtClean="0"/>
              <a:t>Problemas </a:t>
            </a:r>
            <a:r>
              <a:rPr lang="pt-BR" smtClean="0"/>
              <a:t>de comunicação </a:t>
            </a:r>
            <a:r>
              <a:rPr lang="pt-BR" smtClean="0"/>
              <a:t> </a:t>
            </a:r>
            <a:endParaRPr lang="pt-BR" dirty="0" smtClean="0"/>
          </a:p>
          <a:p>
            <a:endParaRPr lang="pt-BR" dirty="0"/>
          </a:p>
        </p:txBody>
      </p:sp>
    </p:spTree>
    <p:extLst>
      <p:ext uri="{BB962C8B-B14F-4D97-AF65-F5344CB8AC3E}">
        <p14:creationId xmlns:p14="http://schemas.microsoft.com/office/powerpoint/2010/main" val="202876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pt-BR" smtClean="0"/>
              <a:t>Gravidez e viagens</a:t>
            </a:r>
          </a:p>
        </p:txBody>
      </p:sp>
      <p:sp>
        <p:nvSpPr>
          <p:cNvPr id="49155" name="Rectangle 3"/>
          <p:cNvSpPr>
            <a:spLocks noGrp="1" noChangeArrowheads="1"/>
          </p:cNvSpPr>
          <p:nvPr>
            <p:ph type="body" idx="1"/>
          </p:nvPr>
        </p:nvSpPr>
        <p:spPr>
          <a:xfrm>
            <a:off x="1752600" y="1600200"/>
            <a:ext cx="8686800" cy="4533900"/>
          </a:xfrm>
        </p:spPr>
        <p:txBody>
          <a:bodyPr/>
          <a:lstStyle/>
          <a:p>
            <a:pPr>
              <a:lnSpc>
                <a:spcPct val="90000"/>
              </a:lnSpc>
            </a:pPr>
            <a:r>
              <a:rPr lang="en-AU" altLang="ja-JP" sz="2800">
                <a:ea typeface="ＭＳ Ｐゴシック" panose="020B0600070205080204" pitchFamily="34" charset="-128"/>
                <a:cs typeface="Times New Roman" panose="02020603050405020304" pitchFamily="18" charset="0"/>
              </a:rPr>
              <a:t>Mezger N et al. Travelling when pregnant. Rev Med Suisse. 2005; 11: 1263-1266. (in French)</a:t>
            </a:r>
          </a:p>
          <a:p>
            <a:pPr lvl="1">
              <a:lnSpc>
                <a:spcPct val="90000"/>
              </a:lnSpc>
            </a:pPr>
            <a:r>
              <a:rPr lang="en-US" altLang="ja-JP" sz="2400" b="1">
                <a:ea typeface="ＭＳ Ｐゴシック" panose="020B0600070205080204" pitchFamily="34" charset="-128"/>
                <a:cs typeface="Times New Roman" panose="02020603050405020304" pitchFamily="18" charset="0"/>
              </a:rPr>
              <a:t>Viagem é normal no 2o trimestre.</a:t>
            </a:r>
          </a:p>
          <a:p>
            <a:pPr lvl="1">
              <a:lnSpc>
                <a:spcPct val="90000"/>
              </a:lnSpc>
            </a:pPr>
            <a:r>
              <a:rPr lang="en-US" altLang="ja-JP" sz="2400" b="1">
                <a:ea typeface="ＭＳ Ｐゴシック" panose="020B0600070205080204" pitchFamily="34" charset="-128"/>
                <a:cs typeface="Times New Roman" panose="02020603050405020304" pitchFamily="18" charset="0"/>
              </a:rPr>
              <a:t>Evitar viagens longas.</a:t>
            </a:r>
          </a:p>
          <a:p>
            <a:pPr lvl="1">
              <a:lnSpc>
                <a:spcPct val="90000"/>
              </a:lnSpc>
            </a:pPr>
            <a:r>
              <a:rPr lang="en-US" altLang="ja-JP" sz="2400" b="1">
                <a:ea typeface="ＭＳ Ｐゴシック" panose="020B0600070205080204" pitchFamily="34" charset="-128"/>
                <a:cs typeface="Times New Roman" panose="02020603050405020304" pitchFamily="18" charset="0"/>
              </a:rPr>
              <a:t>Prefira sistemas mais confortáveis (Trens)</a:t>
            </a:r>
          </a:p>
          <a:p>
            <a:pPr lvl="1">
              <a:lnSpc>
                <a:spcPct val="90000"/>
              </a:lnSpc>
            </a:pPr>
            <a:r>
              <a:rPr lang="en-US" altLang="ja-JP" sz="2400" b="1">
                <a:ea typeface="ＭＳ Ｐゴシック" panose="020B0600070205080204" pitchFamily="34" charset="-128"/>
                <a:cs typeface="Times New Roman" panose="02020603050405020304" pitchFamily="18" charset="0"/>
              </a:rPr>
              <a:t>Não viajar se a gravidez é de risco</a:t>
            </a:r>
          </a:p>
          <a:p>
            <a:pPr lvl="1">
              <a:lnSpc>
                <a:spcPct val="90000"/>
              </a:lnSpc>
            </a:pPr>
            <a:r>
              <a:rPr lang="en-US" altLang="ja-JP" sz="2400" b="1">
                <a:ea typeface="ＭＳ Ｐゴシック" panose="020B0600070205080204" pitchFamily="34" charset="-128"/>
                <a:cs typeface="Times New Roman" panose="02020603050405020304" pitchFamily="18" charset="0"/>
              </a:rPr>
              <a:t>Cheque a cobertura do seguro viagem</a:t>
            </a:r>
          </a:p>
          <a:p>
            <a:pPr lvl="1">
              <a:lnSpc>
                <a:spcPct val="90000"/>
              </a:lnSpc>
            </a:pPr>
            <a:r>
              <a:rPr lang="en-US" altLang="ja-JP" sz="2400" b="1">
                <a:ea typeface="ＭＳ Ｐゴシック" panose="020B0600070205080204" pitchFamily="34" charset="-128"/>
                <a:cs typeface="Times New Roman" panose="02020603050405020304" pitchFamily="18" charset="0"/>
              </a:rPr>
              <a:t>Prefira destinos com boa infraestrutura médica e sem malária ou influenza.</a:t>
            </a:r>
          </a:p>
          <a:p>
            <a:pPr lvl="1">
              <a:lnSpc>
                <a:spcPct val="90000"/>
              </a:lnSpc>
            </a:pPr>
            <a:r>
              <a:rPr lang="en-US" altLang="ja-JP" sz="2400" b="1">
                <a:ea typeface="ＭＳ Ｐゴシック" panose="020B0600070205080204" pitchFamily="34" charset="-128"/>
                <a:cs typeface="Times New Roman" panose="02020603050405020304" pitchFamily="18" charset="0"/>
              </a:rPr>
              <a:t>Muito cuidado com as vacinações prévias.</a:t>
            </a:r>
          </a:p>
          <a:p>
            <a:pPr lvl="1">
              <a:lnSpc>
                <a:spcPct val="90000"/>
              </a:lnSpc>
            </a:pPr>
            <a:r>
              <a:rPr lang="en-US" altLang="ja-JP" sz="2400" b="1">
                <a:ea typeface="ＭＳ Ｐゴシック" panose="020B0600070205080204" pitchFamily="34" charset="-128"/>
                <a:cs typeface="Times New Roman" panose="02020603050405020304" pitchFamily="18" charset="0"/>
              </a:rPr>
              <a:t>Lembre-se de checar as medicações possíveis </a:t>
            </a:r>
            <a:r>
              <a:rPr lang="en-US" altLang="ja-JP" sz="2400" b="1">
                <a:ea typeface="ＭＳ Ｐゴシック" panose="020B0600070205080204" pitchFamily="34" charset="-128"/>
              </a:rPr>
              <a:t> </a:t>
            </a:r>
            <a:endParaRPr lang="en-US" altLang="pt-BR" sz="2400" b="1">
              <a:ea typeface="ＭＳ Ｐゴシック" panose="020B0600070205080204" pitchFamily="34" charset="-128"/>
            </a:endParaRPr>
          </a:p>
        </p:txBody>
      </p:sp>
    </p:spTree>
    <p:extLst>
      <p:ext uri="{BB962C8B-B14F-4D97-AF65-F5344CB8AC3E}">
        <p14:creationId xmlns:p14="http://schemas.microsoft.com/office/powerpoint/2010/main" val="73412320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81200" y="304800"/>
            <a:ext cx="8229600" cy="1143000"/>
          </a:xfrm>
        </p:spPr>
        <p:txBody>
          <a:bodyPr/>
          <a:lstStyle/>
          <a:p>
            <a:r>
              <a:rPr lang="en-US" altLang="pt-BR" smtClean="0"/>
              <a:t>Viagens aerea e gravidez</a:t>
            </a:r>
          </a:p>
        </p:txBody>
      </p:sp>
      <p:sp>
        <p:nvSpPr>
          <p:cNvPr id="50179" name="Rectangle 3"/>
          <p:cNvSpPr>
            <a:spLocks noGrp="1" noChangeArrowheads="1"/>
          </p:cNvSpPr>
          <p:nvPr>
            <p:ph type="body" idx="1"/>
          </p:nvPr>
        </p:nvSpPr>
        <p:spPr>
          <a:xfrm>
            <a:off x="1981200" y="1600200"/>
            <a:ext cx="8534400" cy="4533900"/>
          </a:xfrm>
        </p:spPr>
        <p:txBody>
          <a:bodyPr/>
          <a:lstStyle/>
          <a:p>
            <a:r>
              <a:rPr lang="en-US" altLang="ja-JP" sz="2400">
                <a:ea typeface="ＭＳ Ｐゴシック" panose="020B0600070205080204" pitchFamily="34" charset="-128"/>
                <a:cs typeface="Times New Roman" panose="02020603050405020304" pitchFamily="18" charset="0"/>
              </a:rPr>
              <a:t>ACOG committee opinion. Air travel during pregnancy. </a:t>
            </a:r>
            <a:r>
              <a:rPr lang="sv-SE" altLang="ja-JP" sz="2400">
                <a:ea typeface="ＭＳ Ｐゴシック" panose="020B0600070205080204" pitchFamily="34" charset="-128"/>
                <a:cs typeface="Times New Roman" panose="02020603050405020304" pitchFamily="18" charset="0"/>
              </a:rPr>
              <a:t>Int J Gyn Obst 2002;76:338-339.</a:t>
            </a:r>
            <a:endParaRPr lang="en-AU" altLang="ja-JP" sz="2400">
              <a:ea typeface="ＭＳ Ｐゴシック" panose="020B0600070205080204" pitchFamily="34" charset="-128"/>
              <a:cs typeface="Times New Roman" panose="02020603050405020304" pitchFamily="18" charset="0"/>
            </a:endParaRPr>
          </a:p>
          <a:p>
            <a:pPr lvl="1"/>
            <a:r>
              <a:rPr lang="en-US" altLang="ja-JP" b="1" smtClean="0">
                <a:ea typeface="ＭＳ Ｐゴシック" panose="020B0600070205080204" pitchFamily="34" charset="-128"/>
                <a:cs typeface="Times New Roman" panose="02020603050405020304" pitchFamily="18" charset="0"/>
              </a:rPr>
              <a:t>“Na ausencia de complicações médicas ou obstétricas, as mulheres grávidas devem observar as mesmas precauções gerais para viagens aéreas até a 36a semana da gestação”</a:t>
            </a:r>
          </a:p>
          <a:p>
            <a:pPr lvl="1"/>
            <a:r>
              <a:rPr lang="en-US" altLang="ja-JP" b="1" smtClean="0">
                <a:ea typeface="ＭＳ Ｐゴシック" panose="020B0600070205080204" pitchFamily="34" charset="-128"/>
                <a:cs typeface="Times New Roman" panose="02020603050405020304" pitchFamily="18" charset="0"/>
              </a:rPr>
              <a:t>“O período mais seguro é entre as 16 e 14 semanas de gestação, no 2o trimestre da gravidez”</a:t>
            </a:r>
            <a:endParaRPr lang="en-US" altLang="pt-BR" b="1" smtClean="0">
              <a:cs typeface="Times New Roman" panose="02020603050405020304" pitchFamily="18" charset="0"/>
            </a:endParaRPr>
          </a:p>
        </p:txBody>
      </p:sp>
    </p:spTree>
    <p:extLst>
      <p:ext uri="{BB962C8B-B14F-4D97-AF65-F5344CB8AC3E}">
        <p14:creationId xmlns:p14="http://schemas.microsoft.com/office/powerpoint/2010/main" val="529172023"/>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pt-BR" smtClean="0"/>
              <a:t>Partos no avião</a:t>
            </a:r>
          </a:p>
        </p:txBody>
      </p:sp>
      <p:sp>
        <p:nvSpPr>
          <p:cNvPr id="51203" name="Rectangle 3"/>
          <p:cNvSpPr>
            <a:spLocks noGrp="1" noChangeArrowheads="1"/>
          </p:cNvSpPr>
          <p:nvPr>
            <p:ph type="body" idx="1"/>
          </p:nvPr>
        </p:nvSpPr>
        <p:spPr>
          <a:xfrm>
            <a:off x="1828800" y="1524000"/>
            <a:ext cx="8686800" cy="4533900"/>
          </a:xfrm>
        </p:spPr>
        <p:txBody>
          <a:bodyPr/>
          <a:lstStyle/>
          <a:p>
            <a:pPr>
              <a:lnSpc>
                <a:spcPct val="90000"/>
              </a:lnSpc>
            </a:pPr>
            <a:r>
              <a:rPr lang="en-US" altLang="ja-JP" sz="2000">
                <a:ea typeface="ＭＳ Ｐゴシック" panose="020B0600070205080204" pitchFamily="34" charset="-128"/>
                <a:cs typeface="Times New Roman" panose="02020603050405020304" pitchFamily="18" charset="0"/>
              </a:rPr>
              <a:t>Breathnach F et al. Air travel in pregnancy: the 'air-born' study. Ir Med J. 2004; 97: 167-168.   (25% response)</a:t>
            </a:r>
          </a:p>
          <a:p>
            <a:pPr lvl="1">
              <a:lnSpc>
                <a:spcPct val="90000"/>
              </a:lnSpc>
            </a:pPr>
            <a:r>
              <a:rPr lang="en-US" altLang="ja-JP" sz="2400" b="1">
                <a:ea typeface="ＭＳ Ｐゴシック" panose="020B0600070205080204" pitchFamily="34" charset="-128"/>
                <a:cs typeface="Times New Roman" panose="02020603050405020304" pitchFamily="18" charset="0"/>
              </a:rPr>
              <a:t>Somente 03 de 17 Cias aéreas (17.5%) não oferecem restrições a todos as passageiras grávidas. As demais restringem a viagem após 28 a 36 semanas de gestação(3o.trimestre). </a:t>
            </a:r>
          </a:p>
          <a:p>
            <a:pPr lvl="1">
              <a:lnSpc>
                <a:spcPct val="90000"/>
              </a:lnSpc>
            </a:pPr>
            <a:r>
              <a:rPr lang="en-US" altLang="ja-JP" sz="2400" b="1">
                <a:ea typeface="ＭＳ Ｐゴシック" panose="020B0600070205080204" pitchFamily="34" charset="-128"/>
                <a:cs typeface="Times New Roman" panose="02020603050405020304" pitchFamily="18" charset="0"/>
              </a:rPr>
              <a:t>Um kit para parto no avião está disponivel por 5 de 17 Cias aéreas(29%), com alguma forma de treinamento da tripulação em 12/17 cias.(70%). </a:t>
            </a:r>
          </a:p>
          <a:p>
            <a:pPr lvl="1">
              <a:lnSpc>
                <a:spcPct val="90000"/>
              </a:lnSpc>
            </a:pPr>
            <a:r>
              <a:rPr lang="en-US" altLang="ja-JP" sz="2400" b="1">
                <a:ea typeface="ＭＳ Ｐゴシック" panose="020B0600070205080204" pitchFamily="34" charset="-128"/>
                <a:cs typeface="Times New Roman" panose="02020603050405020304" pitchFamily="18" charset="0"/>
              </a:rPr>
              <a:t>Acidentes obstétricos foram descritos por 11 de 17 cias aéreas (65%). </a:t>
            </a:r>
            <a:endParaRPr lang="en-US" altLang="pt-BR" sz="2400" b="1">
              <a:cs typeface="Times New Roman" panose="02020603050405020304" pitchFamily="18" charset="0"/>
            </a:endParaRPr>
          </a:p>
        </p:txBody>
      </p:sp>
    </p:spTree>
    <p:extLst>
      <p:ext uri="{BB962C8B-B14F-4D97-AF65-F5344CB8AC3E}">
        <p14:creationId xmlns:p14="http://schemas.microsoft.com/office/powerpoint/2010/main" val="273447946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pt-BR" smtClean="0"/>
              <a:t>Viagens aéreas e gravidez</a:t>
            </a:r>
          </a:p>
        </p:txBody>
      </p:sp>
      <p:sp>
        <p:nvSpPr>
          <p:cNvPr id="52227" name="Rectangle 3"/>
          <p:cNvSpPr>
            <a:spLocks noGrp="1" noChangeArrowheads="1"/>
          </p:cNvSpPr>
          <p:nvPr>
            <p:ph type="body" idx="1"/>
          </p:nvPr>
        </p:nvSpPr>
        <p:spPr>
          <a:xfrm>
            <a:off x="1981200" y="1600200"/>
            <a:ext cx="8382000" cy="4533900"/>
          </a:xfrm>
        </p:spPr>
        <p:txBody>
          <a:bodyPr/>
          <a:lstStyle/>
          <a:p>
            <a:pPr lvl="1">
              <a:lnSpc>
                <a:spcPct val="90000"/>
              </a:lnSpc>
            </a:pPr>
            <a:r>
              <a:rPr lang="en-US" altLang="ja-JP" sz="2400" b="1">
                <a:ea typeface="ＭＳ Ｐゴシック" panose="020B0600070205080204" pitchFamily="34" charset="-128"/>
                <a:cs typeface="Times New Roman" panose="02020603050405020304" pitchFamily="18" charset="0"/>
              </a:rPr>
              <a:t>AS condições da cabine, como baixa umidade e pressão menor de oxigênio, associadas as alterações fisiológicas da gravidez, podem resultar em adaptações na homesostase materna, com efeitos transitórios sobre o feto. </a:t>
            </a:r>
          </a:p>
          <a:p>
            <a:pPr lvl="1">
              <a:lnSpc>
                <a:spcPct val="90000"/>
              </a:lnSpc>
            </a:pPr>
            <a:r>
              <a:rPr lang="en-US" altLang="ja-JP" sz="2400" b="1">
                <a:ea typeface="ＭＳ Ｐゴシック" panose="020B0600070205080204" pitchFamily="34" charset="-128"/>
                <a:cs typeface="Times New Roman" panose="02020603050405020304" pitchFamily="18" charset="0"/>
              </a:rPr>
              <a:t>As grávidas com problemas médicos que podem ser exacerbados com o ambiente de menor pressão da cabine, como cardíacas, com problemas pulmonares ou anêmicas devem receber oxigênio suplementar durante o voo. </a:t>
            </a:r>
          </a:p>
          <a:p>
            <a:pPr lvl="1">
              <a:lnSpc>
                <a:spcPct val="90000"/>
              </a:lnSpc>
            </a:pPr>
            <a:r>
              <a:rPr lang="en-US" altLang="ja-JP" sz="2400" b="1">
                <a:ea typeface="ＭＳ Ｐゴシック" panose="020B0600070205080204" pitchFamily="34" charset="-128"/>
                <a:cs typeface="Times New Roman" panose="02020603050405020304" pitchFamily="18" charset="0"/>
              </a:rPr>
              <a:t>Grávidas com risco de parto precoce ou anormalidade de placenta não devem voar.</a:t>
            </a:r>
          </a:p>
          <a:p>
            <a:pPr lvl="1">
              <a:lnSpc>
                <a:spcPct val="90000"/>
              </a:lnSpc>
            </a:pPr>
            <a:r>
              <a:rPr lang="en-US" altLang="pt-BR" sz="2400" b="1">
                <a:ea typeface="ＭＳ Ｐゴシック" panose="020B0600070205080204" pitchFamily="34" charset="-128"/>
                <a:cs typeface="Times New Roman" panose="02020603050405020304" pitchFamily="18" charset="0"/>
              </a:rPr>
              <a:t>Existe um maior risco de TVP em grávidas(??)</a:t>
            </a:r>
          </a:p>
        </p:txBody>
      </p:sp>
    </p:spTree>
    <p:extLst>
      <p:ext uri="{BB962C8B-B14F-4D97-AF65-F5344CB8AC3E}">
        <p14:creationId xmlns:p14="http://schemas.microsoft.com/office/powerpoint/2010/main" val="124406585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pt-BR" smtClean="0"/>
              <a:t>Gravidez e o seguro de viagem</a:t>
            </a:r>
          </a:p>
        </p:txBody>
      </p:sp>
      <p:sp>
        <p:nvSpPr>
          <p:cNvPr id="53251" name="Rectangle 3"/>
          <p:cNvSpPr>
            <a:spLocks noGrp="1" noChangeArrowheads="1"/>
          </p:cNvSpPr>
          <p:nvPr>
            <p:ph type="body" idx="1"/>
          </p:nvPr>
        </p:nvSpPr>
        <p:spPr>
          <a:xfrm>
            <a:off x="1981200" y="1600200"/>
            <a:ext cx="8458200" cy="4533900"/>
          </a:xfrm>
        </p:spPr>
        <p:txBody>
          <a:bodyPr/>
          <a:lstStyle/>
          <a:p>
            <a:r>
              <a:rPr lang="en-US" altLang="ja-JP" sz="2800">
                <a:ea typeface="ＭＳ Ｐゴシック" panose="020B0600070205080204" pitchFamily="34" charset="-128"/>
                <a:cs typeface="Times New Roman" panose="02020603050405020304" pitchFamily="18" charset="0"/>
              </a:rPr>
              <a:t>O seguro de saúde de viagens é um importante meio de segurança para viajantes</a:t>
            </a:r>
          </a:p>
          <a:p>
            <a:pPr lvl="1"/>
            <a:r>
              <a:rPr lang="en-US" altLang="ja-JP" sz="2400" b="1">
                <a:ea typeface="ＭＳ Ｐゴシック" panose="020B0600070205080204" pitchFamily="34" charset="-128"/>
                <a:cs typeface="Times New Roman" panose="02020603050405020304" pitchFamily="18" charset="0"/>
              </a:rPr>
              <a:t>Cobre apenas emergencia médica e dentária no destino, e precisa citar cuidados obstétricos.</a:t>
            </a:r>
          </a:p>
          <a:p>
            <a:pPr lvl="2"/>
            <a:r>
              <a:rPr lang="en-US" altLang="ja-JP" sz="2000" b="1">
                <a:ea typeface="ＭＳ Ｐゴシック" panose="020B0600070205080204" pitchFamily="34" charset="-128"/>
                <a:cs typeface="Times New Roman" panose="02020603050405020304" pitchFamily="18" charset="0"/>
              </a:rPr>
              <a:t>Maioria dos planos exclue cuidados obstétricos</a:t>
            </a:r>
          </a:p>
          <a:p>
            <a:pPr lvl="2"/>
            <a:r>
              <a:rPr lang="en-US" altLang="ja-JP" sz="2000" b="1">
                <a:ea typeface="ＭＳ Ｐゴシック" panose="020B0600070205080204" pitchFamily="34" charset="-128"/>
                <a:cs typeface="Times New Roman" panose="02020603050405020304" pitchFamily="18" charset="0"/>
              </a:rPr>
              <a:t>Inclusão deste aspecto encarece fortemente o seguro</a:t>
            </a:r>
          </a:p>
          <a:p>
            <a:pPr lvl="1"/>
            <a:r>
              <a:rPr lang="en-US" altLang="ja-JP" sz="2400" b="1">
                <a:ea typeface="ＭＳ Ｐゴシック" panose="020B0600070205080204" pitchFamily="34" charset="-128"/>
                <a:cs typeface="Times New Roman" panose="02020603050405020304" pitchFamily="18" charset="0"/>
              </a:rPr>
              <a:t>Fornece um apoio médico local por telefone ou sitio de internet.</a:t>
            </a:r>
          </a:p>
          <a:p>
            <a:pPr lvl="1"/>
            <a:r>
              <a:rPr lang="en-US" altLang="ja-JP" sz="2400" b="1">
                <a:ea typeface="ＭＳ Ｐゴシック" panose="020B0600070205080204" pitchFamily="34" charset="-128"/>
                <a:cs typeface="Times New Roman" panose="02020603050405020304" pitchFamily="18" charset="0"/>
              </a:rPr>
              <a:t>Pode providenciar a evacuação aérea se necessário</a:t>
            </a:r>
            <a:r>
              <a:rPr lang="en-US" altLang="ja-JP" sz="2400">
                <a:ea typeface="ＭＳ Ｐゴシック" panose="020B0600070205080204" pitchFamily="34" charset="-128"/>
                <a:cs typeface="Times New Roman" panose="02020603050405020304" pitchFamily="18" charset="0"/>
              </a:rPr>
              <a:t>				</a:t>
            </a:r>
            <a:r>
              <a:rPr lang="en-US" altLang="ja-JP" sz="1600">
                <a:ea typeface="ＭＳ Ｐゴシック" panose="020B0600070205080204" pitchFamily="34" charset="-128"/>
                <a:cs typeface="Times New Roman" panose="02020603050405020304" pitchFamily="18" charset="0"/>
              </a:rPr>
              <a:t>Leggat et al., 1999</a:t>
            </a:r>
          </a:p>
        </p:txBody>
      </p:sp>
    </p:spTree>
    <p:extLst>
      <p:ext uri="{BB962C8B-B14F-4D97-AF65-F5344CB8AC3E}">
        <p14:creationId xmlns:p14="http://schemas.microsoft.com/office/powerpoint/2010/main" val="3154506477"/>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pt-BR" sz="3600"/>
              <a:t>Gravidez e voos de longa distancia</a:t>
            </a:r>
          </a:p>
        </p:txBody>
      </p:sp>
      <p:sp>
        <p:nvSpPr>
          <p:cNvPr id="54275" name="Rectangle 3"/>
          <p:cNvSpPr>
            <a:spLocks noGrp="1" noChangeArrowheads="1"/>
          </p:cNvSpPr>
          <p:nvPr>
            <p:ph type="body" idx="1"/>
          </p:nvPr>
        </p:nvSpPr>
        <p:spPr>
          <a:xfrm>
            <a:off x="1981200" y="1143000"/>
            <a:ext cx="8458200" cy="4533900"/>
          </a:xfrm>
        </p:spPr>
        <p:txBody>
          <a:bodyPr/>
          <a:lstStyle/>
          <a:p>
            <a:pPr>
              <a:lnSpc>
                <a:spcPct val="90000"/>
              </a:lnSpc>
            </a:pPr>
            <a:r>
              <a:rPr lang="en-US" altLang="ja-JP" sz="1800">
                <a:ea typeface="ＭＳ Ｐゴシック" panose="020B0600070205080204" pitchFamily="34" charset="-128"/>
              </a:rPr>
              <a:t>Kingman CE et al. Travel in pregnancy: pregnant women's experiences and knowledge of health issues. </a:t>
            </a:r>
            <a:r>
              <a:rPr lang="sv-SE" altLang="ja-JP" sz="1800">
                <a:ea typeface="ＭＳ Ｐゴシック" panose="020B0600070205080204" pitchFamily="34" charset="-128"/>
              </a:rPr>
              <a:t>J Travel Med 2003; 10: 330-333</a:t>
            </a:r>
            <a:r>
              <a:rPr lang="en-US" altLang="ja-JP" sz="1800">
                <a:ea typeface="ＭＳ Ｐゴシック" panose="020B0600070205080204" pitchFamily="34" charset="-128"/>
              </a:rPr>
              <a:t>. (138 pregnant women)</a:t>
            </a:r>
          </a:p>
          <a:p>
            <a:pPr lvl="1">
              <a:lnSpc>
                <a:spcPct val="90000"/>
              </a:lnSpc>
            </a:pPr>
            <a:r>
              <a:rPr lang="en-US" altLang="ja-JP" b="1" smtClean="0">
                <a:ea typeface="MS Mincho" pitchFamily="49" charset="-128"/>
              </a:rPr>
              <a:t>É mais comum do que parece.</a:t>
            </a:r>
          </a:p>
          <a:p>
            <a:pPr lvl="1">
              <a:lnSpc>
                <a:spcPct val="90000"/>
              </a:lnSpc>
            </a:pPr>
            <a:r>
              <a:rPr lang="en-US" altLang="ja-JP" b="1" smtClean="0">
                <a:ea typeface="MS Mincho" pitchFamily="49" charset="-128"/>
              </a:rPr>
              <a:t>As grávidas estão frequentemente despreparadas em termos de cobertura ou aconselhamento prévio. </a:t>
            </a:r>
          </a:p>
          <a:p>
            <a:pPr lvl="2">
              <a:lnSpc>
                <a:spcPct val="90000"/>
              </a:lnSpc>
            </a:pPr>
            <a:r>
              <a:rPr lang="en-US" altLang="ja-JP" b="1" smtClean="0">
                <a:ea typeface="MS Mincho" pitchFamily="49" charset="-128"/>
              </a:rPr>
              <a:t>Metade viajou ao exterior durante a gravidez.</a:t>
            </a:r>
          </a:p>
          <a:p>
            <a:pPr lvl="2">
              <a:lnSpc>
                <a:spcPct val="90000"/>
              </a:lnSpc>
            </a:pPr>
            <a:r>
              <a:rPr lang="en-US" altLang="ja-JP" b="1" smtClean="0">
                <a:ea typeface="ＭＳ Ｐゴシック" panose="020B0600070205080204" pitchFamily="34" charset="-128"/>
              </a:rPr>
              <a:t>&gt; 1/3 viajou sem cobertura médica no exterior</a:t>
            </a:r>
          </a:p>
          <a:p>
            <a:pPr lvl="2">
              <a:lnSpc>
                <a:spcPct val="90000"/>
              </a:lnSpc>
            </a:pPr>
            <a:r>
              <a:rPr lang="en-US" altLang="ja-JP" b="1" smtClean="0">
                <a:ea typeface="ＭＳ Ｐゴシック" panose="020B0600070205080204" pitchFamily="34" charset="-128"/>
              </a:rPr>
              <a:t>Só 1/3 procurou médico ou aconselhamento antes da viagem. </a:t>
            </a:r>
          </a:p>
          <a:p>
            <a:pPr lvl="1">
              <a:lnSpc>
                <a:spcPct val="90000"/>
              </a:lnSpc>
            </a:pPr>
            <a:r>
              <a:rPr lang="en-US" altLang="pt-BR" b="1" smtClean="0">
                <a:ea typeface="ＭＳ Ｐゴシック" panose="020B0600070205080204" pitchFamily="34" charset="-128"/>
              </a:rPr>
              <a:t>2.8% das queixas contra seguros de saúde em viagens referiam-se a problemas obstétricos.</a:t>
            </a:r>
            <a:endParaRPr lang="en-US" altLang="pt-BR" b="1" smtClean="0"/>
          </a:p>
        </p:txBody>
      </p:sp>
    </p:spTree>
    <p:extLst>
      <p:ext uri="{BB962C8B-B14F-4D97-AF65-F5344CB8AC3E}">
        <p14:creationId xmlns:p14="http://schemas.microsoft.com/office/powerpoint/2010/main" val="1289536432"/>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pt-BR" smtClean="0"/>
              <a:t>Gravidez e medicações</a:t>
            </a:r>
          </a:p>
        </p:txBody>
      </p:sp>
      <p:sp>
        <p:nvSpPr>
          <p:cNvPr id="55299" name="Rectangle 3"/>
          <p:cNvSpPr>
            <a:spLocks noGrp="1" noChangeArrowheads="1"/>
          </p:cNvSpPr>
          <p:nvPr>
            <p:ph type="body" sz="half" idx="1"/>
          </p:nvPr>
        </p:nvSpPr>
        <p:spPr/>
        <p:txBody>
          <a:bodyPr/>
          <a:lstStyle/>
          <a:p>
            <a:r>
              <a:rPr lang="en-US" altLang="pt-BR" smtClean="0"/>
              <a:t>Recomendáveis</a:t>
            </a:r>
          </a:p>
          <a:p>
            <a:pPr lvl="1"/>
            <a:r>
              <a:rPr lang="en-US" altLang="pt-BR" smtClean="0"/>
              <a:t>Penicilinas</a:t>
            </a:r>
          </a:p>
          <a:p>
            <a:pPr lvl="1"/>
            <a:r>
              <a:rPr lang="en-US" altLang="pt-BR" smtClean="0"/>
              <a:t>Aminoglicosídios</a:t>
            </a:r>
          </a:p>
          <a:p>
            <a:pPr lvl="1"/>
            <a:r>
              <a:rPr lang="en-US" altLang="pt-BR" smtClean="0"/>
              <a:t>Cefalosporinas</a:t>
            </a:r>
          </a:p>
          <a:p>
            <a:pPr lvl="1"/>
            <a:r>
              <a:rPr lang="en-US" altLang="pt-BR" smtClean="0"/>
              <a:t>Macrolídios</a:t>
            </a:r>
          </a:p>
          <a:p>
            <a:pPr lvl="1"/>
            <a:r>
              <a:rPr lang="en-US" altLang="pt-BR" smtClean="0"/>
              <a:t>Antifungicos</a:t>
            </a:r>
          </a:p>
          <a:p>
            <a:pPr lvl="1"/>
            <a:r>
              <a:rPr lang="en-US" altLang="pt-BR" smtClean="0"/>
              <a:t>Metronidazole</a:t>
            </a:r>
          </a:p>
          <a:p>
            <a:pPr lvl="1"/>
            <a:r>
              <a:rPr lang="en-US" altLang="pt-BR" smtClean="0"/>
              <a:t>Praziquantel e outros antiparasitários são provavelmente seguros</a:t>
            </a:r>
          </a:p>
        </p:txBody>
      </p:sp>
      <p:sp>
        <p:nvSpPr>
          <p:cNvPr id="55300" name="Rectangle 4"/>
          <p:cNvSpPr>
            <a:spLocks noGrp="1" noChangeArrowheads="1"/>
          </p:cNvSpPr>
          <p:nvPr>
            <p:ph type="body" sz="half" idx="2"/>
          </p:nvPr>
        </p:nvSpPr>
        <p:spPr/>
        <p:txBody>
          <a:bodyPr/>
          <a:lstStyle/>
          <a:p>
            <a:r>
              <a:rPr lang="en-US" altLang="pt-BR" smtClean="0"/>
              <a:t>Proibidos</a:t>
            </a:r>
          </a:p>
          <a:p>
            <a:pPr lvl="1"/>
            <a:r>
              <a:rPr lang="en-US" altLang="pt-BR" smtClean="0"/>
              <a:t>Kanamicina</a:t>
            </a:r>
          </a:p>
          <a:p>
            <a:pPr lvl="1"/>
            <a:r>
              <a:rPr lang="en-US" altLang="pt-BR" smtClean="0"/>
              <a:t>Estreptomicina</a:t>
            </a:r>
          </a:p>
          <a:p>
            <a:pPr lvl="1"/>
            <a:r>
              <a:rPr lang="en-US" altLang="pt-BR" smtClean="0"/>
              <a:t>Tetraciclinas e doxiciclinas</a:t>
            </a:r>
          </a:p>
          <a:p>
            <a:pPr lvl="1"/>
            <a:r>
              <a:rPr lang="en-US" altLang="pt-BR" smtClean="0"/>
              <a:t>Griseofulvina</a:t>
            </a:r>
          </a:p>
          <a:p>
            <a:pPr lvl="1"/>
            <a:r>
              <a:rPr lang="en-US" altLang="pt-BR" smtClean="0"/>
              <a:t>Quinolonas (?)</a:t>
            </a:r>
          </a:p>
        </p:txBody>
      </p:sp>
      <p:sp>
        <p:nvSpPr>
          <p:cNvPr id="55301" name="Text Box 5"/>
          <p:cNvSpPr txBox="1">
            <a:spLocks noChangeArrowheads="1"/>
          </p:cNvSpPr>
          <p:nvPr/>
        </p:nvSpPr>
        <p:spPr bwMode="auto">
          <a:xfrm>
            <a:off x="7315200" y="5715001"/>
            <a:ext cx="2286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FontTx/>
              <a:buNone/>
            </a:pPr>
            <a:r>
              <a:rPr lang="en-US" altLang="pt-BR" sz="1800">
                <a:solidFill>
                  <a:srgbClr val="000000"/>
                </a:solidFill>
              </a:rPr>
              <a:t>WHO, 2005 op cit</a:t>
            </a:r>
          </a:p>
        </p:txBody>
      </p:sp>
    </p:spTree>
    <p:extLst>
      <p:ext uri="{BB962C8B-B14F-4D97-AF65-F5344CB8AC3E}">
        <p14:creationId xmlns:p14="http://schemas.microsoft.com/office/powerpoint/2010/main" val="3126785277"/>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pt-BR" smtClean="0"/>
              <a:t>Gravidez e vacinações</a:t>
            </a:r>
          </a:p>
        </p:txBody>
      </p:sp>
      <p:sp>
        <p:nvSpPr>
          <p:cNvPr id="56323" name="Rectangle 3"/>
          <p:cNvSpPr>
            <a:spLocks noGrp="1" noChangeArrowheads="1"/>
          </p:cNvSpPr>
          <p:nvPr>
            <p:ph type="body" idx="1"/>
          </p:nvPr>
        </p:nvSpPr>
        <p:spPr/>
        <p:txBody>
          <a:bodyPr/>
          <a:lstStyle/>
          <a:p>
            <a:pPr>
              <a:lnSpc>
                <a:spcPct val="90000"/>
              </a:lnSpc>
            </a:pPr>
            <a:r>
              <a:rPr lang="en-US" altLang="pt-BR" sz="2800"/>
              <a:t>WHO. International Travel and Health. Geneva: WHO, 2005.</a:t>
            </a:r>
          </a:p>
          <a:p>
            <a:pPr lvl="1">
              <a:lnSpc>
                <a:spcPct val="90000"/>
              </a:lnSpc>
            </a:pPr>
            <a:r>
              <a:rPr lang="en-US" altLang="pt-BR" sz="2400" b="1"/>
              <a:t>Vacinas mortas ou inativadas podem ser usadas sem problemas, assim como a vacina de polio oral.</a:t>
            </a:r>
          </a:p>
          <a:p>
            <a:pPr lvl="1">
              <a:lnSpc>
                <a:spcPct val="90000"/>
              </a:lnSpc>
            </a:pPr>
            <a:r>
              <a:rPr lang="en-US" altLang="pt-BR" sz="2400" b="1"/>
              <a:t>Vacinas vivas são contraindicadas por conceitos teóricos de risco congênito.</a:t>
            </a:r>
          </a:p>
          <a:p>
            <a:pPr lvl="2">
              <a:lnSpc>
                <a:spcPct val="90000"/>
              </a:lnSpc>
            </a:pPr>
            <a:r>
              <a:rPr lang="en-US" altLang="pt-BR" sz="2000" b="1"/>
              <a:t>Riscos e benefícios devem ser individualizados</a:t>
            </a:r>
          </a:p>
          <a:p>
            <a:pPr lvl="3">
              <a:lnSpc>
                <a:spcPct val="90000"/>
              </a:lnSpc>
            </a:pPr>
            <a:r>
              <a:rPr lang="en-US" altLang="pt-BR" sz="1600" b="1"/>
              <a:t>Mães mortas não alimentam fetos.</a:t>
            </a:r>
          </a:p>
          <a:p>
            <a:pPr lvl="2">
              <a:lnSpc>
                <a:spcPct val="90000"/>
              </a:lnSpc>
            </a:pPr>
            <a:r>
              <a:rPr lang="en-US" altLang="pt-BR" sz="2000" b="1"/>
              <a:t>Vacina de febre amarela é provavelmente segura no 3o trimestre.</a:t>
            </a:r>
          </a:p>
          <a:p>
            <a:pPr lvl="2">
              <a:lnSpc>
                <a:spcPct val="90000"/>
              </a:lnSpc>
            </a:pPr>
            <a:r>
              <a:rPr lang="en-US" altLang="pt-BR" sz="2000" b="1"/>
              <a:t>Gravidas não devem ir a areas de risco de febre amarela</a:t>
            </a:r>
          </a:p>
        </p:txBody>
      </p:sp>
    </p:spTree>
    <p:extLst>
      <p:ext uri="{BB962C8B-B14F-4D97-AF65-F5344CB8AC3E}">
        <p14:creationId xmlns:p14="http://schemas.microsoft.com/office/powerpoint/2010/main" val="1832094476"/>
      </p:ext>
    </p:extLst>
  </p:cSld>
  <p:clrMapOvr>
    <a:masterClrMapping/>
  </p:clrMapOvr>
  <p:transition spd="slow"/>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1712</Words>
  <Application>Microsoft Office PowerPoint</Application>
  <PresentationFormat>Widescreen</PresentationFormat>
  <Paragraphs>176</Paragraphs>
  <Slides>17</Slides>
  <Notes>10</Notes>
  <HiddenSlides>0</HiddenSlides>
  <MMClips>0</MMClips>
  <ScaleCrop>false</ScaleCrop>
  <HeadingPairs>
    <vt:vector size="6" baseType="variant">
      <vt:variant>
        <vt:lpstr>Fontes usadas</vt:lpstr>
      </vt:variant>
      <vt:variant>
        <vt:i4>6</vt:i4>
      </vt:variant>
      <vt:variant>
        <vt:lpstr>Tema</vt:lpstr>
      </vt:variant>
      <vt:variant>
        <vt:i4>2</vt:i4>
      </vt:variant>
      <vt:variant>
        <vt:lpstr>Títulos de slides</vt:lpstr>
      </vt:variant>
      <vt:variant>
        <vt:i4>17</vt:i4>
      </vt:variant>
    </vt:vector>
  </HeadingPairs>
  <TitlesOfParts>
    <vt:vector size="25" baseType="lpstr">
      <vt:lpstr>ＭＳ Ｐゴシック</vt:lpstr>
      <vt:lpstr>Arial</vt:lpstr>
      <vt:lpstr>Calibri</vt:lpstr>
      <vt:lpstr>Calibri Light</vt:lpstr>
      <vt:lpstr>MS Mincho</vt:lpstr>
      <vt:lpstr>Times New Roman</vt:lpstr>
      <vt:lpstr>Tema do Office</vt:lpstr>
      <vt:lpstr>Design padrão</vt:lpstr>
      <vt:lpstr>Viajantes especiais. </vt:lpstr>
      <vt:lpstr>Gravidez e viagens</vt:lpstr>
      <vt:lpstr>Viagens aerea e gravidez</vt:lpstr>
      <vt:lpstr>Partos no avião</vt:lpstr>
      <vt:lpstr>Viagens aéreas e gravidez</vt:lpstr>
      <vt:lpstr>Gravidez e o seguro de viagem</vt:lpstr>
      <vt:lpstr>Gravidez e voos de longa distancia</vt:lpstr>
      <vt:lpstr>Gravidez e medicações</vt:lpstr>
      <vt:lpstr>Gravidez e vacinações</vt:lpstr>
      <vt:lpstr>Apresentação do PowerPoint</vt:lpstr>
      <vt:lpstr>A criança na aeronave</vt:lpstr>
      <vt:lpstr>O viajante idoso</vt:lpstr>
      <vt:lpstr>O viajante idoso</vt:lpstr>
      <vt:lpstr>O viajante idoso</vt:lpstr>
      <vt:lpstr>Deficientes e cadeirantes</vt:lpstr>
      <vt:lpstr>Operados </vt:lpstr>
      <vt:lpstr>ambulância aérea e hospitais de campo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Viajantes especiais. </dc:title>
  <dc:creator>proto</dc:creator>
  <cp:lastModifiedBy>proto</cp:lastModifiedBy>
  <cp:revision>4</cp:revision>
  <dcterms:created xsi:type="dcterms:W3CDTF">2022-05-17T20:14:33Z</dcterms:created>
  <dcterms:modified xsi:type="dcterms:W3CDTF">2022-05-17T20:29:57Z</dcterms:modified>
</cp:coreProperties>
</file>