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  <p:embeddedFont>
      <p:font typeface="Lobster"/>
      <p:regular r:id="rId48"/>
    </p:embeddedFont>
    <p:embeddedFont>
      <p:font typeface="Montserrat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Roboto-regular.fntdata"/><Relationship Id="rId43" Type="http://schemas.openxmlformats.org/officeDocument/2006/relationships/slide" Target="slides/slide38.xml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Lobster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italic.fntdata"/><Relationship Id="rId50" Type="http://schemas.openxmlformats.org/officeDocument/2006/relationships/font" Target="fonts/Montserrat-bold.fntdata"/><Relationship Id="rId52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0122dc23a_4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0122dc23a_4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122dc23a_4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0122dc23a_4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0122dc23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0122dc23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0122dc23a_1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0122dc23a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0122dc23a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0122dc23a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0122dc23a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0122dc23a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0122dc23a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0122dc23a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0122dc23a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0122dc23a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0122dc23a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0122dc23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0122dc23a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0122dc23a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0d2b77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0d2b77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0122dc23a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0122dc23a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0122dc23a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0122dc23a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0122dc23a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0122dc23a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0122dc23a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0122dc23a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0122dc23a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0122dc23a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0122dc23a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0122dc23a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0122dc23a_1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0122dc23a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0122dc23a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0122dc23a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0122dc23a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0122dc23a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0122dc23a_1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0122dc23a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00d2b77e3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00d2b77e3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0122dc23a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0122dc23a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0122dc23a_1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0122dc23a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0122dc23a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0122dc23a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0122dc23a_1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0122dc23a_1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0122dc23a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60122dc23a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0122dc23a_1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60122dc23a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0122dc23a_1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0122dc23a_1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0122dc23a_1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0122dc23a_1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122dc23a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60122dc23a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0d2b77e3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0d2b77e3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122dc23a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0122dc23a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122dc23a_4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122dc23a_4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122dc23a_4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122dc23a_4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0122dc23a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0122dc23a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0122dc23a_4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0122dc23a_4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1028700" y="1869750"/>
            <a:ext cx="7002600" cy="1007400"/>
          </a:xfrm>
          <a:prstGeom prst="rect">
            <a:avLst/>
          </a:prstGeom>
          <a:solidFill>
            <a:schemeClr val="dk2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Lobster"/>
                <a:ea typeface="Lobster"/>
                <a:cs typeface="Lobster"/>
                <a:sym typeface="Lobster"/>
              </a:rPr>
              <a:t>Declaração Universal dos Direitos Humanos (1948) e</a:t>
            </a:r>
            <a:endParaRPr sz="26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Lobster"/>
                <a:ea typeface="Lobster"/>
                <a:cs typeface="Lobster"/>
                <a:sym typeface="Lobster"/>
              </a:rPr>
              <a:t> Convenção Americana de Direitos Humanos (1969)</a:t>
            </a:r>
            <a:endParaRPr sz="26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30675" y="3842389"/>
            <a:ext cx="8222100" cy="13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Aimée Hanie - 10257072</a:t>
            </a:r>
            <a:endParaRPr b="1" sz="1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Mariana Souza Brito - 10720200</a:t>
            </a:r>
            <a:endParaRPr b="1" sz="1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Samara Zacarias - 10763511</a:t>
            </a:r>
            <a:endParaRPr b="1" sz="14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675" y="411975"/>
            <a:ext cx="1511439" cy="13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4925" y="346325"/>
            <a:ext cx="1366775" cy="13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460950" y="194275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XXIX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Todo ser humano tem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deveres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com a comunidade, em que o livre e pleno desenvolvimento de sua personalidade é possível.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No exercício de seus direitos e liberdades, todo ser humano estará sujeito apenas às limitações determinadas pela lei, exclusivamente com o fim de assegurar o devido reconhecimento e respeito dos direitos e liberdades de outrem e de satisfazer as justas exigências da moral, da ordem pública e do bem-estar em uma sociedade democrática.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3. Esses direitos e liberdades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não podem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em hipótese alguma,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 exercidos contrariamente aos propósitos e princípios das Nações Unidas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460950" y="194275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XXX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Nenhuma disposição da presente Declaração pode ser interpretada como o reconhecimento a qualquer Estado, grupo ou pessoa, do direito de exercer qualquer atividade ou praticar qualquer ato destinado à destruição de quaisquer dos direitos e liberdades aqui estabelecidos.”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50" y="2041275"/>
            <a:ext cx="26479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3544925" y="1770650"/>
            <a:ext cx="5185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Também conhecida como Pacto de San Jose da Costa Rica.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Celebrada em São José, na Costa Rica, em 1969, mas só entrou em vigor em 1978.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Contexto politicamente conturbado na América do Sul - </a:t>
            </a:r>
            <a:r>
              <a:rPr b="1" lang="pt-BR" sz="1200">
                <a:latin typeface="Montserrat"/>
                <a:ea typeface="Montserrat"/>
                <a:cs typeface="Montserrat"/>
                <a:sym typeface="Montserrat"/>
              </a:rPr>
              <a:t>golpes militares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Os mecanismos de denúncia e acesso à informação foram prejudicados pelo autoritarismo desses regimes, </a:t>
            </a:r>
            <a:r>
              <a:rPr b="1" lang="pt-BR" sz="1200">
                <a:latin typeface="Montserrat"/>
                <a:ea typeface="Montserrat"/>
                <a:cs typeface="Montserrat"/>
                <a:sym typeface="Montserrat"/>
              </a:rPr>
              <a:t>impossibilitando a proteção dos direitos humanos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em tais regiões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O Brasil adere a convenção somente em 25 de setembro de 1992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50" y="2041275"/>
            <a:ext cx="26479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5"/>
          <p:cNvSpPr txBox="1"/>
          <p:nvPr/>
        </p:nvSpPr>
        <p:spPr>
          <a:xfrm>
            <a:off x="3555475" y="1897125"/>
            <a:ext cx="5185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I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nicialmente, a Convenção Americana de Direitos Humanos previu somente direitos civis e políticos, o que levou a Assembleia Geral da Organização dos Estados Americanos a adotar, em 1988, um Protocolo Adicional à Convenção Relativo aos direitos econômicos, sociais e culturais, denominado Protocolo de San Salvador, que passou a vigorar internacionalmente em novembro de 1999 (AMARAL JÚNIOR, 2012, p. 529).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38" y="152400"/>
            <a:ext cx="805472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50" y="2041275"/>
            <a:ext cx="264795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/>
          <p:cNvSpPr txBox="1"/>
          <p:nvPr/>
        </p:nvSpPr>
        <p:spPr>
          <a:xfrm>
            <a:off x="3543075" y="1760875"/>
            <a:ext cx="54228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Objetivo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Busca da consolidação entre os países americanos de um regime de liberdade pessoal e de justiça social, fundado no respeito aos direitos humanos essenciais,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independentemente do país onde a pessoa viva ou tenha nascido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¹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0" y="1760875"/>
            <a:ext cx="88677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Preâmbulo</a:t>
            </a: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Os Estados americanos signatários da presente Convenção, Reafirmando seu propósito de consolidar neste Continente, dentro do quadro das instituições democráticas, um regime de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liberdade pessoal e de justiça social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fundado no respeito dos direitos essenciais do homem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 Reconhecendo que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os direitos essenciais do homem não deviam do fato de ser ele nacional de determinado Estado, mas sim do fato de ter como fundamento os atributos da pessoa humana,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razão por que justificam uma proteção internacional, de natureza convencional, coadjuvante ou complementar da que oferece o direito interno dos Estados americanos;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0" y="1760875"/>
            <a:ext cx="88677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Preâmbulo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 Considerando que esses princípios foram consagrados na Carta da Organização dos Estados Americanos, na Declaração Americana dos Direitos e Deveres do Homem e na Declaração Universal dos Direitos do Homem e que foram reafirmados e desenvolvidos em outros instrumentos internacionais, tanto de âmbito mundial como regional;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 Reiterando que, de acordo com a Declaração Universal dos Direitos do Homem,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só pode ser realizado o ideal do ser humano livre, isento do temor e da miséria, se forem criadas condições que permitam a cada pessoa gozar dos seus direitos econômicos, sociais e culturais, bem como dos seus direitos civis e políticos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;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0" y="1756650"/>
            <a:ext cx="9144000" cy="3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Divisão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O documento é dividido em um total de 81 artigos separados em três partes: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Primeira parte: </a:t>
            </a: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Deveres dos Estados e Direitos Protegidos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Subdividida em 5 capítulos: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I -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Enumeração de deveres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II -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Direitos civis e políticos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III -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Direitos econômicos, sociais e culturais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IV -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Suspensão de garantias, interpretação e aplicação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V -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Deveres das pessoas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2" name="Google Shape;182;p31"/>
          <p:cNvSpPr txBox="1"/>
          <p:nvPr/>
        </p:nvSpPr>
        <p:spPr>
          <a:xfrm>
            <a:off x="131100" y="1914975"/>
            <a:ext cx="8881800" cy="30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Segunda parte: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Meios de Proteção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Subdividida em 6 capítulos: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I -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Órgãos Competentes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II -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Comissão Interamericana de Direitos Humanos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III -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Corte Interamericana de Direitos Humanos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IX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Disposições Comuns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Terceira parte: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 Disposições Gerais e Transitórias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Subdividida em 2 capítulos: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X -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Assinatura, Ratificação, Reserva, Emenda, Protocolo e Denúncia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828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XI -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Disposições Transitórias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50" y="1960700"/>
            <a:ext cx="3151251" cy="27126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4572000" y="1859950"/>
            <a:ext cx="4337700" cy="29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Pós Segunda-Guerra Mundial e emergência das Organizações Internacionais.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Redigida por uma comissão especializada, que foi presidida por Eleanor Roosevelt e o principal redator foi o canadense John Peters Humphrey.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É o documento traduzido no maior número de línguas. (2018 = 508 traduções)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</a:pP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A Declaração Universal dos Direitos Humanos de 1948 inscreve-se no movimento que busca recuperar a dignidade humana após os horrores nazifascistas, trazendo uma </a:t>
            </a:r>
            <a:r>
              <a:rPr b="1" lang="pt-BR" sz="1100">
                <a:latin typeface="Montserrat"/>
                <a:ea typeface="Montserrat"/>
                <a:cs typeface="Montserrat"/>
                <a:sym typeface="Montserrat"/>
              </a:rPr>
              <a:t>mudança de enfoque</a:t>
            </a:r>
            <a:r>
              <a:rPr lang="pt-BR" sz="1100">
                <a:latin typeface="Montserrat"/>
                <a:ea typeface="Montserrat"/>
                <a:cs typeface="Montserrat"/>
                <a:sym typeface="Montserrat"/>
              </a:rPr>
              <a:t> na forma como se vê a questão dos Direitos Humanos.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ARTIGO 1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Obrigação de Respeitar os Direitos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  1. Os Estados-Partes nesta Convenção comprometem-se a respeitar os direitos e liberdades nela reconhecidos e a garantir seu livre e pleno exercício a toda pessoa que esteja sujeita à sua jurisdição, </a:t>
            </a: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sem discriminação alguma</a:t>
            </a: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por motivo de raça, cor, sexo, idioma, religião, opiniões políticas ou de qualquer outra natureza, origem nacional ou social, posição econômica, nascimento ou qualquer outra condição social.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743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ARTIGO 1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Obrigação de Respeitar os Direitos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	2. Para os efeitos desta Convenção, </a:t>
            </a: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pessoa é todo ser humano.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 ARTIGO 3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Direitos ao Reconhecimento da Personalidade Jurídica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  		Toda pessoa tem direito ao reconhecimento de sua personalidade                                      jurídica.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  ARTIGO 4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Direito à Vida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1. Toda pessoa tem o direito de que se respeite sua vida. Esse direito deve ser protegido pela lei e, em geral, desde o momento da concepção. Ninguém pode ser privado da vida arbitrariamente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  ARTIGO 4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Direito à Vida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Países que tenham abolido a pena de morte não poderão reestabelece-la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Não pode ser aplicada a crimes políticos ou conexos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Não pode ser imposta a menores de dezoitos anos, maiores de setenta anos ou a mulheres grávidas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ARTIGO 5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Direito à Integridade Pessoal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Toda pessoa tem o direito de que se respeite sua integridade física, psíquica e moral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Fica proibido qualquer tipo de tortura ou tratamento cruel.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   ARTIGO 6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Proibição da Escravidão e da Servidão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Ninguém pode ser submetido à escravidão ou a servidão, e tanto estas como o tráfico de escravos e o tráfico de mulheres são proibidos em todas as formas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7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8" name="Google Shape;218;p37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ARTIGO 8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Garantias Judiciais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Juízo natural e imparcial;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Presunção de inocência;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Assistência de um tradutor;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Ampla defesa;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Não auto-incriminação; 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Possibilidade de recorrer das decisões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4" name="Google Shape;224;p38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ARTIGO 13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Liberdade de Pensamento e de Expressão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Toda pessoa tem o direito à liberdade de pensamento e de expressão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 lei deve proibir toda propaganda a favor da guerra, bem como toda apologia ao ódio nacional, racial ou religioso que constitua incitamento à discriminação, à hostilidade, ao crime ou à violência.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0" name="Google Shape;230;p39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ARTIGO 23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Direitos Políticos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1. Todos os cidadãos devem gozar dos seguintes direitos e oportunidades: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   a) de </a:t>
            </a:r>
            <a:r>
              <a:rPr lang="pt-BR" sz="1200" u="sng">
                <a:latin typeface="Montserrat"/>
                <a:ea typeface="Montserrat"/>
                <a:cs typeface="Montserrat"/>
                <a:sym typeface="Montserrat"/>
              </a:rPr>
              <a:t>participar da direção dos assuntos públicos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, diretamente ou por meio de representantes livremente eleitos;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   b) de </a:t>
            </a:r>
            <a:r>
              <a:rPr lang="pt-BR" sz="1200" u="sng">
                <a:latin typeface="Montserrat"/>
                <a:ea typeface="Montserrat"/>
                <a:cs typeface="Montserrat"/>
                <a:sym typeface="Montserrat"/>
              </a:rPr>
              <a:t>votar e se eleitos em eleições periódicas autênticas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, realizadas por</a:t>
            </a:r>
            <a:r>
              <a:rPr lang="pt-BR" sz="1200" u="sng">
                <a:latin typeface="Montserrat"/>
                <a:ea typeface="Montserrat"/>
                <a:cs typeface="Montserrat"/>
                <a:sym typeface="Montserrat"/>
              </a:rPr>
              <a:t> sufrágio universal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e igual e por </a:t>
            </a:r>
            <a:r>
              <a:rPr lang="pt-BR" sz="1200" u="sng">
                <a:latin typeface="Montserrat"/>
                <a:ea typeface="Montserrat"/>
                <a:cs typeface="Montserrat"/>
                <a:sym typeface="Montserrat"/>
              </a:rPr>
              <a:t>voto secreto</a:t>
            </a: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que garanta a livre expressão da vontade dos eleitores; e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   c) de ter acesso, em condições gerais de igualdade, às funções públicas de seu país.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    2. A lei pode regular o exercício dos direitos e oportunidades e a que se refere o inciso anterior, exclusivamente por motivos de idade, nacionalidade, residência, idioma, instrução, capacidade civil ou mental, ou condenação, por juiz competente, em processo penal.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ARTIGO 26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Desenvolvimento Progressivo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Os Estados-Partes comprometem-se a </a:t>
            </a:r>
            <a:r>
              <a:rPr lang="pt-BR" sz="1800" u="sng">
                <a:latin typeface="Montserrat"/>
                <a:ea typeface="Montserrat"/>
                <a:cs typeface="Montserrat"/>
                <a:sym typeface="Montserrat"/>
              </a:rPr>
              <a:t>adotar providência</a:t>
            </a: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, tanto no âmbito interno como mediante cooperação internacional, especialmente econômica e técnica, </a:t>
            </a:r>
            <a:r>
              <a:rPr lang="pt-BR" sz="1800" u="sng">
                <a:latin typeface="Montserrat"/>
                <a:ea typeface="Montserrat"/>
                <a:cs typeface="Montserrat"/>
                <a:sym typeface="Montserrat"/>
              </a:rPr>
              <a:t>a fim de conseguir progressivamente a plena efetividade dos direitos que decorrem das normas econômicas, sociais e sobre educação, ciência e cultura, constantes da Carta da Organização dos Estados Americanos</a:t>
            </a: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, reformada pelo Protocolo de Buenos Aires, na medida dos recursos disponíveis, por via legislativa ou por outros meios apropriados.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PARTE II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Meios da Proteção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convenção estabeleceu dois órgãos, a Comissão e a Corte Interamericana de Direitos Humanos, que receberam a missão expressa de zelar pela aplicação das normas que a integram. (AMARAL JÚNIOR, 2012, p. 529)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127050" y="2096425"/>
            <a:ext cx="8810700" cy="25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Mudança quanto ao</a:t>
            </a:r>
            <a:r>
              <a:rPr b="1" lang="pt-BR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fundamento </a:t>
            </a:r>
            <a:r>
              <a:rPr lang="pt-BR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Dir. Internacional: de</a:t>
            </a:r>
            <a:r>
              <a:rPr b="1" lang="pt-BR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consentimento estatal</a:t>
            </a:r>
            <a:r>
              <a:rPr lang="pt-BR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ordem Vestfaliana para </a:t>
            </a:r>
            <a:r>
              <a:rPr b="1" lang="pt-BR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consentimento operacional com fundamento nos direitos humanos</a:t>
            </a:r>
            <a:endParaRPr b="1"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Montserrat"/>
              <a:buChar char="●"/>
            </a:pPr>
            <a:r>
              <a:t/>
            </a:r>
            <a:endParaRPr b="1"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</a:pPr>
            <a:r>
              <a:rPr lang="pt-BR" sz="15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“Não constituem os direitos humanos mera declaração de princípios, e os estados têm o dever de observá-los e assegurar-lhes a aplicação, também nos respectivos planos internos” ACCIOLY, 2012</a:t>
            </a:r>
            <a:endParaRPr sz="1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Principais artigos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48" name="Google Shape;248;p42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CAPÍTULO VI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Órgãos Competentes</a:t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ARTIGO 33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 a) a </a:t>
            </a: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Comissão Interamericana de Direitos Humanos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, doravante denominada a Comissão; 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b) a </a:t>
            </a:r>
            <a:r>
              <a:rPr b="1" lang="pt-BR" sz="1600">
                <a:latin typeface="Montserrat"/>
                <a:ea typeface="Montserrat"/>
                <a:cs typeface="Montserrat"/>
                <a:sym typeface="Montserrat"/>
              </a:rPr>
              <a:t>Corte Interamericana de Direitos Humanos</a:t>
            </a: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, doravante denominada a Corte.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A Comissão Interamericana de Direitos Humanos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Organização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Composta por sete membros de alta autoridade moral e reconhecido saber em matéria de direitos humanos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Devem ser nacionais de qualquer estado membro da OEA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São eleitos pela Assembleia Geral da OEA para um mandato de quatro anos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A Comissão Interamericana de Direitos Humanos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0" name="Google Shape;260;p44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Funções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Estimular a observância do Pacto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Efetuar recomendações aos Estados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Preparar</a:t>
            </a: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 estudos e relatórios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Solicitar informações aos governos nacionais que são submetidas à um relatório anual na Assembleia Geral da OEA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sz="1800">
                <a:latin typeface="Montserrat"/>
                <a:ea typeface="Montserrat"/>
                <a:cs typeface="Montserrat"/>
                <a:sym typeface="Montserrat"/>
              </a:rPr>
              <a:t>Examinar reclamações apresentadas por indivíduos ou entidades não governamentais a propósito da violação das normas da Convenção Americana de Direitos Humanos. (AMARAL JÚNIOR, 2012, p. 530)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A Comissão Interamericana de Direitos Humanos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66" name="Google Shape;266;p45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ARTIGO 46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Quando as petições serão aceitas: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1º. Esgotamento ou inexistência de recursos internos para reparação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do direito humano violado ou quando os recursos disponíveis forem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inefetivos;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2º. Apresentação do expediente internacional no prazo de 6 meses a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contar da decisão interna insatisfatória;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3º. Não haja outro procedimento internacional apurando a questão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(litispendência internacional); e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4º. Identificação, com nome, nacionalidade, domicílio e assinatura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latin typeface="Montserrat"/>
                <a:ea typeface="Montserrat"/>
                <a:cs typeface="Montserrat"/>
                <a:sym typeface="Montserrat"/>
              </a:rPr>
              <a:t>(não são aceitas petições individuais apócrifas).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6"/>
          <p:cNvPicPr preferRelativeResize="0"/>
          <p:nvPr/>
        </p:nvPicPr>
        <p:blipFill rotWithShape="1">
          <a:blip r:embed="rId3">
            <a:alphaModFix/>
          </a:blip>
          <a:srcRect b="11180" l="31600" r="28800" t="13170"/>
          <a:stretch/>
        </p:blipFill>
        <p:spPr>
          <a:xfrm>
            <a:off x="1684700" y="58050"/>
            <a:ext cx="5774601" cy="50274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6"/>
          <p:cNvSpPr txBox="1"/>
          <p:nvPr/>
        </p:nvSpPr>
        <p:spPr>
          <a:xfrm>
            <a:off x="7563050" y="4797300"/>
            <a:ext cx="6417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"/>
                <a:ea typeface="Roboto"/>
                <a:cs typeface="Roboto"/>
                <a:sym typeface="Roboto"/>
              </a:rPr>
              <a:t>²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Corte Interamericana de Direitos Humanos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78" name="Google Shape;278;p47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Organização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A Corte compor-se-á de </a:t>
            </a: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sete juízes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, nacionais dos Estados Membros da Organização, eleitos a títulos pessoal dentre juristas da mais alta autoridade moral, de reconhecida competência em matéria de direitos humanos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Não deve haver dois juízes da mesma nacionalidade.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Os juízes da Corte serão eleitos, em votação secreta e pelo voto da maioria absoluta dos Estados-Partes na Convenção, na Assembléia-Geral da Organização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Os juízes da Corte serão eleitos por um período de seis anos e só poderão ser reeleitos uma vez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Corte Interamericana de Direitos Humanos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84" name="Google Shape;284;p48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Competência e Funções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○"/>
            </a:pPr>
            <a:r>
              <a:rPr lang="pt-BR" u="sng">
                <a:latin typeface="Montserrat"/>
                <a:ea typeface="Montserrat"/>
                <a:cs typeface="Montserrat"/>
                <a:sym typeface="Montserrat"/>
              </a:rPr>
              <a:t>Somente os Estados-Partes e a Comissão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têm direito de submeter caso à decisão da Corte.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O Estado-parte da Convenção não é obrigado a reconhecer a jurisdição da Corte. Caso queira, deve declarar expressamente tal reconhecimento. (ACCIOLY, 2012, p. 722)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A corte tem função consultiva (se resume à interpretação da Convenção Americana de Direitos Humanos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E função contenciosa, no que diz respeito à solução de controvérsias acerca da aplicação e interpretação da convenção.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 txBox="1"/>
          <p:nvPr>
            <p:ph type="title"/>
          </p:nvPr>
        </p:nvSpPr>
        <p:spPr>
          <a:xfrm>
            <a:off x="0" y="0"/>
            <a:ext cx="9144000" cy="167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Convenção Americana dos Direitos Humanos (1969):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Lobster"/>
                <a:ea typeface="Lobster"/>
                <a:cs typeface="Lobster"/>
                <a:sym typeface="Lobster"/>
              </a:rPr>
              <a:t>Corte Interamericana de Direitos Humanos</a:t>
            </a:r>
            <a:endParaRPr sz="3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90" name="Google Shape;290;p49"/>
          <p:cNvSpPr txBox="1"/>
          <p:nvPr/>
        </p:nvSpPr>
        <p:spPr>
          <a:xfrm>
            <a:off x="131100" y="1678800"/>
            <a:ext cx="8680200" cy="3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pt-BR" sz="1800">
                <a:latin typeface="Montserrat"/>
                <a:ea typeface="Montserrat"/>
                <a:cs typeface="Montserrat"/>
                <a:sym typeface="Montserrat"/>
              </a:rPr>
              <a:t>Processo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ARTIGO 66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1. A sentença da Corte deve ser fundamentada.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ARTIGO 67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pt-BR" u="sng">
                <a:latin typeface="Montserrat"/>
                <a:ea typeface="Montserrat"/>
                <a:cs typeface="Montserrat"/>
                <a:sym typeface="Montserrat"/>
              </a:rPr>
              <a:t>A sentença da Corte será definitiva e inapelável.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Em caso de divergência sobre o sentido ou alcance da sentença, a Corte interpretá-la-á, a pedido de qualquer das partes, desde que o pedido seja apresentado dentro de noventa dias a partir da data da notificação da sentença.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Referências</a:t>
            </a:r>
            <a:endParaRPr/>
          </a:p>
        </p:txBody>
      </p:sp>
      <p:sp>
        <p:nvSpPr>
          <p:cNvPr id="296" name="Google Shape;296;p5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[1]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Pacto de San José da Costa Rica sobre direitos humanos completa 40 anos. Disponível em &lt;http://www.stf.jus.br/portal/cms/verNoticiaDetalhe.asp?idConteudo=116380&gt;. Acesso em: 15 out. 2019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[2] Direitos Humanos. C. Interamericana de Direitos Humanos Prof. Ricardo. Disponível em  &lt;https://dhg1h5j42swfq.cloudfront.net/2016/04/15191331/Conven%C3%A7%C3%A3o-Interamericana-de-Direitos-Humanos.pdf&gt;. Acesso em: 15 out. 2019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[3] O sistema interamericano de direitos humanos. Disponível em &lt;http://www.conteudojuridico.com.br/consulta/Artigos/47409/o-sistema-interamericano-de-direitos-humanos&gt;. Acesso em: 15 out. 2019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ACCIOLY, Hildebrando. Manual de Direito Internacional Público. 20. ed. São Paulo: Saraiva, 2012.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AMARAL JÚNIOR, Alberto do. Curso de Direito Internacional Público. 3. ed. São Paulo: Atlas S. A., 2012.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60950" y="1746400"/>
            <a:ext cx="8222100" cy="33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●"/>
            </a:pP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Divisão:</a:t>
            </a:r>
            <a:endParaRPr b="1"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Preâmbulo + 30 artigos (divididos em quatro partes);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just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a V: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Estabelecem padrões para dignidade e liberdade. Os três primeiros artigos da Declaração estão intimamente interligados. refletindo as principais ideias da filosofia política do século 18 sobre direitos: “fraternidade” (Artigo I), “igualdade” (Artigo II) e “liberdade” (Artigo III)</a:t>
            </a: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just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VI a XI: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ocam em direitos civis e políticos;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just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XII a XXVII: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ireitos econômicos, sociais e culturais;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1" marL="914400" rtl="0" algn="just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Char char="○"/>
            </a:pP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XXVIII, XXIX e XXX: </a:t>
            </a: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edicados ao dever do indivíduo à sociedade e à proibição de privilegiar alguns direitos à custa de outros, ou em contravenção aos propósitos das Nações Unidas, unem toda a estrutura.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860150" y="1752313"/>
            <a:ext cx="5204700" cy="32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Segundo a analogia de René Cassin: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b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base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i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Artigos I e II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agrupando os princípios fundamentais de dignidade, igualdade, liberdade e solidariedade;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b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 degraus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i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Preâmbulo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explicando o motivo pelo qual a Declaração é necessária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b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quatro colunas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i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Artigos III a XXVII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direitos fundamentais do indivíduo, depois direitos civis e políticos, seguidos por liberdades espirituais, públicas e políticas, com o quarto pilar sendo os direitos sociais, econômicos e culturais;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AutoNum type="arabicPeriod"/>
            </a:pPr>
            <a:r>
              <a:rPr b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Frontão triangular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i="1"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Artigos XXVIII, XXIX e XXX</a:t>
            </a:r>
            <a:r>
              <a:rPr lang="pt-BR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dedicados ao dever do indivíduo à sociedade e à proibição de privilegiar alguns direitos à custa de outros, ou em contravenção aos propósitos das Nações Unidas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850" y="1852837"/>
            <a:ext cx="3635181" cy="306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221025" y="1822350"/>
            <a:ext cx="8718300" cy="31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PREÂMBULO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“Considerando que uma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compreensão comum desses direitos e liberdades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é da mais alta importância para o pleno cumprimento desse compromisso”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ARTIGOS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I: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Todos os seres humanos nascem livres e iguais em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dignidade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direitos. São dotados de razão e consciência e devem agir em relação uns aos outros com espírito de fraternidade”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VI: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Todos os indivíduos têm direito ao reconhecimento, em todos os lugares, da sua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personalidade jurídica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212850" y="2153425"/>
            <a:ext cx="8718300" cy="31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VIII: 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Todo ser humano tem direito a receber dos tribunais nacionais competentes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remédio efetivo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os atos que violem os direitos fundamentais que lhe sejam reconhecidos pela constituição ou pela lei.”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X: 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Todo ser humano tem direito, em plena igualdade, a uma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audiência justa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pública por parte de um tribunal independente e imparcial, para decidir sobre seus direitos e deveres ou do fundamento de qualquer acusação criminal contra ele.”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XI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Todo ser humano acusado de um ato delituoso tem o direito de ser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presumido inocente até que a sua culpabilidade tenha sido provada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acordo com a lei, em julgamento público no qual lhe tenham sido asseguradas todas as garantias necessárias à sua defesa.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 Ninguém poderá ser culpado por qualquer ação ou omissão que, no momento, não constituíam delito perante o direito nacional ou internacional. Também não será imposta pena mais forte do que aquela que, </a:t>
            </a:r>
            <a:r>
              <a:rPr lang="pt-BR" sz="14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momento da prática, era aplicável ao ato delituoso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460950" y="208462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XIV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 Toda pessoa, vítima de perseguição, tem o direito de procurar e gozar de asilo em outros países. (...)”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Artigo XXIV</a:t>
            </a:r>
            <a:r>
              <a:rPr lang="pt-BR"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Todo ser humano tem direito a repouso e lazer, inclusive à limitação razoável das horas de trabalho e férias periódicas remuneradas.”</a:t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0" y="-300"/>
            <a:ext cx="9064800" cy="165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Declaração Universal dos Direitos Humanos (1948)</a:t>
            </a:r>
            <a:endParaRPr sz="3000">
              <a:solidFill>
                <a:srgbClr val="FFFF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