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90" r:id="rId3"/>
    <p:sldId id="291" r:id="rId4"/>
    <p:sldId id="260" r:id="rId5"/>
    <p:sldId id="257" r:id="rId6"/>
    <p:sldId id="258" r:id="rId7"/>
    <p:sldId id="262" r:id="rId8"/>
    <p:sldId id="261" r:id="rId9"/>
    <p:sldId id="268" r:id="rId10"/>
    <p:sldId id="265" r:id="rId11"/>
    <p:sldId id="275" r:id="rId12"/>
    <p:sldId id="289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D9C8-11F9-4DBD-AB69-0A285E6B7E84}" type="datetimeFigureOut">
              <a:rPr lang="pt-BR" smtClean="0"/>
              <a:pPr/>
              <a:t>17/11/2019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F6D3-4CC3-40B1-9DA4-2F61AD023D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D9C8-11F9-4DBD-AB69-0A285E6B7E84}" type="datetimeFigureOut">
              <a:rPr lang="pt-BR" smtClean="0"/>
              <a:pPr/>
              <a:t>17/11/2019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F6D3-4CC3-40B1-9DA4-2F61AD023D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D9C8-11F9-4DBD-AB69-0A285E6B7E84}" type="datetimeFigureOut">
              <a:rPr lang="pt-BR" smtClean="0"/>
              <a:pPr/>
              <a:t>17/11/2019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F6D3-4CC3-40B1-9DA4-2F61AD023D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D9C8-11F9-4DBD-AB69-0A285E6B7E84}" type="datetimeFigureOut">
              <a:rPr lang="pt-BR" smtClean="0"/>
              <a:pPr/>
              <a:t>17/11/2019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F6D3-4CC3-40B1-9DA4-2F61AD023D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D9C8-11F9-4DBD-AB69-0A285E6B7E84}" type="datetimeFigureOut">
              <a:rPr lang="pt-BR" smtClean="0"/>
              <a:pPr/>
              <a:t>17/11/2019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F6D3-4CC3-40B1-9DA4-2F61AD023D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D9C8-11F9-4DBD-AB69-0A285E6B7E84}" type="datetimeFigureOut">
              <a:rPr lang="pt-BR" smtClean="0"/>
              <a:pPr/>
              <a:t>17/11/2019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F6D3-4CC3-40B1-9DA4-2F61AD023D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D9C8-11F9-4DBD-AB69-0A285E6B7E84}" type="datetimeFigureOut">
              <a:rPr lang="pt-BR" smtClean="0"/>
              <a:pPr/>
              <a:t>17/11/2019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F6D3-4CC3-40B1-9DA4-2F61AD023D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D9C8-11F9-4DBD-AB69-0A285E6B7E84}" type="datetimeFigureOut">
              <a:rPr lang="pt-BR" smtClean="0"/>
              <a:pPr/>
              <a:t>17/11/2019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F6D3-4CC3-40B1-9DA4-2F61AD023D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D9C8-11F9-4DBD-AB69-0A285E6B7E84}" type="datetimeFigureOut">
              <a:rPr lang="pt-BR" smtClean="0"/>
              <a:pPr/>
              <a:t>17/11/2019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F6D3-4CC3-40B1-9DA4-2F61AD023D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D9C8-11F9-4DBD-AB69-0A285E6B7E84}" type="datetimeFigureOut">
              <a:rPr lang="pt-BR" smtClean="0"/>
              <a:pPr/>
              <a:t>17/11/2019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F6D3-4CC3-40B1-9DA4-2F61AD023D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D9C8-11F9-4DBD-AB69-0A285E6B7E84}" type="datetimeFigureOut">
              <a:rPr lang="pt-BR" smtClean="0"/>
              <a:pPr/>
              <a:t>17/11/2019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F6D3-4CC3-40B1-9DA4-2F61AD023D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2D9C8-11F9-4DBD-AB69-0A285E6B7E84}" type="datetimeFigureOut">
              <a:rPr lang="pt-BR" smtClean="0"/>
              <a:pPr/>
              <a:t>17/11/2019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1F6D3-4CC3-40B1-9DA4-2F61AD023D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lvador.edu.ar/sitio/signosele/aanterior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Funcionamiento</a:t>
            </a:r>
            <a:r>
              <a:rPr lang="pt-BR" dirty="0" smtClean="0"/>
              <a:t> de </a:t>
            </a:r>
            <a:r>
              <a:rPr lang="pt-BR" dirty="0" err="1" smtClean="0"/>
              <a:t>pronombres</a:t>
            </a:r>
            <a:r>
              <a:rPr lang="pt-BR" dirty="0" smtClean="0"/>
              <a:t> átonos y </a:t>
            </a:r>
            <a:r>
              <a:rPr lang="pt-BR" dirty="0" err="1" smtClean="0"/>
              <a:t>tónicos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67544" y="476672"/>
          <a:ext cx="8229600" cy="4663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664296"/>
                <a:gridCol w="1450504"/>
              </a:tblGrid>
              <a:tr h="59824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(relativa)</a:t>
                      </a:r>
                    </a:p>
                    <a:p>
                      <a:pPr algn="ctr"/>
                      <a:r>
                        <a:rPr lang="pt-BR" dirty="0" err="1" smtClean="0"/>
                        <a:t>autonomía</a:t>
                      </a:r>
                      <a:r>
                        <a:rPr lang="pt-BR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capacidad</a:t>
                      </a:r>
                      <a:r>
                        <a:rPr lang="pt-BR" dirty="0" smtClean="0"/>
                        <a:t> de  funcionar “</a:t>
                      </a:r>
                      <a:r>
                        <a:rPr lang="pt-BR" dirty="0" err="1" smtClean="0"/>
                        <a:t>clitización</a:t>
                      </a:r>
                      <a:r>
                        <a:rPr lang="pt-BR" dirty="0" smtClean="0"/>
                        <a:t> “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Saliencia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fónica</a:t>
                      </a:r>
                      <a:endParaRPr lang="pt-BR" dirty="0"/>
                    </a:p>
                  </a:txBody>
                  <a:tcPr/>
                </a:tc>
              </a:tr>
              <a:tr h="1452886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Tónicos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     </a:t>
                      </a:r>
                      <a:r>
                        <a:rPr lang="pt-BR" dirty="0" err="1" smtClean="0"/>
                        <a:t>yo</a:t>
                      </a:r>
                      <a:r>
                        <a:rPr lang="pt-BR" baseline="0" dirty="0" smtClean="0"/>
                        <a:t> </a:t>
                      </a:r>
                    </a:p>
                    <a:p>
                      <a:r>
                        <a:rPr lang="pt-BR" baseline="0" dirty="0" smtClean="0"/>
                        <a:t>     </a:t>
                      </a:r>
                      <a:r>
                        <a:rPr lang="pt-BR" baseline="0" dirty="0" err="1" smtClean="0"/>
                        <a:t>mí</a:t>
                      </a:r>
                      <a:r>
                        <a:rPr lang="pt-BR" baseline="0" dirty="0" smtClean="0"/>
                        <a:t> </a:t>
                      </a:r>
                    </a:p>
                    <a:p>
                      <a:r>
                        <a:rPr lang="pt-BR" baseline="0" dirty="0" err="1" smtClean="0"/>
                        <a:t>conmigo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+</a:t>
                      </a:r>
                    </a:p>
                    <a:p>
                      <a:endParaRPr lang="pt-BR" dirty="0" smtClean="0"/>
                    </a:p>
                    <a:p>
                      <a:r>
                        <a:rPr lang="pt-BR" i="1" dirty="0" err="1" smtClean="0"/>
                        <a:t>Quién</a:t>
                      </a:r>
                      <a:r>
                        <a:rPr lang="pt-BR" i="1" dirty="0" smtClean="0"/>
                        <a:t> </a:t>
                      </a:r>
                      <a:r>
                        <a:rPr lang="pt-BR" i="1" dirty="0" err="1" smtClean="0"/>
                        <a:t>puede</a:t>
                      </a:r>
                      <a:r>
                        <a:rPr lang="pt-BR" i="1" baseline="0" dirty="0" smtClean="0"/>
                        <a:t> </a:t>
                      </a:r>
                      <a:r>
                        <a:rPr lang="pt-BR" i="1" baseline="0" dirty="0" err="1" smtClean="0"/>
                        <a:t>ayudarme</a:t>
                      </a:r>
                      <a:endParaRPr lang="pt-BR" i="1" baseline="0" dirty="0" smtClean="0"/>
                    </a:p>
                    <a:p>
                      <a:r>
                        <a:rPr lang="pt-BR" i="1" baseline="0" dirty="0" err="1" smtClean="0"/>
                        <a:t>Yo</a:t>
                      </a:r>
                      <a:r>
                        <a:rPr lang="pt-BR" i="1" baseline="0" dirty="0" smtClean="0"/>
                        <a:t>. </a:t>
                      </a:r>
                      <a:r>
                        <a:rPr lang="pt-BR" i="1" baseline="0" dirty="0" err="1" smtClean="0"/>
                        <a:t>Ya</a:t>
                      </a:r>
                      <a:r>
                        <a:rPr lang="pt-BR" i="1" baseline="0" dirty="0" smtClean="0"/>
                        <a:t> </a:t>
                      </a:r>
                      <a:r>
                        <a:rPr lang="pt-BR" i="1" baseline="0" dirty="0" err="1" smtClean="0"/>
                        <a:t>estoy</a:t>
                      </a:r>
                      <a:r>
                        <a:rPr lang="pt-BR" i="1" baseline="0" dirty="0" smtClean="0"/>
                        <a:t> listo.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+</a:t>
                      </a:r>
                      <a:endParaRPr lang="pt-BR" sz="2400" dirty="0"/>
                    </a:p>
                  </a:txBody>
                  <a:tcPr/>
                </a:tc>
              </a:tr>
              <a:tr h="39772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52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átonos </a:t>
                      </a:r>
                    </a:p>
                    <a:p>
                      <a:r>
                        <a:rPr lang="pt-BR" dirty="0" smtClean="0"/>
                        <a:t>     me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i="1" baseline="0" dirty="0" err="1" smtClean="0"/>
                        <a:t>Voy</a:t>
                      </a:r>
                      <a:r>
                        <a:rPr lang="pt-BR" i="1" baseline="0" dirty="0" smtClean="0"/>
                        <a:t> a </a:t>
                      </a:r>
                      <a:r>
                        <a:rPr lang="pt-BR" i="1" baseline="0" dirty="0" err="1" smtClean="0"/>
                        <a:t>pedirte</a:t>
                      </a:r>
                      <a:r>
                        <a:rPr lang="pt-BR" i="1" baseline="0" dirty="0" smtClean="0"/>
                        <a:t> </a:t>
                      </a:r>
                      <a:r>
                        <a:rPr lang="pt-BR" i="1" baseline="0" dirty="0" err="1" smtClean="0"/>
                        <a:t>un</a:t>
                      </a:r>
                      <a:r>
                        <a:rPr lang="pt-BR" i="1" baseline="0" dirty="0" smtClean="0"/>
                        <a:t> favor. </a:t>
                      </a:r>
                      <a:endParaRPr lang="pt-BR" i="1" dirty="0" smtClean="0"/>
                    </a:p>
                    <a:p>
                      <a:r>
                        <a:rPr lang="pt-BR" i="1" dirty="0" err="1" smtClean="0"/>
                        <a:t>Ayúdame</a:t>
                      </a:r>
                      <a:r>
                        <a:rPr lang="pt-BR" i="1" dirty="0" smtClean="0"/>
                        <a:t>.</a:t>
                      </a:r>
                      <a:r>
                        <a:rPr lang="pt-BR" i="1" baseline="0" dirty="0" smtClean="0"/>
                        <a:t> 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-</a:t>
                      </a:r>
                      <a:endParaRPr lang="pt-BR" sz="2400" dirty="0"/>
                    </a:p>
                  </a:txBody>
                  <a:tcPr/>
                </a:tc>
              </a:tr>
              <a:tr h="516243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79513" y="5517232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*O português é uma língua que procura a saliência dos tônicos, em todas as posições.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Los</a:t>
            </a:r>
            <a:r>
              <a:rPr lang="pt-BR" dirty="0" smtClean="0"/>
              <a:t> </a:t>
            </a:r>
            <a:r>
              <a:rPr lang="pt-BR" dirty="0" err="1" smtClean="0"/>
              <a:t>tónicos</a:t>
            </a:r>
            <a:r>
              <a:rPr lang="pt-BR" dirty="0" smtClean="0"/>
              <a:t> en  </a:t>
            </a:r>
            <a:r>
              <a:rPr lang="pt-BR" dirty="0" err="1" smtClean="0"/>
              <a:t>portugués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</a:t>
            </a: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vi </a:t>
            </a:r>
            <a:r>
              <a:rPr lang="pt-BR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ela</a:t>
            </a: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ontem. </a:t>
            </a:r>
          </a:p>
          <a:p>
            <a:pPr>
              <a:buNone/>
            </a:pPr>
            <a:r>
              <a:rPr lang="pt-BR" i="1" u="sng" dirty="0" smtClean="0">
                <a:solidFill>
                  <a:schemeClr val="accent1">
                    <a:lumMod val="75000"/>
                  </a:schemeClr>
                </a:solidFill>
              </a:rPr>
              <a:t>La</a:t>
            </a:r>
            <a:r>
              <a:rPr lang="pt-BR" i="1" dirty="0" smtClean="0">
                <a:solidFill>
                  <a:schemeClr val="accent1">
                    <a:lumMod val="75000"/>
                  </a:schemeClr>
                </a:solidFill>
              </a:rPr>
              <a:t> vi </a:t>
            </a:r>
            <a:r>
              <a:rPr lang="pt-BR" i="1" dirty="0" err="1" smtClean="0">
                <a:solidFill>
                  <a:schemeClr val="accent1">
                    <a:lumMod val="75000"/>
                  </a:schemeClr>
                </a:solidFill>
              </a:rPr>
              <a:t>ayer</a:t>
            </a:r>
            <a:r>
              <a:rPr lang="pt-BR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r>
              <a:rPr lang="pt-BR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</a:t>
            </a: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trouxe o livro para </a:t>
            </a:r>
            <a:r>
              <a:rPr lang="pt-BR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você</a:t>
            </a: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ver. </a:t>
            </a:r>
          </a:p>
          <a:p>
            <a:pPr>
              <a:buNone/>
            </a:pPr>
            <a:r>
              <a:rPr lang="pt-BR" i="1" u="sng" dirty="0" smtClean="0">
                <a:solidFill>
                  <a:schemeClr val="accent1">
                    <a:lumMod val="75000"/>
                  </a:schemeClr>
                </a:solidFill>
              </a:rPr>
              <a:t>Te</a:t>
            </a:r>
            <a:r>
              <a:rPr lang="pt-BR" i="1" dirty="0" smtClean="0">
                <a:solidFill>
                  <a:schemeClr val="accent1">
                    <a:lumMod val="75000"/>
                  </a:schemeClr>
                </a:solidFill>
              </a:rPr>
              <a:t> traje </a:t>
            </a:r>
            <a:r>
              <a:rPr lang="pt-BR" i="1" dirty="0" err="1" smtClean="0">
                <a:solidFill>
                  <a:schemeClr val="accent1">
                    <a:lumMod val="75000"/>
                  </a:schemeClr>
                </a:solidFill>
              </a:rPr>
              <a:t>el</a:t>
            </a:r>
            <a:r>
              <a:rPr lang="pt-B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accent1">
                    <a:lumMod val="75000"/>
                  </a:schemeClr>
                </a:solidFill>
              </a:rPr>
              <a:t>libro</a:t>
            </a:r>
            <a:r>
              <a:rPr lang="pt-BR" i="1" dirty="0" smtClean="0">
                <a:solidFill>
                  <a:schemeClr val="accent1">
                    <a:lumMod val="75000"/>
                  </a:schemeClr>
                </a:solidFill>
              </a:rPr>
              <a:t> para que </a:t>
            </a:r>
            <a:r>
              <a:rPr lang="pt-BR" i="1" u="sng" dirty="0" err="1" smtClean="0">
                <a:solidFill>
                  <a:schemeClr val="accent1">
                    <a:lumMod val="75000"/>
                  </a:schemeClr>
                </a:solidFill>
              </a:rPr>
              <a:t>lo</a:t>
            </a:r>
            <a:r>
              <a:rPr lang="pt-BR" i="1" dirty="0" smtClean="0">
                <a:solidFill>
                  <a:schemeClr val="accent1">
                    <a:lumMod val="75000"/>
                  </a:schemeClr>
                </a:solidFill>
              </a:rPr>
              <a:t> vieras. </a:t>
            </a:r>
          </a:p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Fala para </a:t>
            </a:r>
            <a:r>
              <a:rPr lang="pt-BR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ela</a:t>
            </a: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vir.</a:t>
            </a:r>
          </a:p>
          <a:p>
            <a:pPr>
              <a:buNone/>
            </a:pPr>
            <a:r>
              <a:rPr lang="pt-BR" i="1" dirty="0" err="1" smtClean="0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pt-BR" i="1" u="sng" dirty="0" err="1" smtClean="0">
                <a:solidFill>
                  <a:schemeClr val="accent1">
                    <a:lumMod val="75000"/>
                  </a:schemeClr>
                </a:solidFill>
              </a:rPr>
              <a:t>le</a:t>
            </a:r>
            <a:r>
              <a:rPr lang="pt-BR" i="1" dirty="0" smtClean="0">
                <a:solidFill>
                  <a:schemeClr val="accent1">
                    <a:lumMod val="75000"/>
                  </a:schemeClr>
                </a:solidFill>
              </a:rPr>
              <a:t> que </a:t>
            </a:r>
            <a:r>
              <a:rPr lang="pt-BR" i="1" dirty="0" err="1" smtClean="0">
                <a:solidFill>
                  <a:schemeClr val="accent1">
                    <a:lumMod val="75000"/>
                  </a:schemeClr>
                </a:solidFill>
              </a:rPr>
              <a:t>venga</a:t>
            </a:r>
            <a:r>
              <a:rPr lang="pt-BR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>
              <a:buNone/>
            </a:pP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PY" altLang="pt-BR" sz="3200" dirty="0" smtClean="0">
                <a:solidFill>
                  <a:schemeClr val="accent6"/>
                </a:solidFill>
              </a:rPr>
              <a:t>Las asimetrías </a:t>
            </a:r>
            <a:r>
              <a:rPr lang="pt-BR" altLang="pt-BR" sz="3200" dirty="0" smtClean="0">
                <a:solidFill>
                  <a:srgbClr val="000000"/>
                </a:solidFill>
              </a:rPr>
              <a:t>– concepto de </a:t>
            </a:r>
            <a:r>
              <a:rPr lang="pt-BR" altLang="pt-BR" sz="2800" dirty="0" smtClean="0"/>
              <a:t>Neide M. González</a:t>
            </a:r>
            <a:br>
              <a:rPr lang="pt-BR" altLang="pt-BR" sz="2800" dirty="0" smtClean="0"/>
            </a:br>
            <a:r>
              <a:rPr lang="es-HN" altLang="pt-BR" sz="1200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http://www.salvador.edu.ar/sitio/signosele/aanterior.asp</a:t>
            </a:r>
            <a:r>
              <a:rPr lang="es-HN" altLang="pt-BR" sz="1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pt-BR" altLang="pt-BR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pt-BR" sz="3200" dirty="0" smtClean="0">
                <a:latin typeface="Times New Roman"/>
                <a:ea typeface="Times New Roman"/>
              </a:rPr>
              <a:t>Em espanhol funciona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3200" dirty="0" smtClean="0">
                <a:latin typeface="Times New Roman"/>
                <a:ea typeface="Times New Roman"/>
              </a:rPr>
              <a:t>uma clara preferência “por construções que dispensam a saliência do argumento sujeito e forçam o aparecimento dos átonos”, aparecimento este que se dá nas diversas funções (id., p. 225-226).</a:t>
            </a:r>
          </a:p>
          <a:p>
            <a:pPr algn="just"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biografía</a:t>
            </a:r>
            <a:r>
              <a:rPr lang="pt-BR" dirty="0" smtClean="0"/>
              <a:t> imaginaria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t-BR" dirty="0" err="1" smtClean="0"/>
              <a:t>Macedonio</a:t>
            </a:r>
            <a:r>
              <a:rPr lang="pt-BR" dirty="0" smtClean="0"/>
              <a:t> Fernández </a:t>
            </a:r>
            <a:r>
              <a:rPr lang="pt-BR" dirty="0" err="1" smtClean="0"/>
              <a:t>nació</a:t>
            </a:r>
            <a:r>
              <a:rPr lang="pt-BR" dirty="0" smtClean="0"/>
              <a:t> </a:t>
            </a:r>
            <a:r>
              <a:rPr lang="pt-BR" dirty="0" err="1" smtClean="0"/>
              <a:t>el</a:t>
            </a:r>
            <a:r>
              <a:rPr lang="pt-BR" dirty="0" smtClean="0"/>
              <a:t> 1 de </a:t>
            </a:r>
            <a:r>
              <a:rPr lang="pt-BR" dirty="0" err="1" smtClean="0"/>
              <a:t>junio</a:t>
            </a:r>
            <a:r>
              <a:rPr lang="pt-BR" dirty="0" smtClean="0"/>
              <a:t> de 1874...</a:t>
            </a:r>
          </a:p>
          <a:p>
            <a:pPr>
              <a:buNone/>
            </a:pPr>
            <a:r>
              <a:rPr lang="pt-BR" dirty="0" smtClean="0"/>
              <a:t>En 1901 se </a:t>
            </a:r>
            <a:r>
              <a:rPr lang="pt-BR" dirty="0" err="1" smtClean="0"/>
              <a:t>casó</a:t>
            </a:r>
            <a:r>
              <a:rPr lang="pt-BR" dirty="0" smtClean="0"/>
              <a:t> </a:t>
            </a:r>
            <a:r>
              <a:rPr lang="pt-BR" dirty="0" err="1" smtClean="0"/>
              <a:t>con</a:t>
            </a:r>
            <a:r>
              <a:rPr lang="pt-BR" dirty="0" smtClean="0"/>
              <a:t> ...</a:t>
            </a:r>
          </a:p>
          <a:p>
            <a:pPr>
              <a:buNone/>
            </a:pPr>
            <a:r>
              <a:rPr lang="pt-BR" dirty="0" err="1" smtClean="0"/>
              <a:t>Fue</a:t>
            </a:r>
            <a:r>
              <a:rPr lang="pt-BR" dirty="0" smtClean="0"/>
              <a:t> </a:t>
            </a:r>
            <a:r>
              <a:rPr lang="pt-BR" dirty="0" err="1" smtClean="0"/>
              <a:t>abogado</a:t>
            </a:r>
            <a:r>
              <a:rPr lang="pt-BR" dirty="0" smtClean="0"/>
              <a:t> </a:t>
            </a:r>
            <a:r>
              <a:rPr lang="pt-BR" dirty="0" err="1" smtClean="0"/>
              <a:t>muchos</a:t>
            </a:r>
            <a:r>
              <a:rPr lang="pt-BR" dirty="0" smtClean="0"/>
              <a:t> </a:t>
            </a:r>
            <a:r>
              <a:rPr lang="pt-BR" dirty="0" err="1" smtClean="0"/>
              <a:t>años</a:t>
            </a:r>
            <a:r>
              <a:rPr lang="pt-BR" dirty="0" smtClean="0"/>
              <a:t> ...</a:t>
            </a:r>
          </a:p>
          <a:p>
            <a:pPr>
              <a:buNone/>
            </a:pPr>
            <a:r>
              <a:rPr lang="pt-BR" dirty="0" err="1" smtClean="0">
                <a:solidFill>
                  <a:schemeClr val="accent6">
                    <a:lumMod val="75000"/>
                  </a:schemeClr>
                </a:solidFill>
              </a:rPr>
              <a:t>Él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 err="1" smtClean="0"/>
              <a:t>sigue</a:t>
            </a:r>
            <a:r>
              <a:rPr lang="pt-BR" dirty="0" smtClean="0"/>
              <a:t> publicando </a:t>
            </a:r>
            <a:r>
              <a:rPr lang="pt-BR" dirty="0" err="1" smtClean="0"/>
              <a:t>ensayos</a:t>
            </a:r>
            <a:r>
              <a:rPr lang="pt-BR" dirty="0" smtClean="0"/>
              <a:t>....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biografía</a:t>
            </a:r>
            <a:r>
              <a:rPr lang="pt-BR" dirty="0" smtClean="0"/>
              <a:t> imaginaria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200" dirty="0" smtClean="0"/>
              <a:t>[</a:t>
            </a:r>
            <a:r>
              <a:rPr lang="pt-BR" sz="2200" dirty="0" err="1" smtClean="0"/>
              <a:t>las</a:t>
            </a:r>
            <a:r>
              <a:rPr lang="pt-BR" sz="2200" dirty="0" smtClean="0"/>
              <a:t> formas </a:t>
            </a:r>
            <a:r>
              <a:rPr lang="pt-BR" sz="2200" dirty="0" err="1" smtClean="0"/>
              <a:t>pasivas</a:t>
            </a:r>
            <a:r>
              <a:rPr lang="pt-BR" sz="2200" dirty="0" smtClean="0"/>
              <a:t>]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00809"/>
            <a:ext cx="8229600" cy="5157192"/>
          </a:xfrm>
        </p:spPr>
        <p:txBody>
          <a:bodyPr/>
          <a:lstStyle/>
          <a:p>
            <a:pPr>
              <a:buNone/>
            </a:pPr>
            <a:r>
              <a:rPr lang="pt-BR" dirty="0" err="1" smtClean="0"/>
              <a:t>Cuando</a:t>
            </a:r>
            <a:r>
              <a:rPr lang="pt-BR" dirty="0" smtClean="0"/>
              <a:t> </a:t>
            </a:r>
            <a:r>
              <a:rPr lang="pt-BR" dirty="0" err="1" smtClean="0"/>
              <a:t>su</a:t>
            </a:r>
            <a:r>
              <a:rPr lang="pt-BR" dirty="0" smtClean="0"/>
              <a:t> </a:t>
            </a:r>
            <a:r>
              <a:rPr lang="pt-BR" dirty="0" err="1" smtClean="0"/>
              <a:t>tesis</a:t>
            </a:r>
            <a:r>
              <a:rPr lang="pt-BR" dirty="0" smtClean="0"/>
              <a:t> </a:t>
            </a:r>
            <a:r>
              <a:rPr lang="pt-BR" dirty="0" err="1" smtClean="0"/>
              <a:t>fue</a:t>
            </a:r>
            <a:r>
              <a:rPr lang="pt-BR" dirty="0" smtClean="0"/>
              <a:t> </a:t>
            </a:r>
            <a:r>
              <a:rPr lang="pt-BR" dirty="0" err="1" smtClean="0"/>
              <a:t>aceptada</a:t>
            </a:r>
            <a:r>
              <a:rPr lang="pt-BR" dirty="0" smtClean="0"/>
              <a:t> por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Facultad</a:t>
            </a:r>
            <a:r>
              <a:rPr lang="pt-BR" dirty="0" smtClean="0"/>
              <a:t> de </a:t>
            </a:r>
            <a:r>
              <a:rPr lang="pt-BR" dirty="0" err="1" smtClean="0"/>
              <a:t>Derecho</a:t>
            </a:r>
            <a:r>
              <a:rPr lang="pt-BR" dirty="0" smtClean="0"/>
              <a:t> [...]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En </a:t>
            </a:r>
            <a:r>
              <a:rPr lang="pt-BR" dirty="0" smtClean="0"/>
              <a:t>1953 </a:t>
            </a:r>
            <a:r>
              <a:rPr lang="pt-BR" dirty="0" err="1" smtClean="0"/>
              <a:t>fue</a:t>
            </a:r>
            <a:r>
              <a:rPr lang="pt-BR" dirty="0" smtClean="0"/>
              <a:t> publicado “Poemas” en México </a:t>
            </a:r>
            <a:r>
              <a:rPr lang="pt-BR" dirty="0" smtClean="0"/>
              <a:t>[...]</a:t>
            </a:r>
          </a:p>
          <a:p>
            <a:pPr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La casa de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familia</a:t>
            </a:r>
            <a:r>
              <a:rPr lang="pt-BR" dirty="0" smtClean="0"/>
              <a:t> </a:t>
            </a:r>
            <a:r>
              <a:rPr lang="pt-BR" dirty="0" err="1" smtClean="0"/>
              <a:t>es</a:t>
            </a:r>
            <a:r>
              <a:rPr lang="pt-BR" dirty="0" smtClean="0"/>
              <a:t> levantada, los </a:t>
            </a:r>
            <a:r>
              <a:rPr lang="pt-BR" dirty="0" err="1" smtClean="0"/>
              <a:t>hijos</a:t>
            </a:r>
            <a:r>
              <a:rPr lang="pt-BR" dirty="0" smtClean="0"/>
              <a:t> se van a </a:t>
            </a:r>
            <a:r>
              <a:rPr lang="pt-BR" dirty="0" err="1" smtClean="0"/>
              <a:t>vivir</a:t>
            </a:r>
            <a:r>
              <a:rPr lang="pt-BR" dirty="0" smtClean="0"/>
              <a:t> </a:t>
            </a:r>
            <a:r>
              <a:rPr lang="pt-BR" dirty="0" err="1" smtClean="0"/>
              <a:t>con</a:t>
            </a:r>
            <a:r>
              <a:rPr lang="pt-BR" dirty="0" smtClean="0"/>
              <a:t> </a:t>
            </a:r>
            <a:r>
              <a:rPr lang="pt-BR" dirty="0" err="1" smtClean="0"/>
              <a:t>las</a:t>
            </a:r>
            <a:r>
              <a:rPr lang="pt-BR" dirty="0" smtClean="0"/>
              <a:t> </a:t>
            </a:r>
            <a:r>
              <a:rPr lang="pt-BR" dirty="0" err="1" smtClean="0"/>
              <a:t>abuelas</a:t>
            </a:r>
            <a:r>
              <a:rPr lang="pt-BR" dirty="0" smtClean="0"/>
              <a:t> y </a:t>
            </a:r>
            <a:r>
              <a:rPr lang="pt-BR" dirty="0" err="1" smtClean="0"/>
              <a:t>tías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  <a:t>1. </a:t>
            </a:r>
            <a:r>
              <a:rPr lang="pt-BR" sz="3200" i="1" dirty="0" err="1" smtClean="0">
                <a:solidFill>
                  <a:schemeClr val="tx2"/>
                </a:solidFill>
                <a:latin typeface="Bookman Old Style" pitchFamily="18" charset="0"/>
              </a:rPr>
              <a:t>Mantener</a:t>
            </a:r>
            <a: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pt-BR" sz="3200" i="1" dirty="0" err="1" smtClean="0">
                <a:solidFill>
                  <a:schemeClr val="tx2"/>
                </a:solidFill>
                <a:latin typeface="Bookman Old Style" pitchFamily="18" charset="0"/>
              </a:rPr>
              <a:t>la</a:t>
            </a:r>
            <a: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pt-BR" sz="3200" i="1" dirty="0" err="1" smtClean="0">
                <a:solidFill>
                  <a:schemeClr val="tx2"/>
                </a:solidFill>
                <a:latin typeface="Bookman Old Style" pitchFamily="18" charset="0"/>
              </a:rPr>
              <a:t>identificación</a:t>
            </a:r>
            <a: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pt-BR" sz="3200" i="1" dirty="0" err="1" smtClean="0">
                <a:solidFill>
                  <a:schemeClr val="tx2"/>
                </a:solidFill>
                <a:latin typeface="Bookman Old Style" pitchFamily="18" charset="0"/>
              </a:rPr>
              <a:t>del</a:t>
            </a:r>
            <a: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  <a:t> referente. </a:t>
            </a:r>
            <a:endParaRPr lang="pt-BR" sz="1800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2400" dirty="0" err="1" smtClean="0">
                <a:latin typeface="Bookman Old Style" pitchFamily="18" charset="0"/>
              </a:rPr>
              <a:t>Fin</a:t>
            </a:r>
            <a:r>
              <a:rPr lang="pt-BR" sz="2400" dirty="0" smtClean="0">
                <a:latin typeface="Bookman Old Style" pitchFamily="18" charset="0"/>
              </a:rPr>
              <a:t> de semana </a:t>
            </a:r>
            <a:r>
              <a:rPr lang="pt-BR" sz="2400" dirty="0" err="1" smtClean="0">
                <a:latin typeface="Bookman Old Style" pitchFamily="18" charset="0"/>
              </a:rPr>
              <a:t>con</a:t>
            </a:r>
            <a:r>
              <a:rPr lang="pt-BR" sz="2400" dirty="0" smtClean="0">
                <a:latin typeface="Bookman Old Style" pitchFamily="18" charset="0"/>
              </a:rPr>
              <a:t> Matilde Fernández</a:t>
            </a:r>
          </a:p>
          <a:p>
            <a:r>
              <a:rPr lang="pt-BR" sz="1800" dirty="0" smtClean="0">
                <a:latin typeface="Bookman Old Style" pitchFamily="18" charset="0"/>
              </a:rPr>
              <a:t>Fragmento</a:t>
            </a:r>
          </a:p>
          <a:p>
            <a:r>
              <a:rPr lang="pt-BR" sz="1800" dirty="0" smtClean="0">
                <a:latin typeface="Bookman Old Style" pitchFamily="18" charset="0"/>
              </a:rPr>
              <a:t>El País, 06/09/1992</a:t>
            </a:r>
            <a:endParaRPr lang="pt-BR" sz="1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264696"/>
          </a:xfrm>
        </p:spPr>
        <p:txBody>
          <a:bodyPr/>
          <a:lstStyle/>
          <a:p>
            <a:pPr algn="just">
              <a:buNone/>
            </a:pPr>
            <a:r>
              <a:rPr lang="es-C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rama materna era distinta</a:t>
            </a:r>
            <a:r>
              <a:rPr lang="es-CR" dirty="0" smtClean="0"/>
              <a:t>. </a:t>
            </a:r>
            <a:r>
              <a:rPr lang="es-CR" dirty="0" smtClean="0">
                <a:solidFill>
                  <a:schemeClr val="accent6">
                    <a:lumMod val="50000"/>
                  </a:schemeClr>
                </a:solidFill>
              </a:rPr>
              <a:t>La madre </a:t>
            </a:r>
            <a:r>
              <a:rPr lang="es-CR" dirty="0" smtClean="0"/>
              <a:t>de Matilde fue una socialista convencida y una mujer muy intuitiva y sensible. </a:t>
            </a:r>
            <a:r>
              <a:rPr lang="es-CR" dirty="0" smtClean="0">
                <a:solidFill>
                  <a:schemeClr val="accent6">
                    <a:lumMod val="50000"/>
                  </a:schemeClr>
                </a:solidFill>
              </a:rPr>
              <a:t>Venía</a:t>
            </a:r>
            <a:r>
              <a:rPr lang="es-CR" dirty="0" smtClean="0"/>
              <a:t> de Soria. </a:t>
            </a:r>
          </a:p>
          <a:p>
            <a:pPr algn="just">
              <a:buNone/>
            </a:pPr>
            <a:endParaRPr lang="es-CR" dirty="0"/>
          </a:p>
          <a:p>
            <a:pPr algn="just">
              <a:buNone/>
            </a:pPr>
            <a:r>
              <a:rPr lang="es-CR" dirty="0" smtClean="0"/>
              <a:t>Y también </a:t>
            </a:r>
            <a:r>
              <a:rPr lang="es-CR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recordaba</a:t>
            </a:r>
            <a:r>
              <a:rPr lang="es-CR" dirty="0" smtClean="0"/>
              <a:t> al abuelo materno, un hombre bondadoso y sufrido: “</a:t>
            </a:r>
            <a:r>
              <a:rPr lang="es-CR" dirty="0" smtClean="0">
                <a:solidFill>
                  <a:schemeClr val="accent1">
                    <a:lumMod val="75000"/>
                  </a:schemeClr>
                </a:solidFill>
              </a:rPr>
              <a:t>Tenía</a:t>
            </a:r>
            <a:r>
              <a:rPr lang="es-CR" dirty="0" smtClean="0"/>
              <a:t> gangrena y nunca se lamentaba de nada. </a:t>
            </a:r>
            <a:r>
              <a:rPr lang="es-CR" dirty="0" smtClean="0">
                <a:solidFill>
                  <a:schemeClr val="accent1">
                    <a:lumMod val="75000"/>
                  </a:schemeClr>
                </a:solidFill>
              </a:rPr>
              <a:t>Disimulaba</a:t>
            </a:r>
            <a:r>
              <a:rPr lang="es-CR" dirty="0" smtClean="0"/>
              <a:t> el dolor. Primero </a:t>
            </a:r>
            <a:r>
              <a:rPr lang="es-CR" dirty="0" smtClean="0">
                <a:solidFill>
                  <a:schemeClr val="accent1">
                    <a:lumMod val="75000"/>
                  </a:schemeClr>
                </a:solidFill>
              </a:rPr>
              <a:t>le</a:t>
            </a:r>
            <a:r>
              <a:rPr lang="es-CR" dirty="0" smtClean="0"/>
              <a:t> </a:t>
            </a:r>
            <a:r>
              <a:rPr lang="es-CR" u="sng" dirty="0" smtClean="0"/>
              <a:t>cortaron</a:t>
            </a:r>
            <a:r>
              <a:rPr lang="es-CR" dirty="0" smtClean="0"/>
              <a:t> una pierna. Luego la otra. No </a:t>
            </a:r>
            <a:r>
              <a:rPr lang="es-CR" dirty="0" smtClean="0">
                <a:solidFill>
                  <a:schemeClr val="accent1">
                    <a:lumMod val="75000"/>
                  </a:schemeClr>
                </a:solidFill>
              </a:rPr>
              <a:t>tenía</a:t>
            </a:r>
            <a:r>
              <a:rPr lang="es-CR" dirty="0" smtClean="0"/>
              <a:t> pensión. No </a:t>
            </a:r>
            <a:r>
              <a:rPr lang="es-CR" dirty="0" smtClean="0">
                <a:solidFill>
                  <a:schemeClr val="accent1">
                    <a:lumMod val="75000"/>
                  </a:schemeClr>
                </a:solidFill>
              </a:rPr>
              <a:t>tenía</a:t>
            </a:r>
            <a:r>
              <a:rPr lang="es-CR" dirty="0" smtClean="0"/>
              <a:t> Seguridad Social. (…) Sin embargo, </a:t>
            </a:r>
            <a:r>
              <a:rPr lang="es-CR" dirty="0" smtClean="0">
                <a:solidFill>
                  <a:schemeClr val="accent1">
                    <a:lumMod val="75000"/>
                  </a:schemeClr>
                </a:solidFill>
              </a:rPr>
              <a:t>hablaba</a:t>
            </a:r>
            <a:r>
              <a:rPr lang="es-CR" dirty="0" smtClean="0"/>
              <a:t> de la libertad. </a:t>
            </a:r>
            <a:r>
              <a:rPr lang="es-CR" dirty="0" smtClean="0">
                <a:solidFill>
                  <a:schemeClr val="accent1">
                    <a:lumMod val="75000"/>
                  </a:schemeClr>
                </a:solidFill>
              </a:rPr>
              <a:t>Era</a:t>
            </a:r>
            <a:r>
              <a:rPr lang="es-CR" dirty="0" smtClean="0"/>
              <a:t> el hombre más libre del mundo.</a:t>
            </a:r>
            <a:endParaRPr lang="es-C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264696"/>
          </a:xfrm>
        </p:spPr>
        <p:txBody>
          <a:bodyPr/>
          <a:lstStyle/>
          <a:p>
            <a:pPr algn="just">
              <a:buNone/>
            </a:pPr>
            <a:endParaRPr lang="es-CR" dirty="0" smtClean="0"/>
          </a:p>
          <a:p>
            <a:pPr algn="just">
              <a:buNone/>
            </a:pPr>
            <a:endParaRPr lang="es-CR" dirty="0"/>
          </a:p>
          <a:p>
            <a:pPr algn="just">
              <a:buNone/>
            </a:pPr>
            <a:r>
              <a:rPr lang="es-CR" dirty="0" smtClean="0">
                <a:solidFill>
                  <a:schemeClr val="bg2">
                    <a:lumMod val="50000"/>
                  </a:schemeClr>
                </a:solidFill>
              </a:rPr>
              <a:t>Su libertad era </a:t>
            </a:r>
            <a:r>
              <a:rPr lang="es-CR" dirty="0" smtClean="0"/>
              <a:t>interior. No había </a:t>
            </a:r>
            <a:r>
              <a:rPr lang="es-CR" dirty="0" smtClean="0">
                <a:solidFill>
                  <a:schemeClr val="bg2">
                    <a:lumMod val="50000"/>
                  </a:schemeClr>
                </a:solidFill>
              </a:rPr>
              <a:t>otra mejor</a:t>
            </a:r>
            <a:r>
              <a:rPr lang="es-CR" dirty="0" smtClean="0"/>
              <a:t>. </a:t>
            </a:r>
            <a:r>
              <a:rPr lang="es-CR" dirty="0" smtClean="0">
                <a:solidFill>
                  <a:schemeClr val="bg2">
                    <a:lumMod val="50000"/>
                  </a:schemeClr>
                </a:solidFill>
              </a:rPr>
              <a:t>Era</a:t>
            </a:r>
            <a:r>
              <a:rPr lang="es-CR" dirty="0" smtClean="0"/>
              <a:t> la única libertad. </a:t>
            </a:r>
          </a:p>
          <a:p>
            <a:pPr algn="just">
              <a:buNone/>
            </a:pPr>
            <a:endParaRPr lang="es-CR" dirty="0"/>
          </a:p>
          <a:p>
            <a:pPr algn="just">
              <a:buNone/>
            </a:pPr>
            <a:r>
              <a:rPr lang="es-CR" dirty="0" smtClean="0">
                <a:solidFill>
                  <a:schemeClr val="accent1">
                    <a:lumMod val="75000"/>
                  </a:schemeClr>
                </a:solidFill>
              </a:rPr>
              <a:t>Mi abuelo </a:t>
            </a:r>
            <a:r>
              <a:rPr lang="es-CR" dirty="0" smtClean="0"/>
              <a:t>pasaba temporadas con nosotros, en la portería. </a:t>
            </a:r>
            <a:r>
              <a:rPr lang="es-CR" u="sng" dirty="0" smtClean="0"/>
              <a:t>Me</a:t>
            </a:r>
            <a:r>
              <a:rPr lang="es-CR" dirty="0" smtClean="0"/>
              <a:t> </a:t>
            </a:r>
            <a:r>
              <a:rPr lang="es-CR" dirty="0" smtClean="0">
                <a:solidFill>
                  <a:schemeClr val="accent1">
                    <a:lumMod val="75000"/>
                  </a:schemeClr>
                </a:solidFill>
              </a:rPr>
              <a:t>contaba</a:t>
            </a:r>
            <a:r>
              <a:rPr lang="es-CR" dirty="0" smtClean="0"/>
              <a:t> cosas del campo, de los animales. </a:t>
            </a:r>
            <a:r>
              <a:rPr lang="es-CR" dirty="0" smtClean="0">
                <a:solidFill>
                  <a:schemeClr val="accent1">
                    <a:lumMod val="75000"/>
                  </a:schemeClr>
                </a:solidFill>
              </a:rPr>
              <a:t>Era</a:t>
            </a:r>
            <a:r>
              <a:rPr lang="es-CR" dirty="0" smtClean="0"/>
              <a:t> una persona feliz. No </a:t>
            </a:r>
            <a:r>
              <a:rPr lang="es-CR" dirty="0" smtClean="0">
                <a:solidFill>
                  <a:schemeClr val="accent1">
                    <a:lumMod val="75000"/>
                  </a:schemeClr>
                </a:solidFill>
              </a:rPr>
              <a:t>tenía</a:t>
            </a:r>
            <a:r>
              <a:rPr lang="es-CR" dirty="0" smtClean="0"/>
              <a:t> nada, a excepción de algo muy valioso: la palabra. No </a:t>
            </a:r>
            <a:r>
              <a:rPr lang="es-CR" dirty="0" smtClean="0">
                <a:solidFill>
                  <a:schemeClr val="accent1">
                    <a:lumMod val="75000"/>
                  </a:schemeClr>
                </a:solidFill>
              </a:rPr>
              <a:t>tenía</a:t>
            </a:r>
            <a:r>
              <a:rPr lang="es-CR" dirty="0" smtClean="0"/>
              <a:t> cultura, ni </a:t>
            </a:r>
            <a:r>
              <a:rPr lang="es-CR" dirty="0">
                <a:solidFill>
                  <a:schemeClr val="accent1">
                    <a:lumMod val="75000"/>
                  </a:schemeClr>
                </a:solidFill>
              </a:rPr>
              <a:t>había leído </a:t>
            </a:r>
            <a:r>
              <a:rPr lang="es-CR" dirty="0" smtClean="0"/>
              <a:t>libros. Pero </a:t>
            </a:r>
            <a:r>
              <a:rPr lang="es-CR" dirty="0">
                <a:solidFill>
                  <a:schemeClr val="accent1">
                    <a:lumMod val="75000"/>
                  </a:schemeClr>
                </a:solidFill>
              </a:rPr>
              <a:t>era</a:t>
            </a:r>
            <a:r>
              <a:rPr lang="es-CR" dirty="0" smtClean="0"/>
              <a:t> un sabio de la vida y </a:t>
            </a:r>
            <a:r>
              <a:rPr lang="es-CR" u="sng" dirty="0" smtClean="0"/>
              <a:t>me</a:t>
            </a:r>
            <a:r>
              <a:rPr lang="es-CR" dirty="0" smtClean="0"/>
              <a:t> </a:t>
            </a:r>
            <a:r>
              <a:rPr lang="es-CR" dirty="0">
                <a:solidFill>
                  <a:schemeClr val="accent1">
                    <a:lumMod val="75000"/>
                  </a:schemeClr>
                </a:solidFill>
              </a:rPr>
              <a:t>hablaba</a:t>
            </a:r>
            <a:r>
              <a:rPr lang="es-CR" dirty="0" smtClean="0"/>
              <a:t> de ella. </a:t>
            </a:r>
            <a:endParaRPr lang="es-C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5112568"/>
          </a:xfrm>
        </p:spPr>
        <p:txBody>
          <a:bodyPr>
            <a:normAutofit/>
          </a:bodyPr>
          <a:lstStyle/>
          <a:p>
            <a: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  <a:t>1. (</a:t>
            </a:r>
            <a:r>
              <a:rPr lang="pt-BR" sz="3200" i="1" dirty="0" err="1" smtClean="0">
                <a:solidFill>
                  <a:schemeClr val="tx2"/>
                </a:solidFill>
                <a:latin typeface="Bookman Old Style" pitchFamily="18" charset="0"/>
              </a:rPr>
              <a:t>Mantener</a:t>
            </a:r>
            <a: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pt-BR" sz="3200" i="1" dirty="0" err="1" smtClean="0">
                <a:solidFill>
                  <a:schemeClr val="tx2"/>
                </a:solidFill>
                <a:latin typeface="Bookman Old Style" pitchFamily="18" charset="0"/>
              </a:rPr>
              <a:t>la</a:t>
            </a:r>
            <a: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pt-BR" sz="3200" i="1" dirty="0" err="1" smtClean="0">
                <a:solidFill>
                  <a:schemeClr val="tx2"/>
                </a:solidFill>
                <a:latin typeface="Bookman Old Style" pitchFamily="18" charset="0"/>
              </a:rPr>
              <a:t>identificación</a:t>
            </a:r>
            <a: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pt-BR" sz="3200" i="1" dirty="0" err="1" smtClean="0">
                <a:solidFill>
                  <a:schemeClr val="tx2"/>
                </a:solidFill>
                <a:latin typeface="Bookman Old Style" pitchFamily="18" charset="0"/>
              </a:rPr>
              <a:t>del</a:t>
            </a:r>
            <a: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  <a:t> referente.) </a:t>
            </a:r>
            <a:b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  <a:t/>
            </a:r>
            <a:b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  <a:t> </a:t>
            </a:r>
            <a:b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  <a:t/>
            </a:r>
            <a:b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  <a:t>2. </a:t>
            </a:r>
            <a:r>
              <a:rPr lang="pt-BR" sz="3200" i="1" dirty="0" err="1" smtClean="0">
                <a:solidFill>
                  <a:schemeClr val="tx2"/>
                </a:solidFill>
                <a:latin typeface="Bookman Old Style" pitchFamily="18" charset="0"/>
              </a:rPr>
              <a:t>establecer</a:t>
            </a:r>
            <a: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  <a:t> contrastes (</a:t>
            </a:r>
            <a:r>
              <a:rPr lang="pt-BR" sz="3200" i="1" dirty="0" err="1" smtClean="0">
                <a:solidFill>
                  <a:schemeClr val="tx2"/>
                </a:solidFill>
                <a:latin typeface="Bookman Old Style" pitchFamily="18" charset="0"/>
              </a:rPr>
              <a:t>con</a:t>
            </a:r>
            <a:r>
              <a:rPr lang="pt-BR" sz="3200" i="1" dirty="0" smtClean="0">
                <a:solidFill>
                  <a:schemeClr val="tx2"/>
                </a:solidFill>
                <a:latin typeface="Bookman Old Style" pitchFamily="18" charset="0"/>
              </a:rPr>
              <a:t> valor argumentativo) </a:t>
            </a:r>
            <a:endParaRPr lang="pt-BR" sz="1800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ES_tradnl" sz="3600" dirty="0" smtClean="0">
                <a:latin typeface="Brush Script MT" pitchFamily="66" charset="0"/>
              </a:rPr>
              <a:t>Mientras tú te dabas a conocer</a:t>
            </a:r>
          </a:p>
          <a:p>
            <a:pPr algn="ctr">
              <a:buNone/>
            </a:pPr>
            <a:r>
              <a:rPr lang="es-ES_tradnl" sz="3600" dirty="0" smtClean="0">
                <a:latin typeface="Brush Script MT" pitchFamily="66" charset="0"/>
              </a:rPr>
              <a:t>en el Colegio de Abogados</a:t>
            </a:r>
          </a:p>
          <a:p>
            <a:pPr algn="ctr">
              <a:buNone/>
            </a:pPr>
            <a:r>
              <a:rPr lang="es-ES_tradnl" sz="3600" dirty="0" smtClean="0">
                <a:latin typeface="Brush Script MT" pitchFamily="66" charset="0"/>
              </a:rPr>
              <a:t>Yo transmitía desde Beirut. </a:t>
            </a:r>
          </a:p>
          <a:p>
            <a:pPr algn="ctr">
              <a:buNone/>
            </a:pPr>
            <a:endParaRPr lang="es-ES_tradnl" sz="3600" dirty="0" smtClean="0">
              <a:latin typeface="Brush Script MT" pitchFamily="66" charset="0"/>
            </a:endParaRPr>
          </a:p>
          <a:p>
            <a:pPr algn="ctr">
              <a:buNone/>
            </a:pPr>
            <a:r>
              <a:rPr lang="es-ES_tradnl" sz="3600" dirty="0" smtClean="0">
                <a:latin typeface="Brush Script MT" pitchFamily="66" charset="0"/>
              </a:rPr>
              <a:t>Tú ganabas casos. Yo perseguía la noticia. </a:t>
            </a:r>
          </a:p>
          <a:p>
            <a:pPr algn="ctr">
              <a:buNone/>
            </a:pPr>
            <a:r>
              <a:rPr lang="es-ES_tradnl" sz="3600" dirty="0" smtClean="0">
                <a:latin typeface="Brush Script MT" pitchFamily="66" charset="0"/>
              </a:rPr>
              <a:t>Tú te unías a un prestigioso bufete,</a:t>
            </a:r>
          </a:p>
          <a:p>
            <a:pPr algn="ctr">
              <a:buNone/>
            </a:pPr>
            <a:r>
              <a:rPr lang="es-ES_tradnl" sz="3600" dirty="0" smtClean="0">
                <a:latin typeface="Brush Script MT" pitchFamily="66" charset="0"/>
              </a:rPr>
              <a:t>yo conseguí ser corresponsal en Moscú.</a:t>
            </a:r>
          </a:p>
          <a:p>
            <a:pPr algn="ctr">
              <a:buNone/>
            </a:pPr>
            <a:endParaRPr lang="es-ES_tradnl" sz="3600" dirty="0" smtClean="0">
              <a:latin typeface="Brush Script MT" pitchFamily="66" charset="0"/>
            </a:endParaRPr>
          </a:p>
          <a:p>
            <a:pPr algn="ctr">
              <a:buNone/>
            </a:pPr>
            <a:r>
              <a:rPr lang="es-ES_tradnl" sz="3600" dirty="0" smtClean="0">
                <a:latin typeface="Brush Script MT" pitchFamily="66" charset="0"/>
              </a:rPr>
              <a:t>Ahora, por nuestro cumpleaños,</a:t>
            </a:r>
          </a:p>
          <a:p>
            <a:pPr algn="ctr">
              <a:buNone/>
            </a:pPr>
            <a:r>
              <a:rPr lang="es-ES_tradnl" sz="3600" dirty="0" smtClean="0">
                <a:latin typeface="Brush Script MT" pitchFamily="66" charset="0"/>
              </a:rPr>
              <a:t>me regalas una </a:t>
            </a:r>
            <a:r>
              <a:rPr lang="es-ES_tradnl" sz="3600" dirty="0" err="1" smtClean="0">
                <a:latin typeface="Brush Script MT" pitchFamily="66" charset="0"/>
              </a:rPr>
              <a:t>Waterman</a:t>
            </a:r>
            <a:r>
              <a:rPr lang="es-ES_tradnl" sz="3600" dirty="0" smtClean="0">
                <a:latin typeface="Brush Script MT" pitchFamily="66" charset="0"/>
              </a:rPr>
              <a:t>…</a:t>
            </a:r>
          </a:p>
          <a:p>
            <a:pPr algn="ctr">
              <a:buNone/>
            </a:pPr>
            <a:r>
              <a:rPr lang="es-ES_tradnl" sz="3600" dirty="0" smtClean="0">
                <a:latin typeface="Brush Script MT" pitchFamily="66" charset="0"/>
              </a:rPr>
              <a:t>aunque a veces lo olvido, creo que </a:t>
            </a:r>
          </a:p>
          <a:p>
            <a:pPr algn="ctr">
              <a:buNone/>
            </a:pPr>
            <a:r>
              <a:rPr lang="es-ES_tradnl" sz="3600" dirty="0" smtClean="0">
                <a:latin typeface="Brush Script MT" pitchFamily="66" charset="0"/>
              </a:rPr>
              <a:t>realmente somos muy parecidos.  </a:t>
            </a:r>
          </a:p>
          <a:p>
            <a:pPr>
              <a:buNone/>
            </a:pPr>
            <a:endParaRPr lang="es-ES_tradnl" dirty="0" smtClean="0">
              <a:latin typeface="Brush Script MT" pitchFamily="66" charset="0"/>
            </a:endParaRPr>
          </a:p>
          <a:p>
            <a:pPr>
              <a:buNone/>
            </a:pPr>
            <a:endParaRPr lang="es-ES_tradnl" dirty="0" smtClean="0">
              <a:latin typeface="Brush Script MT" pitchFamily="66" charset="0"/>
            </a:endParaRPr>
          </a:p>
          <a:p>
            <a:pPr>
              <a:buNone/>
            </a:pPr>
            <a:endParaRPr lang="es-ES_tradnl" dirty="0">
              <a:latin typeface="Brush Script MT" pitchFamily="66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6611779"/>
            <a:ext cx="64315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Extraído de </a:t>
            </a:r>
            <a:r>
              <a:rPr lang="pt-BR" sz="1000" dirty="0" err="1" smtClean="0"/>
              <a:t>Millares</a:t>
            </a:r>
            <a:r>
              <a:rPr lang="pt-BR" sz="1000" dirty="0" smtClean="0"/>
              <a:t>, S. &amp; </a:t>
            </a:r>
            <a:r>
              <a:rPr lang="pt-BR" sz="1000" dirty="0" err="1" smtClean="0"/>
              <a:t>Centellas</a:t>
            </a:r>
            <a:r>
              <a:rPr lang="pt-BR" sz="1000" dirty="0" smtClean="0"/>
              <a:t>, A. Método de </a:t>
            </a:r>
            <a:r>
              <a:rPr lang="pt-BR" sz="1000" dirty="0" err="1" smtClean="0"/>
              <a:t>español</a:t>
            </a:r>
            <a:r>
              <a:rPr lang="pt-BR" sz="1000" dirty="0" smtClean="0"/>
              <a:t> para </a:t>
            </a:r>
            <a:r>
              <a:rPr lang="pt-BR" sz="1000" dirty="0" err="1" smtClean="0"/>
              <a:t>extranjeros</a:t>
            </a:r>
            <a:r>
              <a:rPr lang="pt-BR" sz="1000" dirty="0" smtClean="0"/>
              <a:t>. </a:t>
            </a:r>
            <a:r>
              <a:rPr lang="pt-BR" sz="1000" dirty="0" err="1" smtClean="0"/>
              <a:t>Nivel</a:t>
            </a:r>
            <a:r>
              <a:rPr lang="pt-BR" sz="1000" dirty="0" smtClean="0"/>
              <a:t> </a:t>
            </a:r>
            <a:r>
              <a:rPr lang="pt-BR" sz="1000" dirty="0" err="1" smtClean="0"/>
              <a:t>intermedio</a:t>
            </a:r>
            <a:r>
              <a:rPr lang="pt-BR" sz="1000" dirty="0" smtClean="0"/>
              <a:t>. Madrid. </a:t>
            </a:r>
            <a:r>
              <a:rPr lang="pt-BR" sz="1000" dirty="0" err="1" smtClean="0"/>
              <a:t>Edinumen</a:t>
            </a:r>
            <a:r>
              <a:rPr lang="pt-BR" sz="1000" dirty="0" smtClean="0"/>
              <a:t>, 1995. 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20688"/>
            <a:ext cx="6696743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" y="6021288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Cuadro</a:t>
            </a:r>
            <a:r>
              <a:rPr lang="pt-BR" sz="1400" dirty="0" smtClean="0"/>
              <a:t> retirado de </a:t>
            </a:r>
            <a:r>
              <a:rPr lang="pt-BR" sz="1400" dirty="0" err="1" smtClean="0"/>
              <a:t>la</a:t>
            </a:r>
            <a:r>
              <a:rPr lang="pt-BR" sz="1400" dirty="0" smtClean="0"/>
              <a:t> </a:t>
            </a:r>
            <a:r>
              <a:rPr lang="pt-BR" sz="1400" dirty="0" err="1" smtClean="0"/>
              <a:t>tesis</a:t>
            </a:r>
            <a:r>
              <a:rPr lang="pt-BR" sz="1400" dirty="0" smtClean="0"/>
              <a:t> de </a:t>
            </a:r>
            <a:r>
              <a:rPr lang="pt-BR" sz="1400" dirty="0" err="1" smtClean="0"/>
              <a:t>doctorado</a:t>
            </a:r>
            <a:r>
              <a:rPr lang="pt-BR" sz="1400" dirty="0" smtClean="0"/>
              <a:t> de Neide Maia González: CADE O PRONOME? - O GATO COMEU. OS PRONOMES PESSOAIS NA AQUISICAO/ APRENDIZAGEM DO ESPANHOL POR BRASILEIROS ADULTOS., FFLCH/USP. Ano de Obtenção: 1994, p. 88.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855</TotalTime>
  <Words>558</Words>
  <Application>Microsoft Office PowerPoint</Application>
  <PresentationFormat>Apresentação na tela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Funcionamiento de pronombres átonos y tónicos </vt:lpstr>
      <vt:lpstr>De la biografía imaginaria </vt:lpstr>
      <vt:lpstr>De la biografía imaginaria  [las formas pasivas]</vt:lpstr>
      <vt:lpstr>1. Mantener la identificación del referente. </vt:lpstr>
      <vt:lpstr>Slide 5</vt:lpstr>
      <vt:lpstr>Slide 6</vt:lpstr>
      <vt:lpstr>1. (Mantener la identificación del referente.)      2. establecer contrastes (con valor argumentativo) </vt:lpstr>
      <vt:lpstr>Slide 8</vt:lpstr>
      <vt:lpstr>Slide 9</vt:lpstr>
      <vt:lpstr>Slide 10</vt:lpstr>
      <vt:lpstr>Los tónicos en  portugués</vt:lpstr>
      <vt:lpstr>Las asimetrías – concepto de Neide M. González http://www.salvador.edu.ar/sitio/signosele/aanterior.asp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funcionamiento del pronombre personal cuando ocupa el lugar de sujeto gramatical</dc:title>
  <dc:creator>Maite</dc:creator>
  <cp:lastModifiedBy>Maite</cp:lastModifiedBy>
  <cp:revision>48</cp:revision>
  <dcterms:created xsi:type="dcterms:W3CDTF">2018-04-22T20:47:36Z</dcterms:created>
  <dcterms:modified xsi:type="dcterms:W3CDTF">2019-11-17T13:41:02Z</dcterms:modified>
</cp:coreProperties>
</file>