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93" r:id="rId4"/>
    <p:sldId id="260" r:id="rId5"/>
    <p:sldId id="295" r:id="rId6"/>
    <p:sldId id="296" r:id="rId7"/>
    <p:sldId id="297" r:id="rId8"/>
    <p:sldId id="298" r:id="rId9"/>
    <p:sldId id="274" r:id="rId10"/>
    <p:sldId id="275" r:id="rId11"/>
    <p:sldId id="261" r:id="rId12"/>
    <p:sldId id="280" r:id="rId13"/>
    <p:sldId id="281" r:id="rId14"/>
    <p:sldId id="273" r:id="rId15"/>
    <p:sldId id="282" r:id="rId16"/>
    <p:sldId id="277" r:id="rId17"/>
    <p:sldId id="278" r:id="rId18"/>
    <p:sldId id="279" r:id="rId19"/>
    <p:sldId id="287" r:id="rId20"/>
    <p:sldId id="283" r:id="rId21"/>
    <p:sldId id="288" r:id="rId22"/>
    <p:sldId id="284" r:id="rId23"/>
    <p:sldId id="286" r:id="rId24"/>
    <p:sldId id="289" r:id="rId25"/>
    <p:sldId id="294" r:id="rId26"/>
  </p:sldIdLst>
  <p:sldSz cx="9144000" cy="6858000" type="screen4x3"/>
  <p:notesSz cx="6858000" cy="9144000"/>
  <p:defaultTextStyle>
    <a:defPPr>
      <a:defRPr lang="pt-BR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67F0DD4-08A6-4DAE-B0C8-A20921141B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9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CB76EB1-F0C7-4D1F-AEDA-A54BCB84B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2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BD226-C3C8-4740-885E-F3BC11D2E28C}" type="slidenum">
              <a:rPr lang="pt-BR"/>
              <a:pPr/>
              <a:t>1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462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10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8989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11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12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13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redes sociais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</a:p>
        </p:txBody>
      </p:sp>
    </p:spTree>
    <p:extLst>
      <p:ext uri="{BB962C8B-B14F-4D97-AF65-F5344CB8AC3E}">
        <p14:creationId xmlns:p14="http://schemas.microsoft.com/office/powerpoint/2010/main" val="1614947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14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em salas de bate-papo (chat), no </a:t>
            </a:r>
            <a:r>
              <a:rPr lang="pt-BR" dirty="0" err="1" smtClean="0"/>
              <a:t>orkut</a:t>
            </a:r>
            <a:r>
              <a:rPr lang="pt-BR" dirty="0" smtClean="0"/>
              <a:t> ou hi5 (redes sociais)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</a:p>
        </p:txBody>
      </p:sp>
    </p:spTree>
    <p:extLst>
      <p:ext uri="{BB962C8B-B14F-4D97-AF65-F5344CB8AC3E}">
        <p14:creationId xmlns:p14="http://schemas.microsoft.com/office/powerpoint/2010/main" val="1358161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1934 -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instituição criada de acordo com a visão de Paul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Henri La Fontaine, que pretendiam organizar a informação com vistas a dispor conhecimento ao alcance de todos. O mundo seria melhor se todos tivessem acesso à informação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“Em uma tarde de segunda-feira nublada, essa cidade medieval parece um local esquecido.   Além da catedral gótica obrigatória, não há muito para ver aqui, exceto um pequeno museu de fachada de pedra chamado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escondido em uma rua estreita em um dos cantos da cidade. Parece uma casa apropriadamente antiga para o legado de um dos pioneiros perdidos da tecnologia: Paul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  Em 1934,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fez planos para uma rede global de computadores (ou "telescópios elétricos", como ele os chamava) que possibilitaria que pessoas buscassem por milhões de documentos interligados, imagens, áudios e arquivos de vídeo. Ele descreveu como as pessoas usariam os dispositivos para mandar mensagens, compartilhar arquivos e até formar redes sociais online. Ele chamou a coisa toda de "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reseau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", que pode ser traduzido como rede ou web.   Historiadores normalmente traçam as origens da World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Web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w.w.w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., ou internet) através de uma linhagem de inventores anglo-americanos como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Vannevar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Bush, Doug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Engelbart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Ted Nelson. Entretanto, mais de meio século antes de Tim Berners-Lee lançar o primeiro navegador de internet em 1991,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descreveu um mundo conectado onde "qualquer um em sua cadeira seria capaz de contemplar toda criação."   Embora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protoweb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 baseassem em uma junção de tecnologias analógicas, como cartões de indexação e máquinas de telegrafia, ela antecipou, de qualquer forma, a estrutura "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hiperlinkada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 da web de hoje.   "Essa foi uma versão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Steampunk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 hipertexto", disse Kevin Kelly,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editor da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Wired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que está escrevendo um livro sobre o futuro da tecnologia.   A versão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dependia da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idéia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uma máquina que juntasse os documentos usando links simbólicos. Embora essa noção pareça óbvia hoje em dia, em 1934 ela marcou um grande avanço conceitual. "O hiperlink é uma das invenções menos valorizadas do século passado", disse Kelly. "Ela vai se juntar ao rádio, no panteão das grandes invenções."   Hoje em dia,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seu trabalho foram largamente esquecidos, até mesmo em sua terra nativa, a Bélgica. Embora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tenha tido fama considerável durante sua vida, seu legado caiu vítima de uma série de acontecimentos históricos - entre os quais, a invasão nazista ao país, que destruiu boa parte do trabalho de sua vida.   Mas em anos recentes, um pequeno grupo de pesquisadores começou a recuperar a reputação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republicando parte de seus escritos e angariando fundos para estabelecer o museu e arquivo em Mons.   Os curadores do museu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que celebra seu décimo aniversário na quinta-feira, 19, planejam publicar parte da coleção original na web moderna. Essa comemoração não vai ser só uma reivindicação póstuma por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mas também vai providenciar uma oportunidade de fazer uma reavaliação de seu lugar na história da web. Foi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apenas uma curiosidade histórica - um caminho tecnológico não seguido - ou sua visão pode fornecer esclarecimentos sobre a web como a conhecemos?   Em 1895,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conheceu um futuro ganhador do Nobel com quem tinha muito em comum: Henri La Fontaine, que se juntou a ele no plano de criar uma grande bibliografia de todo o conhecimento publicado no mundo.   Para 1895, tal projeto marcou um ato de arrogância intelectual colossal. Os dois homens começaram a coletar dados de todos os livros já publicados, juntamente com uma vasta coleção de revistas e artigos de jornal, fotografias, pôsteres e todo tipo de texto perecível - como panfletos - que as bibliotecas normalmente ignoram. Usando cartões de índice de 7 por 12 centímetros (o que havia de mais avançado na tecnologia de armazenamento), eles criaram um vasto banco de dados com mais de 12 milhões de entradas individuais.  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LaFontaine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procuraram apoio para seu projeto com o governo belga, propondo a construção de uma "cidade do conhecimento", que aumentaria as chances do país se tornar sede da Liga das Nações. O governo forneceu espaço em um prédio público para o projeto, onde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expandiu a operação. Ele contratou mais gente e estabeleceu um serviço de pesquisa pago que permitia que qualquer pessoa, em qualquer lugar do mundo, mandasse uma busca por correio ou telégrafo - algo como um mecanismo de busca atual. Pedidos chegaram de todo o mundo, mais de 1.500 por ano, sobre diversos tópicos, de bumerangues às finanças da Bulgária.   Com a evolução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ele começou a sobrecarregar o espaço com o enorme volume de papel.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começou a buscar por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idéias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novas tecnologias para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manejamento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 sobrecarga de informação. Em um certo ponto, ele sugeriu uma espécie de computador de papel, manipulado com rodas e raios que moveriam os documentos na superfície de uma mesa. Eventualmente, entretanto,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chegou à resposta final, que envolvia descartar todo papel.   Como não existia algo como armazenamento de dados eletrônicos em 1920,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tinha que inventar a resposta. Ele começou a escrever diversos documentos sobre a possibilidade do armazenamento eletrônico, culminando com o livro de 1934, Monde, no qual ele expôs sua visão de um "cérebro mecânico coletivo" que abrigasse toda a informação do mundo, acessível instantaneamente em uma rede global de informação.   Tragicamente, bem quando a visão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começou a se cristalizar,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entrou em uma fase difícil. Em 1934, o governo belga perdeu o interesse no projeto, após a oferta de o país para ser sede da Liga das Nações ser recusada.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teve que mover o arquivo para um local menor e, após dificuldades financeiras, teve que fechá-lo ao público.   Um bom número de funcionários continuou trabalhando no projeto, mas o sonho terminou quando o nazistas marcharam pela Bélgica em 1939. Os alemães esvaziaram o local original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 dar espaço para uma exibição de arte do Terceiro Reich, destruindo milhares de caixas cheias de cartões.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morreu em 1944, falido e esquecido.   Depois da morte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o que sobreviveu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original ficou para existir na obscuridade em um velho prédio da Universidade Livre 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Leopold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até 1968, quando um jovem estudante da graduação chamado W.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Boyd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Rayward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começou a seguir a trilha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papel.Tendo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lido parte do trabalho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ele viajou ao escritório abandonado de Bruxelas, onde descobriu um quarto, como um mausoléu, cheio de livros e papéis com teias de aranha.  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Rayward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ajudou, desde então, no ressurgimento do interesse no trabalho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um movimento que por fim angariou atenção suficiente para conseguir desenvolver o museu em Mons.   Hoje em dia, o novo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revela interessantes relances de como a web poderia ter sido. Longas filas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gavestas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catálogos contêm milhões dos cartões de índice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apontando o caminho para o grande arquivo que contém todos os artefatos. Uma equipe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biblioteconomistas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conseguiu catalogar apenas 10% da coleção até agora.   O arquivo revela tanto as limitações como o potencial da visão original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Ele imaginou uma equipe de profissionais que analisassem cada peça de informação que chegasse, uma filosofia que vai contra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idéia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básica da web.   "Eu penso que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teria se sentido perdido com a internet", disse seu biógrafo,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Francoise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Levie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Até com um pequeno exército de profissionais,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original jamais poderia acomodar o volume de informação produzida hoje na web.   Apesar dessas limitações, a versão do hipertexto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tinha algumas vantagens importantes com relação à web de hoje. Primeiro, ele viu um tipo mais inteligente de hiperlink. Enquanto links na web servem como um tipo de ligação muda entre dois documentos,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vislumbrou links que carregavam significado anotando, por exemplo, se os documentos concordavam ou discordavam entre si.  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também viu possibilidades de redes sociais, que deixassem os usuários "participarem, aplaudirem, criticarem."   Enquanto ele provavelmente fosse ficar confuso com o ambiente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Facebook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MySpace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Otlet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viu alguns dos aspectos mais produtivos das redes sociais - a habilidade de trocar mensagens, participar em discussões e trabalhar coletivamente para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recollher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 organizar documentos.   Os curadores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hoje esperam que o museu não termine da mesma maneira que seu precursor. Embora o projeto sempre atraia financiamento, ele batalha para atrair visitantes.   "O problema é que ninguém conhece a história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Mundaneum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", disse sua arquivista, Stephanie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Manfroid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"As pessoas não se interessam necessariamente por ver um arquivo. É como, você preferiria ver o último Star Wars ou ir a um catálogo gigante?"   Batalhando para ampliar seu apelo, o museu abriga regularmente exposições de pôsteres, fotografias e arte contemporânea. E enquanto apenas um pequeno número dos turistas cheguem ao pequeno museu 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Mons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 cidade ainda pode encontrar seu lugar no mapa histórico da tecnologia. Ainda este ano, uma corporação pretende abrir um centro de dados na cidade: Google.” 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Fonte: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New York Times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 Junho 2008, publicado no Estadão.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6EB1-F0C7-4D1F-AEDA-A54BCB84BCC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736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6EB1-F0C7-4D1F-AEDA-A54BCB84BCC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44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F0C90-8422-406E-B87D-070F04A0FBE6}" type="slidenum">
              <a:rPr lang="pt-BR"/>
              <a:pPr/>
              <a:t>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44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3D218C-71AD-436C-B13D-031C8CC2768F}" type="slidenum">
              <a:rPr lang="pt-BR"/>
              <a:pPr/>
              <a:t>3</a:t>
            </a:fld>
            <a:endParaRPr 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9588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4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727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1D3D9D-4757-4531-8EBB-471F8983674C}" type="slidenum">
              <a:rPr lang="pt-BR"/>
              <a:pPr/>
              <a:t>5</a:t>
            </a:fld>
            <a:endParaRPr 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/>
              <a:t>A perfeição, na redação do título, é atingida não quando mais nada existe a SER ACRESCENTADO, MAS QUANDO nada mais pode ser retirado (Gusmao p.11)</a:t>
            </a:r>
          </a:p>
        </p:txBody>
      </p:sp>
    </p:spTree>
    <p:extLst>
      <p:ext uri="{BB962C8B-B14F-4D97-AF65-F5344CB8AC3E}">
        <p14:creationId xmlns:p14="http://schemas.microsoft.com/office/powerpoint/2010/main" val="116900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AA095D-FF8D-4E5D-9075-E864BE2AB920}" type="slidenum">
              <a:rPr lang="pt-BR"/>
              <a:pPr/>
              <a:t>6</a:t>
            </a:fld>
            <a:endParaRPr 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/>
              <a:t>A perfeição, na redação do título, é atingida não quando mais nada existe a SER ACRESCENTADO, MAS QUANDO nada mais pode ser retirado (Gusmao p.11)</a:t>
            </a:r>
          </a:p>
        </p:txBody>
      </p:sp>
    </p:spTree>
    <p:extLst>
      <p:ext uri="{BB962C8B-B14F-4D97-AF65-F5344CB8AC3E}">
        <p14:creationId xmlns:p14="http://schemas.microsoft.com/office/powerpoint/2010/main" val="36078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7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8474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31B2-8DCC-4A27-BB5B-2C191149C4F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47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9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810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889E44DE-7E00-408A-911F-B6F31D7F75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98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35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5E28-EDCE-466D-95B4-E2BDFF08D4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3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50974-A582-4159-A32B-95237856DA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8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5355-9156-48F0-9A51-978C52ADFEA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B4090DE-DD4A-463F-BAFD-DD5D56878E1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19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0B4DB1C-1735-4244-9B2A-7F0586BDA12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62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EDE5150-2B95-4072-8B64-53D038A2443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6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AD3F8-D1E0-4DA1-A96D-B732B3367D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5FD7E-AC92-4BE8-A56C-8CFBA63A11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0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CEDC2-8576-4033-A163-87699BDC53A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9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913B34A-DFD5-4FED-B2E1-714C3D86CA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9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ormaticszen.com/post/genotype-from-phenotyp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lhorta@uol.com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404664"/>
            <a:ext cx="7543800" cy="17822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6000" b="1" dirty="0" smtClean="0"/>
              <a:t>Dicas para montar um pôster/painel</a:t>
            </a:r>
            <a:endParaRPr lang="en-US" sz="60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015423" y="3068960"/>
            <a:ext cx="5021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Profa. </a:t>
            </a:r>
            <a:r>
              <a:rPr lang="pt-BR" dirty="0" err="1" smtClean="0"/>
              <a:t>Angela</a:t>
            </a:r>
            <a:r>
              <a:rPr lang="pt-BR" dirty="0" smtClean="0"/>
              <a:t> M </a:t>
            </a:r>
            <a:r>
              <a:rPr lang="pt-BR" dirty="0" err="1" smtClean="0"/>
              <a:t>Belloni</a:t>
            </a:r>
            <a:r>
              <a:rPr lang="pt-BR" dirty="0" smtClean="0"/>
              <a:t> Cuenca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eaLnBrk="1" hangingPunct="1"/>
            <a:r>
              <a:rPr lang="pt-BR" b="1" dirty="0" smtClean="0"/>
              <a:t>		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97564" y="1268760"/>
            <a:ext cx="7896375" cy="4384310"/>
          </a:xfrm>
        </p:spPr>
        <p:txBody>
          <a:bodyPr>
            <a:noAutofit/>
          </a:bodyPr>
          <a:lstStyle/>
          <a:p>
            <a:pPr eaLnBrk="1" hangingPunct="1"/>
            <a:r>
              <a:rPr lang="pt-BR" sz="2100" b="1" dirty="0" smtClean="0"/>
              <a:t>Resultados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Somente o mínimo necessário. Caso coloque figuras ou tabelas, não as apresente completas (muita poluição), sintetize, diminua o título (10 a 25 palavras); afinal você está ali para explicar os detalhes; 4 a 6 figuras auto explicativas.</a:t>
            </a:r>
          </a:p>
          <a:p>
            <a:pPr eaLnBrk="1" hangingPunct="1"/>
            <a:r>
              <a:rPr lang="pt-BR" sz="2100" b="1" dirty="0" smtClean="0"/>
              <a:t>Conclusões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Não precisa escrever a parte “Discussão”, afinal você está ali para discutir com o seu público. Liste as conclusões de forma destacada.</a:t>
            </a:r>
          </a:p>
          <a:p>
            <a:pPr eaLnBrk="1" hangingPunct="1"/>
            <a:r>
              <a:rPr lang="pt-BR" sz="2100" b="1" dirty="0" smtClean="0"/>
              <a:t>Referências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Nem pensar! Mas alguns congressos exigem-nas; nesta caso, coloque até 3 principais como Bibliografia (ou seja, sem obviamente, citá-las no pôster).</a:t>
            </a:r>
          </a:p>
          <a:p>
            <a:pPr eaLnBrk="1" hangingPunct="1"/>
            <a:endParaRPr lang="pt-BR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290162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Aprimorando o conteúdo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8028383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100" b="1" dirty="0" smtClean="0">
                <a:solidFill>
                  <a:srgbClr val="C00000"/>
                </a:solidFill>
              </a:rPr>
              <a:t>Confira!!!!! </a:t>
            </a:r>
            <a:r>
              <a:rPr lang="pt-BR" sz="2100" b="1" dirty="0">
                <a:solidFill>
                  <a:srgbClr val="C00000"/>
                </a:solidFill>
              </a:rPr>
              <a:t>o</a:t>
            </a:r>
            <a:r>
              <a:rPr lang="pt-BR" sz="2100" b="1" dirty="0" smtClean="0">
                <a:solidFill>
                  <a:srgbClr val="C00000"/>
                </a:solidFill>
              </a:rPr>
              <a:t>rtografia.</a:t>
            </a:r>
          </a:p>
          <a:p>
            <a:pPr eaLnBrk="1" hangingPunct="1"/>
            <a:r>
              <a:rPr lang="pt-BR" sz="2100" b="1" dirty="0" smtClean="0"/>
              <a:t>Leve anotações, roteiro dos principais tópicos .</a:t>
            </a:r>
          </a:p>
          <a:p>
            <a:pPr eaLnBrk="1" hangingPunct="1"/>
            <a:r>
              <a:rPr lang="pt-BR" sz="2100" b="1" dirty="0" smtClean="0"/>
              <a:t>Caso deseje, distribua um resumo do seu trabalho.</a:t>
            </a:r>
          </a:p>
          <a:p>
            <a:pPr eaLnBrk="1" hangingPunct="1"/>
            <a:r>
              <a:rPr lang="pt-BR" sz="2100" b="1" dirty="0" smtClean="0"/>
              <a:t>Em alguns eventos há espaço para colocar cartões para contato, folders e outros informativos sobre seu trabalho. Vá preparado para isso.</a:t>
            </a:r>
          </a:p>
          <a:p>
            <a:pPr eaLnBrk="1" hangingPunct="1">
              <a:buFontTx/>
              <a:buNone/>
            </a:pPr>
            <a:endParaRPr lang="pt-BR" sz="2100" b="1" dirty="0" smtClean="0"/>
          </a:p>
          <a:p>
            <a:pPr eaLnBrk="1" hangingPunct="1"/>
            <a:r>
              <a:rPr lang="pt-BR" sz="2100" b="1" dirty="0" smtClean="0"/>
              <a:t>Lembre-se: </a:t>
            </a:r>
          </a:p>
          <a:p>
            <a:r>
              <a:rPr lang="pt-BR" sz="2100" b="1" dirty="0" smtClean="0"/>
              <a:t>Uma pessoa deve </a:t>
            </a:r>
            <a:r>
              <a:rPr lang="pt-BR" sz="2100" b="1" dirty="0"/>
              <a:t>ser capaz </a:t>
            </a:r>
            <a:r>
              <a:rPr lang="pt-BR" sz="2100" b="1" dirty="0" smtClean="0"/>
              <a:t>de </a:t>
            </a:r>
            <a:r>
              <a:rPr lang="pt-BR" sz="2100" b="1" dirty="0"/>
              <a:t>ler totalmente o seu </a:t>
            </a:r>
            <a:r>
              <a:rPr lang="pt-BR" sz="2100" b="1" dirty="0" smtClean="0"/>
              <a:t>pôster </a:t>
            </a:r>
            <a:r>
              <a:rPr lang="pt-BR" sz="2100" b="1" dirty="0"/>
              <a:t>em menos de 5 </a:t>
            </a:r>
            <a:r>
              <a:rPr lang="pt-BR" sz="2100" b="1" dirty="0" smtClean="0"/>
              <a:t>minutos!</a:t>
            </a:r>
          </a:p>
          <a:p>
            <a:pPr eaLnBrk="1" hangingPunct="1"/>
            <a:endParaRPr lang="pt-BR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Softwares de edição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484784"/>
            <a:ext cx="7812360" cy="5373216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smtClean="0"/>
              <a:t>visualização </a:t>
            </a:r>
            <a:r>
              <a:rPr lang="pt-BR" sz="2100" b="1" dirty="0"/>
              <a:t>e impressão em </a:t>
            </a:r>
            <a:r>
              <a:rPr lang="pt-BR" sz="2100" b="1" dirty="0" smtClean="0"/>
              <a:t>formato grande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smtClean="0"/>
              <a:t>programas específicos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smtClean="0"/>
              <a:t>designer para criação </a:t>
            </a:r>
            <a:r>
              <a:rPr lang="pt-BR" sz="2100" b="1" dirty="0"/>
              <a:t>em softwares gráficos como Corel, Photoshop, </a:t>
            </a:r>
            <a:r>
              <a:rPr lang="pt-BR" sz="2100" b="1" dirty="0" err="1"/>
              <a:t>Illustrator</a:t>
            </a:r>
            <a:r>
              <a:rPr lang="pt-BR" sz="2100" b="1" dirty="0"/>
              <a:t>, </a:t>
            </a:r>
            <a:r>
              <a:rPr lang="pt-BR" sz="2100" b="1" dirty="0" err="1" smtClean="0"/>
              <a:t>Inkscape</a:t>
            </a:r>
            <a:endParaRPr lang="pt-BR" sz="2100" b="1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smtClean="0"/>
              <a:t>softwares exclusivos </a:t>
            </a:r>
            <a:r>
              <a:rPr lang="pt-BR" sz="2100" b="1" dirty="0"/>
              <a:t>para confecção de </a:t>
            </a:r>
            <a:r>
              <a:rPr lang="pt-BR" sz="2100" b="1" dirty="0" err="1"/>
              <a:t>posters</a:t>
            </a:r>
            <a:r>
              <a:rPr lang="pt-BR" sz="2100" b="1" dirty="0"/>
              <a:t>, como </a:t>
            </a:r>
            <a:r>
              <a:rPr lang="pt-BR" sz="2100" b="1" dirty="0" err="1"/>
              <a:t>PosterGenius</a:t>
            </a:r>
            <a:r>
              <a:rPr lang="pt-BR" sz="2100" b="1" dirty="0"/>
              <a:t>, </a:t>
            </a:r>
            <a:r>
              <a:rPr lang="pt-BR" sz="2100" b="1" dirty="0" err="1"/>
              <a:t>Scribus</a:t>
            </a:r>
            <a:r>
              <a:rPr lang="pt-BR" sz="2100" b="1" dirty="0"/>
              <a:t> ou </a:t>
            </a:r>
            <a:r>
              <a:rPr lang="pt-BR" sz="2100" b="1" dirty="0" err="1" smtClean="0"/>
              <a:t>LaTeX</a:t>
            </a:r>
            <a:r>
              <a:rPr lang="pt-BR" sz="2100" b="1" dirty="0"/>
              <a:t>, mas todos são bastante complicados.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smtClean="0"/>
              <a:t>versão </a:t>
            </a:r>
            <a:r>
              <a:rPr lang="pt-BR" sz="2100" b="1" dirty="0"/>
              <a:t>digital do </a:t>
            </a:r>
            <a:r>
              <a:rPr lang="pt-BR" sz="2100" b="1" dirty="0" err="1" smtClean="0"/>
              <a:t>poster</a:t>
            </a:r>
            <a:r>
              <a:rPr lang="pt-BR" sz="2100" b="1" dirty="0" smtClean="0"/>
              <a:t> com </a:t>
            </a:r>
            <a:r>
              <a:rPr lang="pt-BR" sz="2100" b="1" dirty="0"/>
              <a:t>apresentação </a:t>
            </a:r>
            <a:r>
              <a:rPr lang="pt-BR" sz="2100" b="1" dirty="0" smtClean="0"/>
              <a:t>em </a:t>
            </a:r>
            <a:r>
              <a:rPr lang="pt-BR" sz="2100" b="1" dirty="0"/>
              <a:t>telas de </a:t>
            </a:r>
            <a:r>
              <a:rPr lang="pt-BR" sz="2100" b="1" dirty="0" err="1"/>
              <a:t>tv</a:t>
            </a:r>
            <a:r>
              <a:rPr lang="pt-BR" sz="2100" b="1" dirty="0"/>
              <a:t> ou monitores de muitas </a:t>
            </a:r>
            <a:r>
              <a:rPr lang="pt-BR" sz="2100" b="1" dirty="0" smtClean="0"/>
              <a:t>polegadas -  </a:t>
            </a:r>
            <a:r>
              <a:rPr lang="pt-BR" sz="2100" b="1" dirty="0"/>
              <a:t>confeccionar o </a:t>
            </a:r>
            <a:r>
              <a:rPr lang="pt-BR" sz="2100" b="1" dirty="0" smtClean="0"/>
              <a:t>pôster </a:t>
            </a:r>
            <a:r>
              <a:rPr lang="pt-BR" sz="2100" b="1" dirty="0"/>
              <a:t>no próprio Power Point, </a:t>
            </a:r>
            <a:r>
              <a:rPr lang="pt-BR" sz="2100" b="1" dirty="0" err="1"/>
              <a:t>Keynote</a:t>
            </a:r>
            <a:r>
              <a:rPr lang="pt-BR" sz="2100" b="1" dirty="0"/>
              <a:t> ou Draw</a:t>
            </a:r>
            <a:r>
              <a:rPr lang="pt-BR" sz="2100" b="1" dirty="0" smtClean="0"/>
              <a:t>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2100" b="1" dirty="0" err="1" smtClean="0"/>
              <a:t>Templates</a:t>
            </a:r>
            <a:r>
              <a:rPr lang="pt-BR" sz="2100" b="1" dirty="0" smtClean="0"/>
              <a:t> – na internet ou no próprio </a:t>
            </a:r>
            <a:r>
              <a:rPr lang="pt-BR" sz="2100" b="1" dirty="0" err="1" smtClean="0"/>
              <a:t>ppt</a:t>
            </a:r>
            <a:endParaRPr lang="pt-BR" sz="21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1880322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297" y="116632"/>
            <a:ext cx="6589199" cy="1262062"/>
          </a:xfrm>
        </p:spPr>
        <p:txBody>
          <a:bodyPr/>
          <a:lstStyle/>
          <a:p>
            <a:pPr eaLnBrk="1" hangingPunct="1"/>
            <a:r>
              <a:rPr lang="pt-BR" b="1" dirty="0" smtClean="0"/>
              <a:t>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1235554"/>
            <a:ext cx="6878057" cy="5073766"/>
          </a:xfrm>
        </p:spPr>
        <p:txBody>
          <a:bodyPr>
            <a:noAutofit/>
          </a:bodyPr>
          <a:lstStyle/>
          <a:p>
            <a:pPr eaLnBrk="1" hangingPunct="1"/>
            <a:r>
              <a:rPr lang="pt-BR" sz="2100" b="1" dirty="0" smtClean="0"/>
              <a:t>Fale pausadamente, conversando com o interessado; fale com convicção.</a:t>
            </a:r>
          </a:p>
          <a:p>
            <a:pPr eaLnBrk="1" hangingPunct="1"/>
            <a:endParaRPr lang="pt-BR" sz="2100" b="1" dirty="0" smtClean="0"/>
          </a:p>
          <a:p>
            <a:pPr eaLnBrk="1" hangingPunct="1"/>
            <a:r>
              <a:rPr lang="pt-BR" sz="2100" b="1" dirty="0" smtClean="0"/>
              <a:t>Apresente-se com respeito; não </a:t>
            </a:r>
            <a:r>
              <a:rPr lang="pt-BR" sz="2100" b="1" dirty="0"/>
              <a:t>use gíria, neologismos ou </a:t>
            </a:r>
            <a:r>
              <a:rPr lang="pt-BR" sz="2100" b="1" dirty="0" smtClean="0"/>
              <a:t>estrangeirismos; siglas; vocabulário técnico de outra área.</a:t>
            </a:r>
          </a:p>
          <a:p>
            <a:pPr eaLnBrk="1" hangingPunct="1"/>
            <a:endParaRPr lang="pt-BR" sz="2100" b="1" dirty="0" smtClean="0"/>
          </a:p>
          <a:p>
            <a:r>
              <a:rPr lang="pt-BR" sz="2100" b="1" i="1" dirty="0">
                <a:solidFill>
                  <a:srgbClr val="FF0000"/>
                </a:solidFill>
              </a:rPr>
              <a:t>Neologismos comuns: </a:t>
            </a:r>
            <a:r>
              <a:rPr lang="pt-BR" sz="2100" b="1" i="1" dirty="0" err="1">
                <a:solidFill>
                  <a:srgbClr val="FF0000"/>
                </a:solidFill>
              </a:rPr>
              <a:t>refri</a:t>
            </a:r>
            <a:r>
              <a:rPr lang="pt-BR" sz="2100" b="1" i="1" dirty="0">
                <a:solidFill>
                  <a:srgbClr val="FF0000"/>
                </a:solidFill>
              </a:rPr>
              <a:t>, chat, redes sociais ou mesmo nos e-mails pessoais. Alguns exemplos conhecidos: </a:t>
            </a:r>
            <a:r>
              <a:rPr lang="pt-BR" sz="2100" b="1" i="1" dirty="0" err="1">
                <a:solidFill>
                  <a:srgbClr val="FF0000"/>
                </a:solidFill>
              </a:rPr>
              <a:t>rs</a:t>
            </a:r>
            <a:r>
              <a:rPr lang="pt-BR" sz="2100" b="1" i="1" dirty="0">
                <a:solidFill>
                  <a:srgbClr val="FF0000"/>
                </a:solidFill>
              </a:rPr>
              <a:t> ou </a:t>
            </a:r>
            <a:r>
              <a:rPr lang="pt-BR" sz="2100" b="1" i="1" dirty="0" err="1">
                <a:solidFill>
                  <a:srgbClr val="FF0000"/>
                </a:solidFill>
              </a:rPr>
              <a:t>lol</a:t>
            </a:r>
            <a:r>
              <a:rPr lang="pt-BR" sz="2100" b="1" i="1" dirty="0">
                <a:solidFill>
                  <a:srgbClr val="FF0000"/>
                </a:solidFill>
              </a:rPr>
              <a:t> (risada), </a:t>
            </a:r>
            <a:r>
              <a:rPr lang="pt-BR" sz="2100" b="1" i="1" dirty="0" err="1">
                <a:solidFill>
                  <a:srgbClr val="FF0000"/>
                </a:solidFill>
              </a:rPr>
              <a:t>vc</a:t>
            </a:r>
            <a:r>
              <a:rPr lang="pt-BR" sz="2100" b="1" i="1" dirty="0">
                <a:solidFill>
                  <a:srgbClr val="FF0000"/>
                </a:solidFill>
              </a:rPr>
              <a:t> (você), </a:t>
            </a:r>
            <a:r>
              <a:rPr lang="pt-BR" sz="2100" b="1" i="1" dirty="0" err="1">
                <a:solidFill>
                  <a:srgbClr val="FF0000"/>
                </a:solidFill>
              </a:rPr>
              <a:t>blz</a:t>
            </a:r>
            <a:r>
              <a:rPr lang="pt-BR" sz="2100" b="1" i="1" dirty="0">
                <a:solidFill>
                  <a:srgbClr val="FF0000"/>
                </a:solidFill>
              </a:rPr>
              <a:t> (beleza), </a:t>
            </a:r>
            <a:r>
              <a:rPr lang="pt-BR" sz="2100" b="1" i="1" dirty="0" smtClean="0">
                <a:solidFill>
                  <a:srgbClr val="FF0000"/>
                </a:solidFill>
              </a:rPr>
              <a:t>=)(</a:t>
            </a:r>
            <a:r>
              <a:rPr lang="pt-BR" sz="2100" b="1" i="1" dirty="0">
                <a:solidFill>
                  <a:srgbClr val="FF0000"/>
                </a:solidFill>
              </a:rPr>
              <a:t>sorriso) etc. </a:t>
            </a:r>
            <a:endParaRPr lang="pt-BR" sz="2100" b="1" i="1" dirty="0" smtClean="0">
              <a:solidFill>
                <a:srgbClr val="FF0000"/>
              </a:solidFill>
            </a:endParaRPr>
          </a:p>
          <a:p>
            <a:endParaRPr lang="pt-BR" sz="21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pt-BR" sz="2100" b="1" dirty="0" smtClean="0"/>
              <a:t>Olhe para o interessado</a:t>
            </a:r>
          </a:p>
        </p:txBody>
      </p:sp>
    </p:spTree>
    <p:extLst>
      <p:ext uri="{BB962C8B-B14F-4D97-AF65-F5344CB8AC3E}">
        <p14:creationId xmlns:p14="http://schemas.microsoft.com/office/powerpoint/2010/main" val="292194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404664"/>
            <a:ext cx="6589199" cy="1304925"/>
          </a:xfrm>
        </p:spPr>
        <p:txBody>
          <a:bodyPr/>
          <a:lstStyle/>
          <a:p>
            <a:pPr eaLnBrk="1" hangingPunct="1"/>
            <a:r>
              <a:rPr lang="pt-BR" b="1" dirty="0" smtClean="0"/>
              <a:t>	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1268760"/>
            <a:ext cx="6591985" cy="5328592"/>
          </a:xfrm>
        </p:spPr>
        <p:txBody>
          <a:bodyPr/>
          <a:lstStyle/>
          <a:p>
            <a:r>
              <a:rPr lang="pt-BR" sz="2000" b="1" dirty="0"/>
              <a:t>Cuide da </a:t>
            </a:r>
            <a:r>
              <a:rPr lang="pt-BR" sz="2000" b="1" dirty="0">
                <a:solidFill>
                  <a:srgbClr val="C00000"/>
                </a:solidFill>
              </a:rPr>
              <a:t>linguagem corporal</a:t>
            </a:r>
            <a:r>
              <a:rPr lang="pt-BR" sz="2000" b="1" dirty="0"/>
              <a:t>: nem bailarino nem estátua = ambos dispersam atenção do colega interessado.</a:t>
            </a:r>
          </a:p>
          <a:p>
            <a:pPr eaLnBrk="1" hangingPunct="1"/>
            <a:endParaRPr lang="pt-BR" sz="2000" dirty="0" smtClean="0"/>
          </a:p>
          <a:p>
            <a:pPr eaLnBrk="1" hangingPunct="1"/>
            <a:r>
              <a:rPr lang="pt-BR" sz="2100" b="1" dirty="0" smtClean="0"/>
              <a:t>Não leia o pôster, </a:t>
            </a:r>
            <a:r>
              <a:rPr lang="pt-BR" sz="2100" b="1" dirty="0" smtClean="0">
                <a:solidFill>
                  <a:srgbClr val="C00000"/>
                </a:solidFill>
              </a:rPr>
              <a:t>converse</a:t>
            </a:r>
            <a:r>
              <a:rPr lang="pt-BR" sz="2100" b="1" dirty="0" smtClean="0"/>
              <a:t> com seu interlocutor. Se for necessário tenha fichas com os itens e algumas anotações importantes.</a:t>
            </a:r>
          </a:p>
          <a:p>
            <a:pPr eaLnBrk="1" hangingPunct="1"/>
            <a:endParaRPr lang="pt-BR" sz="2100" b="1" dirty="0" smtClean="0"/>
          </a:p>
          <a:p>
            <a:pPr eaLnBrk="1" hangingPunct="1"/>
            <a:r>
              <a:rPr lang="pt-BR" sz="2100" b="1" dirty="0" smtClean="0">
                <a:solidFill>
                  <a:srgbClr val="C00000"/>
                </a:solidFill>
              </a:rPr>
              <a:t>Fale claro </a:t>
            </a:r>
            <a:r>
              <a:rPr lang="pt-BR" sz="2100" b="1" dirty="0" smtClean="0"/>
              <a:t>e devagar – não use jargão da área, termos difíceis – use sempre as palavras mais simples.</a:t>
            </a:r>
            <a:r>
              <a:rPr lang="pt-BR" sz="2100" b="1" dirty="0"/>
              <a:t> </a:t>
            </a:r>
            <a:endParaRPr lang="pt-BR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3432191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583264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Como </a:t>
            </a:r>
            <a:r>
              <a:rPr lang="pt-BR" sz="3600" b="1" dirty="0" smtClean="0">
                <a:solidFill>
                  <a:srgbClr val="C00000"/>
                </a:solidFill>
              </a:rPr>
              <a:t>não</a:t>
            </a:r>
            <a:r>
              <a:rPr lang="pt-BR" sz="3600" b="1" dirty="0" smtClean="0"/>
              <a:t> fazer!</a:t>
            </a:r>
          </a:p>
          <a:p>
            <a:endParaRPr lang="pt-BR" sz="3600" b="1" dirty="0"/>
          </a:p>
          <a:p>
            <a:endParaRPr lang="pt-BR" sz="3600" b="1" dirty="0" smtClean="0"/>
          </a:p>
          <a:p>
            <a:r>
              <a:rPr lang="pt-BR" sz="3600" b="1" dirty="0" smtClean="0"/>
              <a:t>Você consegue entender o que comunicam</a:t>
            </a:r>
            <a:r>
              <a:rPr lang="pt-BR" sz="3600" dirty="0" smtClean="0"/>
              <a:t>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88458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43.107.173.8/noticias/2010/doc/Banner_90x120_Congresso_Samaritano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" y="-99392"/>
            <a:ext cx="9144000" cy="93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videncias.com.br/documentos/Resource%20use%20of%20levonorgestrel%20versus%20hysterectomy%20in%20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233249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34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alteraesdamobilidadeposterv3-130228154327-phpapp02/95/poster-alteraes-da-mobilidade-aps-internamento-prolongado-em-cuidados-intensivos-1-638.jpg?cb=1362066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8988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29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590465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fazer!</a:t>
            </a:r>
          </a:p>
          <a:p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Você consegue entender o que comunicam?</a:t>
            </a:r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60648"/>
            <a:ext cx="7543800" cy="1450757"/>
          </a:xfrm>
        </p:spPr>
        <p:txBody>
          <a:bodyPr/>
          <a:lstStyle/>
          <a:p>
            <a:pPr algn="ctr" eaLnBrk="1" hangingPunct="1"/>
            <a:r>
              <a:rPr lang="pt-BR" b="1" dirty="0" smtClean="0"/>
              <a:t>Pôsteres ou Painéis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1124744"/>
            <a:ext cx="7884368" cy="5733256"/>
          </a:xfrm>
        </p:spPr>
        <p:txBody>
          <a:bodyPr>
            <a:normAutofit/>
          </a:bodyPr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2100" b="1" dirty="0" smtClean="0"/>
              <a:t>Década de 1990 – invasão de pôsteres e painéis nos congressos científicos e técnicos.</a:t>
            </a:r>
          </a:p>
          <a:p>
            <a:pPr lvl="1" eaLnBrk="1" hangingPunct="1"/>
            <a:r>
              <a:rPr lang="pt-BR" sz="2100" b="1" dirty="0" smtClean="0"/>
              <a:t>Garante apresentação simultânea de vários trabalhos</a:t>
            </a:r>
          </a:p>
          <a:p>
            <a:pPr lvl="1" eaLnBrk="1" hangingPunct="1"/>
            <a:r>
              <a:rPr lang="pt-BR" sz="2100" b="1" dirty="0" smtClean="0"/>
              <a:t>Permite participação de mais autores no congresso</a:t>
            </a:r>
          </a:p>
          <a:p>
            <a:pPr lvl="1" eaLnBrk="1" hangingPunct="1"/>
            <a:r>
              <a:rPr lang="pt-BR" sz="2100" b="1" dirty="0" smtClean="0"/>
              <a:t>Permite maior tempo para discutir um trabalho de seu interesse</a:t>
            </a:r>
          </a:p>
          <a:p>
            <a:pPr lvl="1" eaLnBrk="1" hangingPunct="1"/>
            <a:r>
              <a:rPr lang="pt-BR" sz="2100" b="1" dirty="0" smtClean="0"/>
              <a:t>Permite variedade de especialidades se apresentarem</a:t>
            </a:r>
          </a:p>
          <a:p>
            <a:pPr lvl="1" eaLnBrk="1" hangingPunct="1"/>
            <a:r>
              <a:rPr lang="pt-BR" sz="2100" b="1" dirty="0" smtClean="0"/>
              <a:t>Funcionam como pré-publicação para revistas científicas</a:t>
            </a:r>
          </a:p>
          <a:p>
            <a:pPr eaLnBrk="1" hangingPunct="1"/>
            <a:r>
              <a:rPr lang="pt-BR" sz="2100" b="1" dirty="0" smtClean="0"/>
              <a:t>São úteis: podem </a:t>
            </a:r>
            <a:r>
              <a:rPr lang="pt-BR" sz="2100" b="1" dirty="0"/>
              <a:t>ser vistos </a:t>
            </a:r>
            <a:r>
              <a:rPr lang="pt-BR" sz="2100" b="1" dirty="0" smtClean="0"/>
              <a:t>fora do ambiente do congresso / permite interação com o interessado</a:t>
            </a:r>
            <a:r>
              <a:rPr lang="pt-BR" sz="2100" dirty="0" smtClean="0"/>
              <a:t>.</a:t>
            </a:r>
          </a:p>
          <a:p>
            <a:pPr eaLnBrk="1" hangingPunct="1"/>
            <a:endParaRPr lang="pt-BR" sz="21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5"/>
            <a:ext cx="9144000" cy="60126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597666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</a:t>
            </a:r>
            <a:r>
              <a:rPr lang="pt-BR" sz="1400" dirty="0"/>
              <a:t>AI </a:t>
            </a:r>
            <a:r>
              <a:rPr lang="pt-BR" sz="1400" dirty="0" smtClean="0"/>
              <a:t>e </a:t>
            </a:r>
            <a:r>
              <a:rPr lang="pt-BR" sz="1400" dirty="0" err="1" smtClean="0"/>
              <a:t>Mundaneum</a:t>
            </a:r>
            <a:r>
              <a:rPr lang="pt-BR" sz="1400" dirty="0" smtClean="0"/>
              <a:t> </a:t>
            </a:r>
            <a:r>
              <a:rPr lang="pt-BR" sz="1400" dirty="0"/>
              <a:t>https://ru.wikipedia.org/wiki/Mundaneum</a:t>
            </a:r>
          </a:p>
        </p:txBody>
      </p:sp>
    </p:spTree>
    <p:extLst>
      <p:ext uri="{BB962C8B-B14F-4D97-AF65-F5344CB8AC3E}">
        <p14:creationId xmlns:p14="http://schemas.microsoft.com/office/powerpoint/2010/main" val="286982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er confe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014392"/>
            <a:ext cx="95050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https://bsf.org.br/2014/03/30/como-criar-um-poster-para-conferencias-e-congressos</a:t>
            </a:r>
            <a:r>
              <a:rPr lang="pt-B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9788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42" y="2133600"/>
            <a:ext cx="6339416" cy="3778250"/>
          </a:xfr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157665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1427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1"/>
            <a:ext cx="8496944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6044632"/>
            <a:ext cx="552636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https</a:t>
            </a:r>
            <a:r>
              <a:rPr lang="pt-BR" sz="1400" dirty="0"/>
              <a:t>://marcoarmello.wordpress.com/2012/03/13/poster/</a:t>
            </a:r>
          </a:p>
        </p:txBody>
      </p:sp>
    </p:spTree>
    <p:extLst>
      <p:ext uri="{BB962C8B-B14F-4D97-AF65-F5344CB8AC3E}">
        <p14:creationId xmlns:p14="http://schemas.microsoft.com/office/powerpoint/2010/main" val="974829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26" t="12327" r="15778" b="13918"/>
          <a:stretch/>
        </p:blipFill>
        <p:spPr>
          <a:xfrm>
            <a:off x="0" y="0"/>
            <a:ext cx="932452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7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188640"/>
            <a:ext cx="6589199" cy="1280890"/>
          </a:xfrm>
        </p:spPr>
        <p:txBody>
          <a:bodyPr/>
          <a:lstStyle/>
          <a:p>
            <a:r>
              <a:rPr lang="pt-BR" b="1" dirty="0"/>
              <a:t>Dicas para montar um pôster/painel</a:t>
            </a:r>
            <a:endParaRPr lang="pt-BR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556792"/>
            <a:ext cx="7452320" cy="402336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pt-BR" dirty="0" smtClean="0"/>
          </a:p>
          <a:p>
            <a:pPr marL="0" indent="0" eaLnBrk="1" hangingPunct="1">
              <a:buNone/>
            </a:pPr>
            <a:r>
              <a:rPr lang="pt-BR" dirty="0" smtClean="0"/>
              <a:t>Fontes: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Bioinformatics Zen </a:t>
            </a:r>
            <a:r>
              <a:rPr lang="en-US" dirty="0" smtClean="0">
                <a:solidFill>
                  <a:schemeClr val="tx1"/>
                </a:solidFill>
              </a:rPr>
              <a:t>. Poster</a:t>
            </a:r>
            <a:r>
              <a:rPr lang="en-US" dirty="0">
                <a:solidFill>
                  <a:schemeClr val="tx1"/>
                </a:solidFill>
              </a:rPr>
              <a:t>: Predicting genotype from </a:t>
            </a:r>
            <a:r>
              <a:rPr lang="en-US" dirty="0" smtClean="0">
                <a:solidFill>
                  <a:schemeClr val="tx1"/>
                </a:solidFill>
              </a:rPr>
              <a:t>phenotype; July 2012.  </a:t>
            </a:r>
            <a:r>
              <a:rPr lang="en-US" dirty="0" err="1" smtClean="0">
                <a:solidFill>
                  <a:schemeClr val="tx1"/>
                </a:solidFill>
              </a:rPr>
              <a:t>Acesso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fev</a:t>
            </a:r>
            <a:r>
              <a:rPr lang="en-US" dirty="0" smtClean="0">
                <a:solidFill>
                  <a:schemeClr val="tx1"/>
                </a:solidFill>
              </a:rPr>
              <a:t> 2017.  </a:t>
            </a:r>
            <a:r>
              <a:rPr lang="en-US" dirty="0" err="1" smtClean="0">
                <a:solidFill>
                  <a:schemeClr val="tx1"/>
                </a:solidFill>
              </a:rPr>
              <a:t>Disponível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www.bioinformaticszen.com/post/genotype-from-phenotype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Blog </a:t>
            </a:r>
            <a:r>
              <a:rPr lang="en-US" dirty="0" err="1" smtClean="0">
                <a:solidFill>
                  <a:schemeClr val="tx1"/>
                </a:solidFill>
              </a:rPr>
              <a:t>Bibliotecários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Fronteiras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Disponível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https://bsf.org.br/</a:t>
            </a:r>
          </a:p>
          <a:p>
            <a:pPr eaLnBrk="1" hangingPunct="1">
              <a:lnSpc>
                <a:spcPct val="110000"/>
              </a:lnSpc>
            </a:pPr>
            <a:r>
              <a:rPr lang="pt-BR" dirty="0" smtClean="0"/>
              <a:t>San Francisco </a:t>
            </a:r>
            <a:r>
              <a:rPr lang="pt-BR" dirty="0" err="1" smtClean="0"/>
              <a:t>Edit</a:t>
            </a:r>
            <a:r>
              <a:rPr lang="pt-BR" dirty="0" smtClean="0"/>
              <a:t>. </a:t>
            </a:r>
            <a:r>
              <a:rPr lang="pt-BR" dirty="0" err="1" smtClean="0"/>
              <a:t>Developing</a:t>
            </a:r>
            <a:r>
              <a:rPr lang="pt-BR" dirty="0" smtClean="0"/>
              <a:t> na </a:t>
            </a:r>
            <a:r>
              <a:rPr lang="pt-BR" dirty="0" err="1" smtClean="0"/>
              <a:t>effective</a:t>
            </a:r>
            <a:r>
              <a:rPr lang="pt-BR" dirty="0" smtClean="0"/>
              <a:t> </a:t>
            </a:r>
            <a:r>
              <a:rPr lang="pt-BR" dirty="0" err="1" smtClean="0"/>
              <a:t>poster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r>
              <a:rPr lang="pt-BR" dirty="0"/>
              <a:t> </a:t>
            </a:r>
            <a:r>
              <a:rPr lang="pt-BR" dirty="0" smtClean="0"/>
              <a:t>&lt;www.sfedit.net&gt;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Volpato</a:t>
            </a:r>
            <a:r>
              <a:rPr lang="en-US" dirty="0" smtClean="0"/>
              <a:t> </a:t>
            </a:r>
            <a:r>
              <a:rPr lang="en-US" dirty="0"/>
              <a:t>GL.   </a:t>
            </a:r>
            <a:r>
              <a:rPr lang="en-US" dirty="0" err="1"/>
              <a:t>Ciência</a:t>
            </a:r>
            <a:r>
              <a:rPr lang="en-US" dirty="0"/>
              <a:t>: da </a:t>
            </a:r>
            <a:r>
              <a:rPr lang="en-US" dirty="0" err="1"/>
              <a:t>filosofia</a:t>
            </a:r>
            <a:r>
              <a:rPr lang="en-US" dirty="0"/>
              <a:t> à </a:t>
            </a:r>
            <a:r>
              <a:rPr lang="en-US" dirty="0" err="1"/>
              <a:t>publicação</a:t>
            </a:r>
            <a:r>
              <a:rPr lang="en-US" dirty="0"/>
              <a:t>. 6a.ed. São Paulo: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Acadêmica</a:t>
            </a:r>
            <a:r>
              <a:rPr lang="en-US" dirty="0"/>
              <a:t>; 2013. p.345-61: </a:t>
            </a:r>
            <a:r>
              <a:rPr lang="en-US" dirty="0" err="1"/>
              <a:t>Divulgação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congressos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Blog </a:t>
            </a:r>
            <a:r>
              <a:rPr lang="pt-BR" dirty="0"/>
              <a:t>de AI</a:t>
            </a:r>
            <a:r>
              <a:rPr lang="pt-BR" dirty="0" smtClean="0"/>
              <a:t>. Como </a:t>
            </a:r>
            <a:r>
              <a:rPr lang="pt-BR" dirty="0"/>
              <a:t>criar um </a:t>
            </a:r>
            <a:r>
              <a:rPr lang="pt-BR" dirty="0" smtClean="0"/>
              <a:t>pôster </a:t>
            </a:r>
            <a:r>
              <a:rPr lang="pt-BR" dirty="0"/>
              <a:t>para conferências e congressos; mar 2014. Acesso em </a:t>
            </a:r>
            <a:r>
              <a:rPr lang="pt-BR" dirty="0" err="1"/>
              <a:t>fev</a:t>
            </a:r>
            <a:r>
              <a:rPr lang="pt-BR" dirty="0"/>
              <a:t> </a:t>
            </a:r>
            <a:r>
              <a:rPr lang="pt-BR" dirty="0" smtClean="0"/>
              <a:t>2017. </a:t>
            </a:r>
            <a:r>
              <a:rPr lang="pt-BR" dirty="0"/>
              <a:t>Disponível em &lt;http://bsf.org.br/2014/03/30/como-criar-um-poster-para-conferencias-e-congressos&gt;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4017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44624"/>
            <a:ext cx="6589199" cy="1247775"/>
          </a:xfrm>
        </p:spPr>
        <p:txBody>
          <a:bodyPr/>
          <a:lstStyle/>
          <a:p>
            <a:pPr eaLnBrk="1" hangingPunct="1"/>
            <a:r>
              <a:rPr lang="pt-BR" b="1" dirty="0" smtClean="0"/>
              <a:t>Antes de começar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43609" y="908720"/>
            <a:ext cx="8064895" cy="580526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sz="2300" b="1" dirty="0" smtClean="0">
                <a:solidFill>
                  <a:srgbClr val="C00000"/>
                </a:solidFill>
              </a:rPr>
              <a:t>Planeje, planeje, planeje</a:t>
            </a:r>
          </a:p>
          <a:p>
            <a:pPr lvl="1" eaLnBrk="1" hangingPunct="1"/>
            <a:r>
              <a:rPr lang="pt-BR" sz="2300" b="1" dirty="0" smtClean="0"/>
              <a:t>Desenhe ideias</a:t>
            </a:r>
          </a:p>
          <a:p>
            <a:pPr lvl="1" eaLnBrk="1" hangingPunct="1"/>
            <a:r>
              <a:rPr lang="pt-BR" sz="2300" b="1" dirty="0" smtClean="0"/>
              <a:t>Saiba </a:t>
            </a:r>
            <a:r>
              <a:rPr lang="pt-BR" sz="2300" b="1" dirty="0" smtClean="0">
                <a:solidFill>
                  <a:srgbClr val="C00000"/>
                </a:solidFill>
              </a:rPr>
              <a:t>antes</a:t>
            </a:r>
            <a:r>
              <a:rPr lang="pt-BR" sz="2300" b="1" dirty="0" smtClean="0"/>
              <a:t> o tamanho, tipo, formato, tipo de letras, logotipos permitidos</a:t>
            </a:r>
          </a:p>
          <a:p>
            <a:pPr lvl="1" eaLnBrk="1" hangingPunct="1"/>
            <a:r>
              <a:rPr lang="pt-BR" sz="2300" b="1" dirty="0" smtClean="0"/>
              <a:t>Deixe imagens e gráficos contarem sua pesquisa</a:t>
            </a:r>
          </a:p>
          <a:p>
            <a:pPr lvl="1" eaLnBrk="1" hangingPunct="1"/>
            <a:r>
              <a:rPr lang="pt-BR" sz="2300" b="1" dirty="0" smtClean="0"/>
              <a:t>Saiba </a:t>
            </a:r>
            <a:r>
              <a:rPr lang="pt-BR" sz="2300" b="1" dirty="0"/>
              <a:t>q</a:t>
            </a:r>
            <a:r>
              <a:rPr lang="pt-BR" sz="2300" b="1" dirty="0" smtClean="0"/>
              <a:t>uem é seu público</a:t>
            </a:r>
          </a:p>
          <a:p>
            <a:pPr lvl="1" eaLnBrk="1" hangingPunct="1"/>
            <a:r>
              <a:rPr lang="pt-BR" sz="2300" b="1" dirty="0" smtClean="0"/>
              <a:t>Esteja preparado para imprevistos – leve fita adesiva, grampeador, magnetos, barbante, post it </a:t>
            </a:r>
            <a:r>
              <a:rPr lang="pt-BR" sz="2300" b="1" dirty="0" err="1" smtClean="0"/>
              <a:t>etc</a:t>
            </a:r>
            <a:r>
              <a:rPr lang="pt-BR" sz="2300" b="1" dirty="0" smtClean="0"/>
              <a:t>, a não ser que você já conheça o local e infraestrutura para esse fim.</a:t>
            </a:r>
          </a:p>
          <a:p>
            <a:pPr marL="201168" lvl="1" indent="0" eaLnBrk="1" hangingPunct="1">
              <a:buNone/>
            </a:pPr>
            <a:r>
              <a:rPr lang="pt-BR" sz="2300" b="1" dirty="0" smtClean="0"/>
              <a:t>Organize o pôster na vertical, de cima para baixo em colunas.</a:t>
            </a:r>
          </a:p>
          <a:p>
            <a:pPr marL="201168" lvl="1" indent="0" eaLnBrk="1" hangingPunct="1">
              <a:buNone/>
            </a:pPr>
            <a:r>
              <a:rPr lang="pt-BR" sz="2300" b="1" dirty="0" smtClean="0"/>
              <a:t>Faça cabeçalhos – com pelo menos tamanho 36 (5cm altura)</a:t>
            </a:r>
          </a:p>
          <a:p>
            <a:pPr marL="201168" lvl="1" indent="0" eaLnBrk="1" hangingPunct="1">
              <a:buNone/>
            </a:pPr>
            <a:r>
              <a:rPr lang="pt-BR" sz="2300" b="1" dirty="0" smtClean="0"/>
              <a:t>O texto deve ser legível, pelo menos no tamanho 24. Seu texto deve poder ser lido no todo, por uma pessoa em pé a cerca de 90 cm de distância.</a:t>
            </a:r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08995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1412776"/>
            <a:ext cx="7416824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100" b="1" dirty="0" smtClean="0"/>
              <a:t>Título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Palavras simples, para pessoas de áreas correlatas; letras grandes para serem lidas de longa distância, curta.</a:t>
            </a:r>
          </a:p>
          <a:p>
            <a:pPr eaLnBrk="1" hangingPunct="1"/>
            <a:r>
              <a:rPr lang="pt-BR" sz="2100" b="1" dirty="0" smtClean="0"/>
              <a:t>Autores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Vejas as normas que o congresso especifica.</a:t>
            </a:r>
          </a:p>
          <a:p>
            <a:pPr eaLnBrk="1" hangingPunct="1"/>
            <a:r>
              <a:rPr lang="pt-BR" sz="2100" b="1" dirty="0" smtClean="0"/>
              <a:t>Filiação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São os nomes dos autores e respectivas instituições, origem geográfica e endereço eletrônico. Siga as normas do congresso.</a:t>
            </a:r>
          </a:p>
          <a:p>
            <a:pPr eaLnBrk="1" hangingPunct="1"/>
            <a:r>
              <a:rPr lang="pt-BR" sz="2100" b="1" dirty="0" smtClean="0"/>
              <a:t>Apoio financeiro -se houver, sua menção é obrigatória.</a:t>
            </a:r>
          </a:p>
          <a:p>
            <a:pPr marL="0" indent="0" eaLnBrk="1" hangingPunct="1">
              <a:buNone/>
            </a:pPr>
            <a:endParaRPr lang="pt-BR" sz="20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/>
              <a:t>SCS 5703 - Prof.Dra Angela Maria Belloni Cuenca</a:t>
            </a:r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84138" y="0"/>
            <a:ext cx="85201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t-BR" sz="2600" i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Título</a:t>
            </a:r>
            <a:endParaRPr lang="pt-BR" sz="2600" i="1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4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3728" y="653936"/>
            <a:ext cx="6480522" cy="38168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None/>
            </a:pPr>
            <a:endParaRPr lang="pt-BR" sz="2000" i="1" dirty="0" smtClean="0"/>
          </a:p>
          <a:p>
            <a:pPr eaLnBrk="1" hangingPunct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pt-BR" sz="2000" i="1" dirty="0" smtClean="0"/>
              <a:t> </a:t>
            </a:r>
            <a:r>
              <a:rPr lang="pt-BR" sz="2100" b="1" i="1" dirty="0" smtClean="0"/>
              <a:t>Identificar as palavras-chave é um bom começo para elaborar o título; Lembras das legendas  nas páginas da revista.</a:t>
            </a:r>
          </a:p>
        </p:txBody>
      </p:sp>
      <p:sp>
        <p:nvSpPr>
          <p:cNvPr id="5125" name="Text Box 1036"/>
          <p:cNvSpPr txBox="1">
            <a:spLocks noChangeArrowheads="1"/>
          </p:cNvSpPr>
          <p:nvPr/>
        </p:nvSpPr>
        <p:spPr bwMode="auto">
          <a:xfrm>
            <a:off x="2123728" y="2924944"/>
            <a:ext cx="6480522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sz="1600" b="0" u="none" dirty="0"/>
              <a:t>Exemplo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sz="2100" b="1" u="none" dirty="0"/>
              <a:t>A </a:t>
            </a:r>
            <a:r>
              <a:rPr lang="pt-BR" sz="2100" b="1" dirty="0"/>
              <a:t>força de preensão manual</a:t>
            </a:r>
            <a:r>
              <a:rPr lang="pt-BR" sz="2100" b="1" u="none" dirty="0"/>
              <a:t> é boa </a:t>
            </a:r>
            <a:r>
              <a:rPr lang="pt-BR" sz="2100" b="1" u="none" dirty="0" err="1"/>
              <a:t>preditora</a:t>
            </a:r>
            <a:r>
              <a:rPr lang="pt-BR" sz="2100" b="1" u="none" dirty="0"/>
              <a:t> do </a:t>
            </a:r>
            <a:r>
              <a:rPr lang="pt-BR" sz="2100" b="1" dirty="0"/>
              <a:t>desempenho funcional</a:t>
            </a:r>
            <a:r>
              <a:rPr lang="pt-BR" sz="2100" b="1" u="none" dirty="0"/>
              <a:t> em tarefas motoras de </a:t>
            </a:r>
            <a:r>
              <a:rPr lang="pt-BR" sz="2100" b="1" dirty="0"/>
              <a:t>idosos</a:t>
            </a:r>
            <a:r>
              <a:rPr lang="pt-BR" sz="2100" b="1" u="none" dirty="0"/>
              <a:t> </a:t>
            </a:r>
            <a:r>
              <a:rPr lang="pt-BR" sz="2100" b="1" dirty="0" smtClean="0"/>
              <a:t>frágeis</a:t>
            </a:r>
            <a:r>
              <a:rPr lang="pt-BR" sz="2100" b="1" u="none" dirty="0" smtClean="0"/>
              <a:t>.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pt-BR" sz="2100" b="1" u="none" dirty="0"/>
          </a:p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sz="2100" b="1" i="1" u="none" dirty="0">
                <a:solidFill>
                  <a:srgbClr val="FF0000"/>
                </a:solidFill>
              </a:rPr>
              <a:t>Força de preensão manual no desempenho funcional de idosos </a:t>
            </a:r>
            <a:r>
              <a:rPr lang="pt-BR" sz="2100" b="1" i="1" u="none" dirty="0" smtClean="0">
                <a:solidFill>
                  <a:srgbClr val="FF0000"/>
                </a:solidFill>
              </a:rPr>
              <a:t>frágeis.</a:t>
            </a:r>
            <a:endParaRPr lang="pt-BR" sz="2100" b="1" i="1" u="none" dirty="0">
              <a:solidFill>
                <a:srgbClr val="FF0000"/>
              </a:solidFill>
            </a:endParaRPr>
          </a:p>
          <a:p>
            <a:endParaRPr lang="pt-BR" sz="16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03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/>
              <a:t>SCS 5703 - Prof.Dra Angela Maria Belloni Cuenca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648" y="1124744"/>
            <a:ext cx="7445077" cy="1797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q"/>
            </a:pPr>
            <a:r>
              <a:rPr lang="pt-BR" sz="2100" b="1" i="1" dirty="0" smtClean="0"/>
              <a:t>“..um título deverá dar, tanto quanto seus limites permitirem, uma indicação precisa e concisa do que segue” (Day)</a:t>
            </a:r>
          </a:p>
          <a:p>
            <a:pPr marL="450850" indent="-450850" eaLnBrk="1" hangingPunct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None/>
            </a:pPr>
            <a:endParaRPr lang="pt-BR" sz="2100" b="1" i="1" dirty="0" smtClean="0"/>
          </a:p>
          <a:p>
            <a:pPr marL="450850" indent="-450850" eaLnBrk="1" hangingPunct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None/>
            </a:pPr>
            <a:endParaRPr lang="pt-BR" sz="2800" i="1" dirty="0" smtClean="0"/>
          </a:p>
          <a:p>
            <a:pPr marL="450850" indent="-450850" eaLnBrk="1" hangingPunct="1">
              <a:buClr>
                <a:schemeClr val="hlink"/>
              </a:buClr>
              <a:buFont typeface="Wingdings" pitchFamily="2" charset="2"/>
              <a:buChar char="q"/>
            </a:pPr>
            <a:endParaRPr lang="pt-BR" sz="2400" i="1" dirty="0" smtClean="0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84138" y="0"/>
            <a:ext cx="85201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t-BR" sz="2600" i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Título</a:t>
            </a:r>
            <a:endParaRPr lang="pt-BR" sz="2600" i="1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259632" y="3284538"/>
            <a:ext cx="7633543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lang="pt-BR" sz="2100" b="1" u="none" dirty="0"/>
              <a:t>Contribuição ao estudo da ocorrência do surto de  intoxicação por bebidas alcoólicas clandestinas ocorrido na área metropolitana de São Paulo no período de dezembro de 1992 a abril de 1993.  </a:t>
            </a:r>
          </a:p>
          <a:p>
            <a:pPr lvl="1" algn="l"/>
            <a:endParaRPr lang="pt-BR" sz="2100" b="1" i="1" u="none" dirty="0"/>
          </a:p>
          <a:p>
            <a:pPr lvl="1" algn="l"/>
            <a:r>
              <a:rPr lang="pt-BR" sz="2100" b="1" u="none" dirty="0">
                <a:solidFill>
                  <a:srgbClr val="FF0000"/>
                </a:solidFill>
              </a:rPr>
              <a:t>Intoxicação por bebidas alcoólicas </a:t>
            </a:r>
            <a:r>
              <a:rPr lang="pt-BR" sz="2100" b="1" u="none" dirty="0" smtClean="0">
                <a:solidFill>
                  <a:srgbClr val="FF0000"/>
                </a:solidFill>
              </a:rPr>
              <a:t>clandestinas: </a:t>
            </a:r>
            <a:r>
              <a:rPr lang="pt-BR" sz="2100" b="1" u="none" dirty="0">
                <a:solidFill>
                  <a:srgbClr val="FF0000"/>
                </a:solidFill>
              </a:rPr>
              <a:t>surto em São Paulo.</a:t>
            </a:r>
          </a:p>
          <a:p>
            <a:endParaRPr lang="pt-BR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52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188640"/>
            <a:ext cx="6589199" cy="1716360"/>
          </a:xfrm>
        </p:spPr>
        <p:txBody>
          <a:bodyPr/>
          <a:lstStyle/>
          <a:p>
            <a:pPr eaLnBrk="1" hangingPunct="1"/>
            <a:r>
              <a:rPr lang="pt-BR" b="1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1412776"/>
            <a:ext cx="7416824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100" b="1" dirty="0" smtClean="0"/>
              <a:t>Autores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Vejas as normas que o congresso especifica.</a:t>
            </a:r>
          </a:p>
          <a:p>
            <a:pPr eaLnBrk="1" hangingPunct="1"/>
            <a:r>
              <a:rPr lang="pt-BR" sz="2100" b="1" dirty="0" smtClean="0"/>
              <a:t>Filiação</a:t>
            </a:r>
          </a:p>
          <a:p>
            <a:pPr marL="0" indent="0" eaLnBrk="1" hangingPunct="1">
              <a:buNone/>
            </a:pPr>
            <a:r>
              <a:rPr lang="pt-BR" sz="2100" b="1" dirty="0" smtClean="0"/>
              <a:t>São os nomes dos autores e respectivas instituições, origem geográfica e endereço eletrônico. Siga as normas do congresso.</a:t>
            </a:r>
          </a:p>
          <a:p>
            <a:pPr eaLnBrk="1" hangingPunct="1"/>
            <a:r>
              <a:rPr lang="pt-BR" sz="2100" b="1" dirty="0" smtClean="0"/>
              <a:t>Apoio financeiro -se houver, sua menção é obrigatória.</a:t>
            </a:r>
          </a:p>
          <a:p>
            <a:pPr marL="0" indent="0" eaLnBrk="1" hangingPunct="1">
              <a:buNone/>
            </a:pP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09635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pt-BR"/>
              <a:t>SCS 5703 - Prof.Dra Angela Maria Belloni Cuenca</a:t>
            </a:r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98104" y="115888"/>
            <a:ext cx="5410200" cy="777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Autoria – filiação 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547664" y="1268413"/>
            <a:ext cx="7596336" cy="51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100" b="1" u="none" dirty="0">
                <a:latin typeface="Arial" charset="0"/>
              </a:rPr>
              <a:t>Rogério Lessa </a:t>
            </a:r>
            <a:r>
              <a:rPr lang="pt-BR" sz="2100" b="1" u="none" dirty="0" err="1">
                <a:latin typeface="Arial" charset="0"/>
              </a:rPr>
              <a:t>Horta</a:t>
            </a:r>
            <a:r>
              <a:rPr lang="pt-BR" sz="2100" b="1" u="none" baseline="30000" dirty="0" err="1">
                <a:latin typeface="Arial" charset="0"/>
              </a:rPr>
              <a:t>I</a:t>
            </a:r>
            <a:r>
              <a:rPr lang="pt-BR" sz="2100" b="1" u="none" dirty="0">
                <a:latin typeface="Arial" charset="0"/>
              </a:rPr>
              <a:t>, Bernardo Lessa </a:t>
            </a:r>
            <a:r>
              <a:rPr lang="pt-BR" sz="2100" b="1" u="none" dirty="0" err="1">
                <a:latin typeface="Arial" charset="0"/>
              </a:rPr>
              <a:t>Horta</a:t>
            </a:r>
            <a:r>
              <a:rPr lang="pt-BR" sz="2100" b="1" u="none" baseline="30000" dirty="0" err="1">
                <a:latin typeface="Arial" charset="0"/>
              </a:rPr>
              <a:t>II</a:t>
            </a:r>
            <a:r>
              <a:rPr lang="pt-BR" sz="2100" b="1" u="none" baseline="30000" dirty="0">
                <a:latin typeface="Arial" charset="0"/>
              </a:rPr>
              <a:t> </a:t>
            </a:r>
            <a:r>
              <a:rPr lang="pt-BR" sz="2100" b="1" u="none" dirty="0" smtClean="0">
                <a:latin typeface="Arial" charset="0"/>
              </a:rPr>
              <a:t>, Ricardo </a:t>
            </a:r>
            <a:r>
              <a:rPr lang="pt-BR" sz="2100" b="1" u="none" dirty="0">
                <a:latin typeface="Arial" charset="0"/>
              </a:rPr>
              <a:t>Tavares </a:t>
            </a:r>
            <a:r>
              <a:rPr lang="pt-BR" sz="2100" b="1" u="none" dirty="0" err="1" smtClean="0">
                <a:latin typeface="Arial" charset="0"/>
              </a:rPr>
              <a:t>Pinheiro</a:t>
            </a:r>
            <a:r>
              <a:rPr lang="pt-BR" sz="2100" b="1" u="none" baseline="30000" dirty="0" err="1" smtClean="0">
                <a:latin typeface="Arial" charset="0"/>
              </a:rPr>
              <a:t>III</a:t>
            </a:r>
            <a:endParaRPr lang="pt-BR" sz="2100" b="1" u="none" baseline="30000" dirty="0" smtClean="0">
              <a:latin typeface="Arial" charset="0"/>
            </a:endParaRPr>
          </a:p>
          <a:p>
            <a:pPr algn="l"/>
            <a:endParaRPr lang="pt-BR" sz="2100" b="1" baseline="30000" dirty="0"/>
          </a:p>
          <a:p>
            <a:pPr algn="l"/>
            <a:endParaRPr lang="pt-BR" sz="1600" u="none" dirty="0">
              <a:latin typeface="Arial" charset="0"/>
            </a:endParaRPr>
          </a:p>
          <a:p>
            <a:pPr algn="l"/>
            <a:r>
              <a:rPr lang="pt-BR" u="none" baseline="30000" dirty="0" err="1">
                <a:latin typeface="Arial" charset="0"/>
              </a:rPr>
              <a:t>I</a:t>
            </a:r>
            <a:r>
              <a:rPr lang="pt-BR" u="none" dirty="0" err="1">
                <a:latin typeface="Arial" charset="0"/>
              </a:rPr>
              <a:t>Programa</a:t>
            </a:r>
            <a:r>
              <a:rPr lang="pt-BR" u="none" dirty="0">
                <a:latin typeface="Arial" charset="0"/>
              </a:rPr>
              <a:t> de Pós-Graduação em Saúde Coletiva. Unidade de Pesquisa e Pós-Graduação. Universidade do Vale do Rio dos Sinos (</a:t>
            </a:r>
            <a:r>
              <a:rPr lang="pt-BR" u="none" dirty="0" err="1">
                <a:latin typeface="Arial" charset="0"/>
              </a:rPr>
              <a:t>Unisinos</a:t>
            </a:r>
            <a:r>
              <a:rPr lang="pt-BR" u="none" dirty="0">
                <a:latin typeface="Arial" charset="0"/>
              </a:rPr>
              <a:t>). São Leopoldo, RS, Brasil </a:t>
            </a:r>
            <a:br>
              <a:rPr lang="pt-BR" u="none" dirty="0">
                <a:latin typeface="Arial" charset="0"/>
              </a:rPr>
            </a:br>
            <a:endParaRPr lang="pt-BR" u="none" dirty="0">
              <a:latin typeface="Arial" charset="0"/>
            </a:endParaRPr>
          </a:p>
          <a:p>
            <a:pPr algn="l">
              <a:spcBef>
                <a:spcPct val="100000"/>
              </a:spcBef>
            </a:pPr>
            <a:r>
              <a:rPr lang="pt-BR" u="none" baseline="30000" dirty="0" err="1">
                <a:latin typeface="Arial" charset="0"/>
              </a:rPr>
              <a:t>II</a:t>
            </a:r>
            <a:r>
              <a:rPr lang="pt-BR" u="none" dirty="0" err="1">
                <a:latin typeface="Arial" charset="0"/>
              </a:rPr>
              <a:t>Programa</a:t>
            </a:r>
            <a:r>
              <a:rPr lang="pt-BR" u="none" dirty="0">
                <a:latin typeface="Arial" charset="0"/>
              </a:rPr>
              <a:t> de Pós-Graduação em Epidemiologia. Departamento de Medicina Social. Universidade Federal de Pelotas. Pelotas, RS, Brasil </a:t>
            </a:r>
          </a:p>
          <a:p>
            <a:pPr algn="l">
              <a:spcBef>
                <a:spcPct val="100000"/>
              </a:spcBef>
            </a:pPr>
            <a:r>
              <a:rPr lang="pt-BR" u="none" dirty="0">
                <a:latin typeface="Arial" charset="0"/>
              </a:rPr>
              <a:t/>
            </a:r>
            <a:br>
              <a:rPr lang="pt-BR" u="none" dirty="0">
                <a:latin typeface="Arial" charset="0"/>
              </a:rPr>
            </a:br>
            <a:r>
              <a:rPr lang="pt-BR" u="none" baseline="30000" dirty="0" err="1">
                <a:latin typeface="Arial" charset="0"/>
              </a:rPr>
              <a:t>III</a:t>
            </a:r>
            <a:r>
              <a:rPr lang="pt-BR" u="none" dirty="0" err="1">
                <a:latin typeface="Arial" charset="0"/>
              </a:rPr>
              <a:t>Programa</a:t>
            </a:r>
            <a:r>
              <a:rPr lang="pt-BR" u="none" dirty="0">
                <a:latin typeface="Arial" charset="0"/>
              </a:rPr>
              <a:t> de Pós-Graduação em Saúde e Comportamento. Escolas de Medicina e Psicologia. Universidade Católica de Pelotas. Pelotas, RS, Brasil </a:t>
            </a:r>
          </a:p>
          <a:p>
            <a:pPr algn="r"/>
            <a:r>
              <a:rPr lang="pt-BR" sz="1200" u="none" dirty="0" smtClean="0">
                <a:latin typeface="Arial" charset="0"/>
                <a:hlinkClick r:id="" action="ppaction://noaction"/>
              </a:rPr>
              <a:t>Correspondência</a:t>
            </a:r>
            <a:endParaRPr lang="pt-BR" sz="1200" u="none" dirty="0">
              <a:latin typeface="Arial" charset="0"/>
            </a:endParaRPr>
          </a:p>
          <a:p>
            <a:pPr algn="r"/>
            <a:r>
              <a:rPr lang="pt-BR" sz="1200" u="none" dirty="0">
                <a:latin typeface="Arial" charset="0"/>
              </a:rPr>
              <a:t>Bernardo Lessa Horta </a:t>
            </a:r>
            <a:br>
              <a:rPr lang="pt-BR" sz="1200" u="none" dirty="0">
                <a:latin typeface="Arial" charset="0"/>
              </a:rPr>
            </a:br>
            <a:r>
              <a:rPr lang="pt-BR" sz="1200" u="none" dirty="0">
                <a:latin typeface="Arial" charset="0"/>
              </a:rPr>
              <a:t>R. Triunfo, 3080 - Laranjal </a:t>
            </a:r>
            <a:br>
              <a:rPr lang="pt-BR" sz="1200" u="none" dirty="0">
                <a:latin typeface="Arial" charset="0"/>
              </a:rPr>
            </a:br>
            <a:r>
              <a:rPr lang="pt-BR" sz="1200" u="none" dirty="0">
                <a:latin typeface="Arial" charset="0"/>
              </a:rPr>
              <a:t>96090-790 Pelotas, RS, Brasil </a:t>
            </a:r>
            <a:br>
              <a:rPr lang="pt-BR" sz="1200" u="none" dirty="0">
                <a:latin typeface="Arial" charset="0"/>
              </a:rPr>
            </a:br>
            <a:r>
              <a:rPr lang="pt-BR" sz="1200" u="none" dirty="0">
                <a:latin typeface="Arial" charset="0"/>
              </a:rPr>
              <a:t>E-mail: </a:t>
            </a:r>
            <a:r>
              <a:rPr lang="pt-BR" sz="1200" u="none" dirty="0">
                <a:latin typeface="Arial" charset="0"/>
                <a:hlinkClick r:id="rId3"/>
              </a:rPr>
              <a:t>blhorta@uol.com.br</a:t>
            </a:r>
            <a:r>
              <a:rPr lang="pt-BR" sz="1200" u="none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158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63689" y="1556792"/>
            <a:ext cx="7380312" cy="530120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100" b="1" dirty="0" smtClean="0"/>
              <a:t>Problema (ou questão inicial)</a:t>
            </a:r>
          </a:p>
          <a:p>
            <a:pPr eaLnBrk="1" hangingPunct="1"/>
            <a:r>
              <a:rPr lang="pt-BR" sz="2100" b="1" dirty="0" smtClean="0"/>
              <a:t>Mostrar a pergunta que originou a pesquisa. Não escreva o parágrafo, faça um esquema, uma síntese.</a:t>
            </a:r>
          </a:p>
          <a:p>
            <a:pPr eaLnBrk="1" hangingPunct="1"/>
            <a:r>
              <a:rPr lang="pt-BR" sz="2100" b="1" dirty="0" smtClean="0"/>
              <a:t>Objetivo</a:t>
            </a:r>
          </a:p>
          <a:p>
            <a:pPr eaLnBrk="1" hangingPunct="1"/>
            <a:r>
              <a:rPr lang="pt-BR" sz="2100" b="1" dirty="0" smtClean="0"/>
              <a:t>Escreva com o mínimo de palavras caso não seja possível esquematizar.</a:t>
            </a:r>
          </a:p>
          <a:p>
            <a:pPr eaLnBrk="1" hangingPunct="1"/>
            <a:r>
              <a:rPr lang="pt-BR" sz="2100" b="1" dirty="0" smtClean="0"/>
              <a:t>Delineamento</a:t>
            </a:r>
          </a:p>
          <a:p>
            <a:pPr eaLnBrk="1" hangingPunct="1"/>
            <a:r>
              <a:rPr lang="pt-BR" sz="2100" b="1" dirty="0" smtClean="0"/>
              <a:t>Faça um esquema que permita ao público entender o que você fez; pense na lógica da sua pesquisa e centre-se para passar essa informação</a:t>
            </a:r>
          </a:p>
          <a:p>
            <a:pPr marL="0" indent="0"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13232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911</TotalTime>
  <Words>1373</Words>
  <Application>Microsoft Office PowerPoint</Application>
  <PresentationFormat>Apresentação na tela (4:3)</PresentationFormat>
  <Paragraphs>148</Paragraphs>
  <Slides>25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Cacho</vt:lpstr>
      <vt:lpstr>Dicas para montar um pôster/painel</vt:lpstr>
      <vt:lpstr>Pôsteres ou Painéis</vt:lpstr>
      <vt:lpstr>Antes de começar</vt:lpstr>
      <vt:lpstr>Informações e formatos</vt:lpstr>
      <vt:lpstr>Apresentação do PowerPoint</vt:lpstr>
      <vt:lpstr>Apresentação do PowerPoint</vt:lpstr>
      <vt:lpstr>Informações e formatos</vt:lpstr>
      <vt:lpstr>Autoria – filiação </vt:lpstr>
      <vt:lpstr>Informações e formatos</vt:lpstr>
      <vt:lpstr>  Informações e formatos</vt:lpstr>
      <vt:lpstr>Aprimorando o conteúdo</vt:lpstr>
      <vt:lpstr>Softwares de edição</vt:lpstr>
      <vt:lpstr>Apresentando</vt:lpstr>
      <vt:lpstr> Apresentando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 para montar um pôster/painel</vt:lpstr>
    </vt:vector>
  </TitlesOfParts>
  <Company>FSP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para uma boa apresentação</dc:title>
  <dc:creator>Cássia</dc:creator>
  <cp:lastModifiedBy>Angela Maria Belloni Cuenca</cp:lastModifiedBy>
  <cp:revision>75</cp:revision>
  <dcterms:created xsi:type="dcterms:W3CDTF">2007-11-27T13:52:40Z</dcterms:created>
  <dcterms:modified xsi:type="dcterms:W3CDTF">2019-02-26T21:29:42Z</dcterms:modified>
</cp:coreProperties>
</file>