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532" r:id="rId7"/>
    <p:sldId id="284" r:id="rId8"/>
    <p:sldId id="268" r:id="rId9"/>
    <p:sldId id="266" r:id="rId10"/>
    <p:sldId id="267" r:id="rId11"/>
    <p:sldId id="269" r:id="rId12"/>
    <p:sldId id="275" r:id="rId13"/>
    <p:sldId id="276" r:id="rId14"/>
    <p:sldId id="277" r:id="rId15"/>
    <p:sldId id="270" r:id="rId16"/>
    <p:sldId id="279" r:id="rId17"/>
    <p:sldId id="271" r:id="rId18"/>
    <p:sldId id="272" r:id="rId19"/>
    <p:sldId id="273" r:id="rId20"/>
    <p:sldId id="280" r:id="rId21"/>
    <p:sldId id="281" r:id="rId22"/>
    <p:sldId id="283" r:id="rId23"/>
    <p:sldId id="285" r:id="rId24"/>
    <p:sldId id="287" r:id="rId25"/>
    <p:sldId id="286" r:id="rId26"/>
    <p:sldId id="282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476" autoAdjust="0"/>
    <p:restoredTop sz="95043" autoAdjust="0"/>
  </p:normalViewPr>
  <p:slideViewPr>
    <p:cSldViewPr>
      <p:cViewPr varScale="1">
        <p:scale>
          <a:sx n="85" d="100"/>
          <a:sy n="85" d="100"/>
        </p:scale>
        <p:origin x="48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84F0-7F79-455B-BA61-CC90DF79F026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378-8F98-4A3C-8897-B7711E78C5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8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11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0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47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4000" cy="4196013"/>
          </a:xfrm>
          <a:prstGeom prst="rect">
            <a:avLst/>
          </a:prstGeom>
        </p:spPr>
        <p:txBody>
          <a:bodyPr/>
          <a:lstStyle/>
          <a:p>
            <a:r>
              <a:rPr lang="pt-BR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6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3109" y="2"/>
            <a:ext cx="8340892" cy="4196013"/>
          </a:xfrm>
          <a:prstGeom prst="rect">
            <a:avLst/>
          </a:prstGeom>
        </p:spPr>
        <p:txBody>
          <a:bodyPr/>
          <a:lstStyle/>
          <a:p>
            <a:r>
              <a:rPr lang="pt-BR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2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6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4000" cy="419601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6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3109" y="2"/>
            <a:ext cx="8340892" cy="419601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2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7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7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37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8E40-EA8D-8E4B-B224-73A965FAEBF7}" type="datetimeFigureOut">
              <a:rPr lang="en-US" smtClean="0"/>
              <a:pPr/>
              <a:t>8/12/2020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7BF-2169-384B-A436-6AA294D8E0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6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5583-63C3-4AAF-8183-B98131259E62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2CDE-F03B-4539-B086-46B840C51C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45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50" r:id="rId12"/>
    <p:sldLayoutId id="2147483952" r:id="rId13"/>
    <p:sldLayoutId id="2147483953" r:id="rId14"/>
    <p:sldLayoutId id="2147483780" r:id="rId15"/>
    <p:sldLayoutId id="2147483782" r:id="rId16"/>
    <p:sldLayoutId id="21474836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0731A31-1D83-4400-AE8F-0F6E68DB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8624"/>
            <a:ext cx="9141461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1943815" y="219334"/>
            <a:ext cx="516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COLETA</a:t>
            </a: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FF5AE5-444E-4458-805C-689215947DDE}"/>
              </a:ext>
            </a:extLst>
          </p:cNvPr>
          <p:cNvSpPr txBox="1"/>
          <p:nvPr/>
        </p:nvSpPr>
        <p:spPr>
          <a:xfrm>
            <a:off x="1551572" y="878470"/>
            <a:ext cx="60408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18E88"/>
                </a:solidFill>
              </a:rPr>
              <a:t>Ocorre em 5 UBDS de Ribeirão Preto + UPA 13 de maio (POLO COVID-19)</a:t>
            </a:r>
            <a:endParaRPr lang="pt-BR" sz="825" b="1" dirty="0"/>
          </a:p>
        </p:txBody>
      </p:sp>
      <p:pic>
        <p:nvPicPr>
          <p:cNvPr id="4098" name="Picture 2" descr="Prefeitura Municipal de Ribeirão Preto | LinkedIn">
            <a:extLst>
              <a:ext uri="{FF2B5EF4-FFF2-40B4-BE49-F238E27FC236}">
                <a16:creationId xmlns:a16="http://schemas.microsoft.com/office/drawing/2014/main" id="{A8FC042B-B449-457B-AD40-317CDAA9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49" y="48448"/>
            <a:ext cx="873578" cy="8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ão Paulo, 21 de março de 2019">
            <a:extLst>
              <a:ext uri="{FF2B5EF4-FFF2-40B4-BE49-F238E27FC236}">
                <a16:creationId xmlns:a16="http://schemas.microsoft.com/office/drawing/2014/main" id="{D0DBD424-4BBA-415F-A101-2AE09E01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4" y="1853788"/>
            <a:ext cx="4400691" cy="20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entrifuge Tube Icons - Download Free Vector Icons | Noun Project">
            <a:extLst>
              <a:ext uri="{FF2B5EF4-FFF2-40B4-BE49-F238E27FC236}">
                <a16:creationId xmlns:a16="http://schemas.microsoft.com/office/drawing/2014/main" id="{11200537-2645-4B62-B5CF-A382D7F3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50" y="1717777"/>
            <a:ext cx="2304818" cy="23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wab para Coleta de Amostra e Transporte">
            <a:extLst>
              <a:ext uri="{FF2B5EF4-FFF2-40B4-BE49-F238E27FC236}">
                <a16:creationId xmlns:a16="http://schemas.microsoft.com/office/drawing/2014/main" id="{9103A35C-82CF-47B5-92B4-52E654B38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9341" r="6216" b="9860"/>
          <a:stretch/>
        </p:blipFill>
        <p:spPr bwMode="auto">
          <a:xfrm rot="18759985">
            <a:off x="6390165" y="2674026"/>
            <a:ext cx="923737" cy="9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wab para Coleta de Amostra e Transporte">
            <a:extLst>
              <a:ext uri="{FF2B5EF4-FFF2-40B4-BE49-F238E27FC236}">
                <a16:creationId xmlns:a16="http://schemas.microsoft.com/office/drawing/2014/main" id="{23103086-D19D-443D-85E7-05D5CD494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9341" r="6216" b="9860"/>
          <a:stretch/>
        </p:blipFill>
        <p:spPr bwMode="auto">
          <a:xfrm rot="18759985">
            <a:off x="7187095" y="2673964"/>
            <a:ext cx="923737" cy="9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wab para Coleta de Amostra e Transporte">
            <a:extLst>
              <a:ext uri="{FF2B5EF4-FFF2-40B4-BE49-F238E27FC236}">
                <a16:creationId xmlns:a16="http://schemas.microsoft.com/office/drawing/2014/main" id="{C1DDA46E-8E76-41B9-B9F2-CE8E61DAF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9341" r="6216" b="9860"/>
          <a:stretch/>
        </p:blipFill>
        <p:spPr bwMode="auto">
          <a:xfrm rot="18759985">
            <a:off x="8006286" y="2655295"/>
            <a:ext cx="923737" cy="9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81BA6F4-F54E-4261-87A7-56EC8D81B228}"/>
              </a:ext>
            </a:extLst>
          </p:cNvPr>
          <p:cNvSpPr txBox="1"/>
          <p:nvPr/>
        </p:nvSpPr>
        <p:spPr>
          <a:xfrm>
            <a:off x="5102398" y="4022656"/>
            <a:ext cx="16627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18E88"/>
                </a:solidFill>
              </a:rPr>
              <a:t>1 </a:t>
            </a:r>
            <a:r>
              <a:rPr lang="pt-BR" sz="1350" b="1" dirty="0" err="1">
                <a:solidFill>
                  <a:srgbClr val="018E88"/>
                </a:solidFill>
              </a:rPr>
              <a:t>Falcon</a:t>
            </a:r>
            <a:r>
              <a:rPr lang="pt-BR" sz="1350" b="1" dirty="0">
                <a:solidFill>
                  <a:srgbClr val="018E88"/>
                </a:solidFill>
              </a:rPr>
              <a:t> com 1-2mL </a:t>
            </a:r>
          </a:p>
          <a:p>
            <a:pPr algn="ctr"/>
            <a:r>
              <a:rPr lang="pt-BR" sz="1350" b="1" dirty="0">
                <a:solidFill>
                  <a:srgbClr val="018E88"/>
                </a:solidFill>
              </a:rPr>
              <a:t>de solução salina</a:t>
            </a:r>
            <a:endParaRPr lang="pt-BR" sz="825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986810F-D184-4893-A153-2AF6F9F5E7A6}"/>
              </a:ext>
            </a:extLst>
          </p:cNvPr>
          <p:cNvSpPr txBox="1"/>
          <p:nvPr/>
        </p:nvSpPr>
        <p:spPr>
          <a:xfrm>
            <a:off x="7330170" y="3971408"/>
            <a:ext cx="1484522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018E88"/>
                </a:solidFill>
              </a:rPr>
              <a:t>3 </a:t>
            </a:r>
            <a:r>
              <a:rPr lang="pt-BR" sz="1350" b="1" dirty="0" err="1">
                <a:solidFill>
                  <a:srgbClr val="018E88"/>
                </a:solidFill>
              </a:rPr>
              <a:t>swabs</a:t>
            </a:r>
            <a:endParaRPr lang="pt-BR" sz="1350" b="1" dirty="0">
              <a:solidFill>
                <a:srgbClr val="018E88"/>
              </a:solidFill>
            </a:endParaRPr>
          </a:p>
          <a:p>
            <a:pPr marL="128588" indent="-128588">
              <a:buFontTx/>
              <a:buChar char="-"/>
            </a:pPr>
            <a:r>
              <a:rPr lang="pt-BR" sz="825" b="1" dirty="0">
                <a:solidFill>
                  <a:srgbClr val="018E88"/>
                </a:solidFill>
              </a:rPr>
              <a:t>Narina esquerda</a:t>
            </a:r>
          </a:p>
          <a:p>
            <a:pPr marL="128588" indent="-128588">
              <a:buFontTx/>
              <a:buChar char="-"/>
            </a:pPr>
            <a:r>
              <a:rPr lang="pt-BR" sz="825" b="1" dirty="0">
                <a:solidFill>
                  <a:srgbClr val="018E88"/>
                </a:solidFill>
              </a:rPr>
              <a:t>Narina direita</a:t>
            </a:r>
          </a:p>
          <a:p>
            <a:pPr marL="128588" indent="-128588">
              <a:buFontTx/>
              <a:buChar char="-"/>
            </a:pPr>
            <a:r>
              <a:rPr lang="pt-BR" sz="825" b="1" dirty="0">
                <a:solidFill>
                  <a:srgbClr val="018E88"/>
                </a:solidFill>
              </a:rPr>
              <a:t>Orofaringe</a:t>
            </a:r>
            <a:endParaRPr lang="pt-BR" sz="825" b="1" dirty="0"/>
          </a:p>
        </p:txBody>
      </p:sp>
    </p:spTree>
    <p:extLst>
      <p:ext uri="{BB962C8B-B14F-4D97-AF65-F5344CB8AC3E}">
        <p14:creationId xmlns:p14="http://schemas.microsoft.com/office/powerpoint/2010/main" val="160022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2743792" y="157956"/>
            <a:ext cx="382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TRIAGEM </a:t>
            </a:r>
          </a:p>
          <a:p>
            <a:pPr algn="ctr"/>
            <a:r>
              <a:rPr lang="pt-BR" sz="3600" b="1" dirty="0">
                <a:solidFill>
                  <a:srgbClr val="018E88"/>
                </a:solidFill>
              </a:rPr>
              <a:t>PRÉ-ANALÍTICA</a:t>
            </a:r>
            <a:endParaRPr lang="pt-BR" sz="24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81BA6F4-F54E-4261-87A7-56EC8D81B228}"/>
              </a:ext>
            </a:extLst>
          </p:cNvPr>
          <p:cNvSpPr txBox="1"/>
          <p:nvPr/>
        </p:nvSpPr>
        <p:spPr>
          <a:xfrm>
            <a:off x="494308" y="1688691"/>
            <a:ext cx="55857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Amostras chegam TODOS os dias entre </a:t>
            </a:r>
            <a:r>
              <a:rPr lang="pt-BR" sz="1200" b="1" dirty="0">
                <a:solidFill>
                  <a:srgbClr val="018E88"/>
                </a:solidFill>
              </a:rPr>
              <a:t>13h e 14h – </a:t>
            </a:r>
            <a:r>
              <a:rPr lang="pt-BR" sz="1200" b="1" u="sng" dirty="0">
                <a:solidFill>
                  <a:srgbClr val="018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amostras</a:t>
            </a:r>
          </a:p>
          <a:p>
            <a:endParaRPr lang="pt-BR" sz="1200" b="1" dirty="0">
              <a:solidFill>
                <a:srgbClr val="018E88"/>
              </a:solidFill>
            </a:endParaRPr>
          </a:p>
          <a:p>
            <a:pPr>
              <a:buClr>
                <a:srgbClr val="018E88"/>
              </a:buClr>
            </a:pPr>
            <a:r>
              <a:rPr lang="pt-BR" sz="1200" b="1" dirty="0"/>
              <a:t>Funções:</a:t>
            </a:r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Preparo da caixa de transporte para próximo dia</a:t>
            </a:r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Recebimento das amostras vindas da prefeitura</a:t>
            </a:r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Conferência de Material Recebido</a:t>
            </a:r>
          </a:p>
          <a:p>
            <a:pPr marL="642938" lvl="1" indent="-300038">
              <a:buClr>
                <a:srgbClr val="018E88"/>
              </a:buClr>
              <a:buFont typeface="+mj-lt"/>
              <a:buAutoNum type="romanLcPeriod"/>
            </a:pPr>
            <a:r>
              <a:rPr lang="pt-BR" sz="1200" dirty="0"/>
              <a:t>Volume de amostra</a:t>
            </a:r>
          </a:p>
          <a:p>
            <a:pPr marL="642938" lvl="1" indent="-300038">
              <a:buClr>
                <a:srgbClr val="018E88"/>
              </a:buClr>
              <a:buFont typeface="+mj-lt"/>
              <a:buAutoNum type="romanLcPeriod"/>
            </a:pPr>
            <a:r>
              <a:rPr lang="pt-BR" sz="1200" dirty="0"/>
              <a:t>Número de </a:t>
            </a:r>
            <a:r>
              <a:rPr lang="pt-BR" sz="1200" dirty="0" err="1"/>
              <a:t>swabs</a:t>
            </a:r>
            <a:endParaRPr lang="pt-BR" sz="1200" dirty="0"/>
          </a:p>
          <a:p>
            <a:pPr marL="642938" lvl="1" indent="-300038">
              <a:buClr>
                <a:srgbClr val="018E88"/>
              </a:buClr>
              <a:buFont typeface="+mj-lt"/>
              <a:buAutoNum type="romanLcPeriod"/>
            </a:pPr>
            <a:r>
              <a:rPr lang="pt-BR" sz="1200" dirty="0"/>
              <a:t>Avaria nos tubos</a:t>
            </a:r>
          </a:p>
          <a:p>
            <a:pPr marL="642938" lvl="1" indent="-300038">
              <a:buClr>
                <a:srgbClr val="018E88"/>
              </a:buClr>
              <a:buFont typeface="+mj-lt"/>
              <a:buAutoNum type="romanLcPeriod"/>
            </a:pPr>
            <a:r>
              <a:rPr lang="pt-BR" sz="1200" dirty="0"/>
              <a:t>Vazamentos</a:t>
            </a:r>
          </a:p>
          <a:p>
            <a:pPr marL="642938" lvl="1" indent="-300038">
              <a:buClr>
                <a:srgbClr val="018E88"/>
              </a:buClr>
              <a:buFont typeface="+mj-lt"/>
              <a:buAutoNum type="romanLcPeriod"/>
            </a:pPr>
            <a:r>
              <a:rPr lang="pt-BR" sz="1200" dirty="0"/>
              <a:t>Dados dos pacientes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Separação das amostras válidas para rotina do dia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Lançamento de amostras no Sistema interno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Limpeza e desinfecção de racks, tubos, móveis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Registro de intercorrências gerais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Entrega das amostras para a equipe de “Extração de RNA”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Preparo da sala para o próximo dia</a:t>
            </a:r>
          </a:p>
          <a:p>
            <a:pPr marL="300038" indent="-300038">
              <a:buClr>
                <a:srgbClr val="018E88"/>
              </a:buClr>
              <a:buFont typeface="+mj-lt"/>
              <a:buAutoNum type="arabicPeriod"/>
            </a:pPr>
            <a:r>
              <a:rPr lang="pt-BR" sz="1200" dirty="0"/>
              <a:t>Ajudas gerais necessárias</a:t>
            </a:r>
          </a:p>
          <a:p>
            <a:pPr>
              <a:buClr>
                <a:srgbClr val="018E88"/>
              </a:buClr>
            </a:pPr>
            <a:endParaRPr lang="pt-BR" sz="1200" dirty="0"/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endParaRPr lang="pt-BR" sz="1200" dirty="0"/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endParaRPr lang="pt-BR" sz="1200" dirty="0"/>
          </a:p>
          <a:p>
            <a:pPr marL="257175" indent="-257175">
              <a:buFont typeface="+mj-lt"/>
              <a:buAutoNum type="arabicPeriod"/>
            </a:pPr>
            <a:endParaRPr lang="pt-BR" sz="1200" b="1" dirty="0">
              <a:solidFill>
                <a:srgbClr val="018E88"/>
              </a:solidFill>
            </a:endParaRPr>
          </a:p>
        </p:txBody>
      </p:sp>
      <p:pic>
        <p:nvPicPr>
          <p:cNvPr id="12" name="Picture 4" descr="SUPERA PARQUE">
            <a:extLst>
              <a:ext uri="{FF2B5EF4-FFF2-40B4-BE49-F238E27FC236}">
                <a16:creationId xmlns:a16="http://schemas.microsoft.com/office/drawing/2014/main" id="{8CD99042-1A8E-4019-B2AF-1D084FC8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9395C6-844B-4921-A23F-380780992D58}"/>
              </a:ext>
            </a:extLst>
          </p:cNvPr>
          <p:cNvSpPr txBox="1"/>
          <p:nvPr/>
        </p:nvSpPr>
        <p:spPr>
          <a:xfrm>
            <a:off x="3198911" y="1239836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10h30 às 14h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39659A-FDC6-4EAA-A214-9992B2E9AFFA}"/>
              </a:ext>
            </a:extLst>
          </p:cNvPr>
          <p:cNvSpPr txBox="1"/>
          <p:nvPr/>
        </p:nvSpPr>
        <p:spPr>
          <a:xfrm>
            <a:off x="5127677" y="1698672"/>
            <a:ext cx="3165231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18E88"/>
                </a:solidFill>
              </a:rPr>
              <a:t>ATÉ 600 AMOSTRAS</a:t>
            </a:r>
          </a:p>
        </p:txBody>
      </p:sp>
    </p:spTree>
    <p:extLst>
      <p:ext uri="{BB962C8B-B14F-4D97-AF65-F5344CB8AC3E}">
        <p14:creationId xmlns:p14="http://schemas.microsoft.com/office/powerpoint/2010/main" val="27144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2397626" y="464976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EXTRAÇÃO DE RNA</a:t>
            </a:r>
            <a:endParaRPr lang="pt-BR" sz="2400" b="1" dirty="0"/>
          </a:p>
        </p:txBody>
      </p:sp>
      <p:pic>
        <p:nvPicPr>
          <p:cNvPr id="12" name="Picture 4" descr="SUPERA PARQUE">
            <a:extLst>
              <a:ext uri="{FF2B5EF4-FFF2-40B4-BE49-F238E27FC236}">
                <a16:creationId xmlns:a16="http://schemas.microsoft.com/office/drawing/2014/main" id="{8CD99042-1A8E-4019-B2AF-1D084FC8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9395C6-844B-4921-A23F-380780992D58}"/>
              </a:ext>
            </a:extLst>
          </p:cNvPr>
          <p:cNvSpPr txBox="1"/>
          <p:nvPr/>
        </p:nvSpPr>
        <p:spPr>
          <a:xfrm>
            <a:off x="3116167" y="1019724"/>
            <a:ext cx="291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DOIS TURNOS DIÁRIOS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Manhã – 7h – 13h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pic>
        <p:nvPicPr>
          <p:cNvPr id="7170" name="Picture 2" descr="Cabine de Segurança Biológica Classe II Tipo A1. Modelo Bioseg 9 ...">
            <a:extLst>
              <a:ext uri="{FF2B5EF4-FFF2-40B4-BE49-F238E27FC236}">
                <a16:creationId xmlns:a16="http://schemas.microsoft.com/office/drawing/2014/main" id="{00B5B9F3-E6F9-4E02-A1EE-E4B14CF7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7" y="1799883"/>
            <a:ext cx="1341230" cy="13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bine de Segurança Biológica Classe II Tipo A1. Modelo Bioseg 9 ...">
            <a:extLst>
              <a:ext uri="{FF2B5EF4-FFF2-40B4-BE49-F238E27FC236}">
                <a16:creationId xmlns:a16="http://schemas.microsoft.com/office/drawing/2014/main" id="{F5583435-C0CE-4895-B3AD-C1AD9E59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827616"/>
            <a:ext cx="1341230" cy="13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C670A4C-C022-4A7F-8E02-7081EA61877F}"/>
              </a:ext>
            </a:extLst>
          </p:cNvPr>
          <p:cNvSpPr txBox="1"/>
          <p:nvPr/>
        </p:nvSpPr>
        <p:spPr>
          <a:xfrm>
            <a:off x="3059550" y="2135340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2 Fluxos laminares Nível Biossegurança 2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Em sala com pressão Negativa</a:t>
            </a:r>
          </a:p>
        </p:txBody>
      </p:sp>
      <p:pic>
        <p:nvPicPr>
          <p:cNvPr id="7172" name="Picture 4" descr="Person Outline Free Vector Icon | Person outline, Person icon ...">
            <a:extLst>
              <a:ext uri="{FF2B5EF4-FFF2-40B4-BE49-F238E27FC236}">
                <a16:creationId xmlns:a16="http://schemas.microsoft.com/office/drawing/2014/main" id="{2E87F716-5CDE-4287-AF7D-159DA410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46" y="3141113"/>
            <a:ext cx="621121" cy="4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rson Outline Free Vector Icon | Person outline, Person icon ...">
            <a:extLst>
              <a:ext uri="{FF2B5EF4-FFF2-40B4-BE49-F238E27FC236}">
                <a16:creationId xmlns:a16="http://schemas.microsoft.com/office/drawing/2014/main" id="{64643FF8-CE89-4BAE-9BE3-27BA321C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06" y="3141113"/>
            <a:ext cx="621121" cy="4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82DA3F-C09B-48FE-8466-ACA2E82421F0}"/>
              </a:ext>
            </a:extLst>
          </p:cNvPr>
          <p:cNvSpPr txBox="1"/>
          <p:nvPr/>
        </p:nvSpPr>
        <p:spPr>
          <a:xfrm>
            <a:off x="2056554" y="3588579"/>
            <a:ext cx="7779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“Limpo”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FC61ED-3979-4024-841F-6CE2A6B8EAAF}"/>
              </a:ext>
            </a:extLst>
          </p:cNvPr>
          <p:cNvSpPr txBox="1"/>
          <p:nvPr/>
        </p:nvSpPr>
        <p:spPr>
          <a:xfrm>
            <a:off x="2748990" y="3597630"/>
            <a:ext cx="62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“Sujo”</a:t>
            </a:r>
          </a:p>
        </p:txBody>
      </p:sp>
      <p:pic>
        <p:nvPicPr>
          <p:cNvPr id="15" name="Picture 4" descr="Person Outline Free Vector Icon | Person outline, Person icon ...">
            <a:extLst>
              <a:ext uri="{FF2B5EF4-FFF2-40B4-BE49-F238E27FC236}">
                <a16:creationId xmlns:a16="http://schemas.microsoft.com/office/drawing/2014/main" id="{F5A3007E-DB94-4E4B-9A44-EBE5BCD0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4" y="3141113"/>
            <a:ext cx="621121" cy="4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erson Outline Free Vector Icon | Person outline, Person icon ...">
            <a:extLst>
              <a:ext uri="{FF2B5EF4-FFF2-40B4-BE49-F238E27FC236}">
                <a16:creationId xmlns:a16="http://schemas.microsoft.com/office/drawing/2014/main" id="{743C09B6-F1C8-4030-9D89-BA9AD32E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84" y="3141113"/>
            <a:ext cx="621121" cy="4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5AC5D1-5B9B-45A9-A268-887FD26F7088}"/>
              </a:ext>
            </a:extLst>
          </p:cNvPr>
          <p:cNvSpPr txBox="1"/>
          <p:nvPr/>
        </p:nvSpPr>
        <p:spPr>
          <a:xfrm>
            <a:off x="5728233" y="3588579"/>
            <a:ext cx="7779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“Limpo”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E9D86E-81E3-49DE-BB51-99B7784DC00B}"/>
              </a:ext>
            </a:extLst>
          </p:cNvPr>
          <p:cNvSpPr txBox="1"/>
          <p:nvPr/>
        </p:nvSpPr>
        <p:spPr>
          <a:xfrm>
            <a:off x="6420669" y="3597630"/>
            <a:ext cx="6211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“Sujo”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77BBCB6-1544-43EC-A994-123F20742B3F}"/>
              </a:ext>
            </a:extLst>
          </p:cNvPr>
          <p:cNvSpPr txBox="1"/>
          <p:nvPr/>
        </p:nvSpPr>
        <p:spPr>
          <a:xfrm>
            <a:off x="1230833" y="3859096"/>
            <a:ext cx="291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30 amostras MANHÃ</a:t>
            </a:r>
          </a:p>
          <a:p>
            <a:pPr algn="ctr"/>
            <a:r>
              <a:rPr lang="pt-BR" sz="1200" b="1" dirty="0"/>
              <a:t>30 amostras TARDE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= 60 amostras/dia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9F978C-5B12-4482-8693-8867A619C331}"/>
              </a:ext>
            </a:extLst>
          </p:cNvPr>
          <p:cNvSpPr txBox="1"/>
          <p:nvPr/>
        </p:nvSpPr>
        <p:spPr>
          <a:xfrm>
            <a:off x="4960645" y="3822684"/>
            <a:ext cx="291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30 amostras MANHÃ</a:t>
            </a:r>
          </a:p>
          <a:p>
            <a:pPr algn="ctr"/>
            <a:r>
              <a:rPr lang="pt-BR" sz="1200" b="1" dirty="0"/>
              <a:t>30 amostras TARDE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= 60 amostras/dia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A3D985-F108-4339-8B7F-FD603F6DF150}"/>
              </a:ext>
            </a:extLst>
          </p:cNvPr>
          <p:cNvSpPr/>
          <p:nvPr/>
        </p:nvSpPr>
        <p:spPr>
          <a:xfrm>
            <a:off x="3053986" y="4664061"/>
            <a:ext cx="308334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100" b="1" dirty="0">
                <a:solidFill>
                  <a:srgbClr val="FF0000"/>
                </a:solidFill>
              </a:rPr>
              <a:t>Total de 120 amostras/dia</a:t>
            </a:r>
          </a:p>
        </p:txBody>
      </p:sp>
      <p:pic>
        <p:nvPicPr>
          <p:cNvPr id="7174" name="Picture 6" descr="centrifuga refrigerada prisma labnet">
            <a:extLst>
              <a:ext uri="{FF2B5EF4-FFF2-40B4-BE49-F238E27FC236}">
                <a16:creationId xmlns:a16="http://schemas.microsoft.com/office/drawing/2014/main" id="{0CE2AE98-96FC-4B32-BEE3-6995B4AF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9" y="2083526"/>
            <a:ext cx="873193" cy="7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entrifuga refrigerada prisma labnet">
            <a:extLst>
              <a:ext uri="{FF2B5EF4-FFF2-40B4-BE49-F238E27FC236}">
                <a16:creationId xmlns:a16="http://schemas.microsoft.com/office/drawing/2014/main" id="{0F3E5045-A3AA-411F-8573-11CE20EAF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58" y="2072864"/>
            <a:ext cx="873193" cy="7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987D774-CF82-447A-9CDA-52ACEBCDBED3}"/>
              </a:ext>
            </a:extLst>
          </p:cNvPr>
          <p:cNvCxnSpPr/>
          <p:nvPr/>
        </p:nvCxnSpPr>
        <p:spPr>
          <a:xfrm flipV="1">
            <a:off x="3756072" y="4524547"/>
            <a:ext cx="1152900" cy="5741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4B78C6E-1B4F-435D-83D1-F15968C030FC}"/>
              </a:ext>
            </a:extLst>
          </p:cNvPr>
          <p:cNvCxnSpPr/>
          <p:nvPr/>
        </p:nvCxnSpPr>
        <p:spPr>
          <a:xfrm>
            <a:off x="3808828" y="4482343"/>
            <a:ext cx="1151818" cy="5741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7B7F0BA-B45E-4E60-AC0B-88CD53ACBD27}"/>
              </a:ext>
            </a:extLst>
          </p:cNvPr>
          <p:cNvSpPr txBox="1"/>
          <p:nvPr/>
        </p:nvSpPr>
        <p:spPr>
          <a:xfrm>
            <a:off x="6087794" y="4737294"/>
            <a:ext cx="2257866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18E88"/>
                </a:solidFill>
              </a:rPr>
              <a:t>ATÉ 260 AMOSTRAS</a:t>
            </a:r>
          </a:p>
        </p:txBody>
      </p:sp>
    </p:spTree>
    <p:extLst>
      <p:ext uri="{BB962C8B-B14F-4D97-AF65-F5344CB8AC3E}">
        <p14:creationId xmlns:p14="http://schemas.microsoft.com/office/powerpoint/2010/main" val="9872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2397626" y="464976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EXTRAÇÃO DE RNA</a:t>
            </a:r>
            <a:endParaRPr lang="pt-BR" sz="2400" b="1" dirty="0"/>
          </a:p>
        </p:txBody>
      </p:sp>
      <p:pic>
        <p:nvPicPr>
          <p:cNvPr id="12" name="Picture 4" descr="SUPERA PARQUE">
            <a:extLst>
              <a:ext uri="{FF2B5EF4-FFF2-40B4-BE49-F238E27FC236}">
                <a16:creationId xmlns:a16="http://schemas.microsoft.com/office/drawing/2014/main" id="{8CD99042-1A8E-4019-B2AF-1D084FC8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9395C6-844B-4921-A23F-380780992D58}"/>
              </a:ext>
            </a:extLst>
          </p:cNvPr>
          <p:cNvSpPr txBox="1"/>
          <p:nvPr/>
        </p:nvSpPr>
        <p:spPr>
          <a:xfrm>
            <a:off x="3116167" y="1019724"/>
            <a:ext cx="291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DOIS TURNOS DIÁRIOS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Manhã – 7h – 13h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24F87E3-41FC-47D7-A21D-40F6ED48F444}"/>
              </a:ext>
            </a:extLst>
          </p:cNvPr>
          <p:cNvSpPr txBox="1"/>
          <p:nvPr/>
        </p:nvSpPr>
        <p:spPr>
          <a:xfrm>
            <a:off x="568930" y="2234438"/>
            <a:ext cx="5585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8E88"/>
              </a:buClr>
            </a:pPr>
            <a:r>
              <a:rPr lang="pt-BR" sz="1200" b="1" dirty="0">
                <a:solidFill>
                  <a:srgbClr val="018E88"/>
                </a:solidFill>
              </a:rPr>
              <a:t>Metodologia: Kits de extração validados</a:t>
            </a:r>
          </a:p>
          <a:p>
            <a:pPr>
              <a:buClr>
                <a:srgbClr val="018E88"/>
              </a:buClr>
            </a:pPr>
            <a:r>
              <a:rPr lang="pt-BR" sz="1200" b="1" dirty="0"/>
              <a:t> - QIAGEN</a:t>
            </a:r>
          </a:p>
          <a:p>
            <a:pPr>
              <a:buClr>
                <a:srgbClr val="018E88"/>
              </a:buClr>
            </a:pPr>
            <a:r>
              <a:rPr lang="pt-BR" sz="1200" b="1" dirty="0"/>
              <a:t> - PROMEGA</a:t>
            </a:r>
          </a:p>
          <a:p>
            <a:pPr>
              <a:buClr>
                <a:srgbClr val="018E88"/>
              </a:buClr>
            </a:pPr>
            <a:r>
              <a:rPr lang="pt-BR" sz="1200" b="1" dirty="0"/>
              <a:t> - CELLCO</a:t>
            </a:r>
          </a:p>
          <a:p>
            <a:pPr>
              <a:buClr>
                <a:srgbClr val="018E88"/>
              </a:buClr>
            </a:pPr>
            <a:endParaRPr lang="pt-BR" sz="1200" b="1" dirty="0"/>
          </a:p>
          <a:p>
            <a:pPr>
              <a:buClr>
                <a:srgbClr val="018E88"/>
              </a:buClr>
            </a:pPr>
            <a:r>
              <a:rPr lang="pt-BR" sz="1200" b="1" dirty="0">
                <a:solidFill>
                  <a:srgbClr val="018E88"/>
                </a:solidFill>
              </a:rPr>
              <a:t>Volume de amostra: </a:t>
            </a:r>
            <a:r>
              <a:rPr lang="pt-BR" sz="1200" b="1" dirty="0"/>
              <a:t>200uL</a:t>
            </a:r>
          </a:p>
          <a:p>
            <a:pPr>
              <a:buClr>
                <a:srgbClr val="018E88"/>
              </a:buClr>
            </a:pPr>
            <a:endParaRPr lang="pt-BR" sz="1200" b="1" dirty="0"/>
          </a:p>
          <a:p>
            <a:pPr>
              <a:buClr>
                <a:srgbClr val="018E88"/>
              </a:buClr>
            </a:pPr>
            <a:r>
              <a:rPr lang="pt-BR" sz="1200" b="1" dirty="0">
                <a:solidFill>
                  <a:srgbClr val="018E88"/>
                </a:solidFill>
              </a:rPr>
              <a:t>Volume de eluição: </a:t>
            </a:r>
            <a:r>
              <a:rPr lang="pt-BR" sz="1200" b="1" dirty="0"/>
              <a:t>30uL</a:t>
            </a:r>
          </a:p>
          <a:p>
            <a:pPr>
              <a:buClr>
                <a:srgbClr val="018E88"/>
              </a:buClr>
            </a:pPr>
            <a:endParaRPr lang="pt-BR" sz="1200" b="1" dirty="0">
              <a:solidFill>
                <a:srgbClr val="018E88"/>
              </a:solidFill>
            </a:endParaRPr>
          </a:p>
          <a:p>
            <a:pPr>
              <a:buClr>
                <a:srgbClr val="018E88"/>
              </a:buClr>
            </a:pPr>
            <a:r>
              <a:rPr lang="pt-BR" sz="1200" b="1" dirty="0">
                <a:solidFill>
                  <a:srgbClr val="018E88"/>
                </a:solidFill>
              </a:rPr>
              <a:t>Funções:</a:t>
            </a:r>
          </a:p>
          <a:p>
            <a:pPr marL="214313" indent="-214313">
              <a:buClr>
                <a:srgbClr val="018E88"/>
              </a:buClr>
              <a:buFontTx/>
              <a:buChar char="-"/>
            </a:pPr>
            <a:r>
              <a:rPr lang="pt-BR" sz="1200" b="1" dirty="0"/>
              <a:t>Extração de RNA</a:t>
            </a:r>
          </a:p>
          <a:p>
            <a:pPr marL="214313" indent="-214313">
              <a:buClr>
                <a:srgbClr val="018E88"/>
              </a:buClr>
              <a:buFontTx/>
              <a:buChar char="-"/>
            </a:pPr>
            <a:r>
              <a:rPr lang="pt-BR" sz="1200" b="1" dirty="0"/>
              <a:t>Anotação de intercorrências</a:t>
            </a:r>
          </a:p>
          <a:p>
            <a:pPr marL="214313" indent="-214313">
              <a:buClr>
                <a:srgbClr val="018E88"/>
              </a:buClr>
              <a:buFontTx/>
              <a:buChar char="-"/>
            </a:pPr>
            <a:r>
              <a:rPr lang="pt-BR" sz="1200" b="1" dirty="0"/>
              <a:t>Lançamento no Sistema</a:t>
            </a:r>
          </a:p>
          <a:p>
            <a:pPr marL="214313" indent="-214313">
              <a:buClr>
                <a:srgbClr val="018E88"/>
              </a:buClr>
              <a:buFontTx/>
              <a:buChar char="-"/>
            </a:pPr>
            <a:r>
              <a:rPr lang="pt-BR" sz="1200" b="1" dirty="0"/>
              <a:t>Entrega do RNA extraído e documentação para equipe </a:t>
            </a:r>
            <a:r>
              <a:rPr lang="pt-BR" sz="1200" b="1" dirty="0" err="1"/>
              <a:t>qPCR</a:t>
            </a:r>
            <a:endParaRPr lang="pt-BR" sz="1200" b="1" dirty="0"/>
          </a:p>
          <a:p>
            <a:pPr>
              <a:buClr>
                <a:srgbClr val="018E88"/>
              </a:buClr>
            </a:pPr>
            <a:endParaRPr lang="pt-BR" sz="1200" b="1" dirty="0"/>
          </a:p>
          <a:p>
            <a:pPr>
              <a:buClr>
                <a:srgbClr val="018E88"/>
              </a:buClr>
            </a:pPr>
            <a:endParaRPr lang="pt-BR" sz="1200" b="1" dirty="0"/>
          </a:p>
          <a:p>
            <a:pPr>
              <a:buClr>
                <a:srgbClr val="018E88"/>
              </a:buClr>
            </a:pPr>
            <a:endParaRPr lang="pt-BR" sz="1200" dirty="0"/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endParaRPr lang="pt-BR" sz="1200" dirty="0"/>
          </a:p>
          <a:p>
            <a:pPr marL="257175" indent="-257175">
              <a:buClr>
                <a:srgbClr val="018E88"/>
              </a:buClr>
              <a:buFont typeface="+mj-lt"/>
              <a:buAutoNum type="arabicPeriod"/>
            </a:pPr>
            <a:endParaRPr lang="pt-BR" sz="1200" dirty="0"/>
          </a:p>
          <a:p>
            <a:pPr marL="257175" indent="-257175">
              <a:buFont typeface="+mj-lt"/>
              <a:buAutoNum type="arabicPeriod"/>
            </a:pPr>
            <a:endParaRPr lang="pt-BR" sz="1200" b="1" dirty="0">
              <a:solidFill>
                <a:srgbClr val="018E88"/>
              </a:solidFill>
            </a:endParaRPr>
          </a:p>
        </p:txBody>
      </p:sp>
      <p:pic>
        <p:nvPicPr>
          <p:cNvPr id="9222" name="Picture 6" descr="Eliminate genomic DNA contamination with NucleoSpin RNA">
            <a:extLst>
              <a:ext uri="{FF2B5EF4-FFF2-40B4-BE49-F238E27FC236}">
                <a16:creationId xmlns:a16="http://schemas.microsoft.com/office/drawing/2014/main" id="{993659F4-499C-4AB3-92C9-1D92FC5DF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7"/>
          <a:stretch/>
        </p:blipFill>
        <p:spPr bwMode="auto">
          <a:xfrm>
            <a:off x="3863994" y="2197719"/>
            <a:ext cx="4711076" cy="2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2585934" y="459688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RT-</a:t>
            </a:r>
            <a:r>
              <a:rPr lang="pt-BR" sz="3600" b="1" dirty="0" err="1">
                <a:solidFill>
                  <a:srgbClr val="018E88"/>
                </a:solidFill>
              </a:rPr>
              <a:t>qPCR</a:t>
            </a:r>
            <a:endParaRPr lang="pt-BR" sz="2400" b="1" dirty="0"/>
          </a:p>
        </p:txBody>
      </p:sp>
      <p:pic>
        <p:nvPicPr>
          <p:cNvPr id="12" name="Picture 4" descr="SUPERA PARQUE">
            <a:extLst>
              <a:ext uri="{FF2B5EF4-FFF2-40B4-BE49-F238E27FC236}">
                <a16:creationId xmlns:a16="http://schemas.microsoft.com/office/drawing/2014/main" id="{8CD99042-1A8E-4019-B2AF-1D084FC8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9395C6-844B-4921-A23F-380780992D58}"/>
              </a:ext>
            </a:extLst>
          </p:cNvPr>
          <p:cNvSpPr txBox="1"/>
          <p:nvPr/>
        </p:nvSpPr>
        <p:spPr>
          <a:xfrm>
            <a:off x="2992069" y="1001441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571272-02F3-4BA1-BD61-3E2FC34A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9" y="1624688"/>
            <a:ext cx="5792599" cy="190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3BC604-CB03-4091-AE8C-69F6B43A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40" y="2904557"/>
            <a:ext cx="3480162" cy="201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2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12655C-4048-4140-82D6-ACF2B2174520}"/>
              </a:ext>
            </a:extLst>
          </p:cNvPr>
          <p:cNvSpPr txBox="1"/>
          <p:nvPr/>
        </p:nvSpPr>
        <p:spPr>
          <a:xfrm>
            <a:off x="2585934" y="459688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RT-</a:t>
            </a:r>
            <a:r>
              <a:rPr lang="pt-BR" sz="3600" b="1" dirty="0" err="1">
                <a:solidFill>
                  <a:srgbClr val="018E88"/>
                </a:solidFill>
              </a:rPr>
              <a:t>qPCR</a:t>
            </a:r>
            <a:endParaRPr lang="pt-BR" sz="2400" b="1" dirty="0"/>
          </a:p>
        </p:txBody>
      </p:sp>
      <p:pic>
        <p:nvPicPr>
          <p:cNvPr id="4" name="Picture 4" descr="SUPERA PARQUE">
            <a:extLst>
              <a:ext uri="{FF2B5EF4-FFF2-40B4-BE49-F238E27FC236}">
                <a16:creationId xmlns:a16="http://schemas.microsoft.com/office/drawing/2014/main" id="{6D5752AC-77CD-467B-9935-9AC49A00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F1D4C6-A26B-4FCA-AC79-BD768EF4F430}"/>
              </a:ext>
            </a:extLst>
          </p:cNvPr>
          <p:cNvSpPr txBox="1"/>
          <p:nvPr/>
        </p:nvSpPr>
        <p:spPr>
          <a:xfrm>
            <a:off x="2992069" y="1001441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pic>
        <p:nvPicPr>
          <p:cNvPr id="10242" name="Picture 2" descr="Choice Of One Step RT-qPCR Or Two Step RT-qPCR | NEB">
            <a:extLst>
              <a:ext uri="{FF2B5EF4-FFF2-40B4-BE49-F238E27FC236}">
                <a16:creationId xmlns:a16="http://schemas.microsoft.com/office/drawing/2014/main" id="{16F1DE24-596E-44C8-8FC3-73F4AAE5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9" y="1981775"/>
            <a:ext cx="3957596" cy="19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C18FE3-F1D7-47F6-9575-5F566A18212B}"/>
              </a:ext>
            </a:extLst>
          </p:cNvPr>
          <p:cNvSpPr/>
          <p:nvPr/>
        </p:nvSpPr>
        <p:spPr>
          <a:xfrm>
            <a:off x="599671" y="1981774"/>
            <a:ext cx="4050664" cy="989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44" name="Picture 4" descr="Mechanism of the TaqMan probe. The probes rely on the 5 ′– 3 ...">
            <a:extLst>
              <a:ext uri="{FF2B5EF4-FFF2-40B4-BE49-F238E27FC236}">
                <a16:creationId xmlns:a16="http://schemas.microsoft.com/office/drawing/2014/main" id="{561EA769-8AB4-4FE4-BB01-F6AFDA30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21" y="1819413"/>
            <a:ext cx="2911667" cy="31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12655C-4048-4140-82D6-ACF2B2174520}"/>
              </a:ext>
            </a:extLst>
          </p:cNvPr>
          <p:cNvSpPr txBox="1"/>
          <p:nvPr/>
        </p:nvSpPr>
        <p:spPr>
          <a:xfrm>
            <a:off x="2585934" y="459688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RT-</a:t>
            </a:r>
            <a:r>
              <a:rPr lang="pt-BR" sz="3600" b="1" dirty="0" err="1">
                <a:solidFill>
                  <a:srgbClr val="018E88"/>
                </a:solidFill>
              </a:rPr>
              <a:t>qPCR</a:t>
            </a:r>
            <a:endParaRPr lang="pt-BR" sz="2400" b="1" dirty="0"/>
          </a:p>
        </p:txBody>
      </p:sp>
      <p:pic>
        <p:nvPicPr>
          <p:cNvPr id="4" name="Picture 4" descr="SUPERA PARQUE">
            <a:extLst>
              <a:ext uri="{FF2B5EF4-FFF2-40B4-BE49-F238E27FC236}">
                <a16:creationId xmlns:a16="http://schemas.microsoft.com/office/drawing/2014/main" id="{6D5752AC-77CD-467B-9935-9AC49A00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F1D4C6-A26B-4FCA-AC79-BD768EF4F430}"/>
              </a:ext>
            </a:extLst>
          </p:cNvPr>
          <p:cNvSpPr txBox="1"/>
          <p:nvPr/>
        </p:nvSpPr>
        <p:spPr>
          <a:xfrm>
            <a:off x="2992069" y="1001441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9BDC1F-A2EA-4ED9-992C-6F83A1B1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6" y="1729046"/>
            <a:ext cx="7163945" cy="18291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2DA1A9B-9270-409F-A353-399A4F721CC4}"/>
              </a:ext>
            </a:extLst>
          </p:cNvPr>
          <p:cNvSpPr/>
          <p:nvPr/>
        </p:nvSpPr>
        <p:spPr>
          <a:xfrm>
            <a:off x="7210756" y="2366596"/>
            <a:ext cx="16552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18E88"/>
              </a:buClr>
            </a:pPr>
            <a:r>
              <a:rPr lang="pt-BR" sz="1350" b="1" dirty="0">
                <a:solidFill>
                  <a:srgbClr val="018E88"/>
                </a:solidFill>
              </a:rPr>
              <a:t>Região do RNA Vírus</a:t>
            </a:r>
            <a:endParaRPr lang="pt-BR" sz="135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AD12AB-2BBE-4101-86C7-26C1FF418517}"/>
              </a:ext>
            </a:extLst>
          </p:cNvPr>
          <p:cNvSpPr/>
          <p:nvPr/>
        </p:nvSpPr>
        <p:spPr>
          <a:xfrm>
            <a:off x="7210756" y="2685372"/>
            <a:ext cx="16552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18E88"/>
              </a:buClr>
            </a:pPr>
            <a:r>
              <a:rPr lang="pt-BR" sz="1350" b="1" dirty="0">
                <a:solidFill>
                  <a:srgbClr val="018E88"/>
                </a:solidFill>
              </a:rPr>
              <a:t>Região do RNA Vírus</a:t>
            </a:r>
            <a:endParaRPr lang="pt-BR" sz="1350" b="1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734BFA-E2F3-4114-B131-30E4205DDAED}"/>
              </a:ext>
            </a:extLst>
          </p:cNvPr>
          <p:cNvSpPr/>
          <p:nvPr/>
        </p:nvSpPr>
        <p:spPr>
          <a:xfrm>
            <a:off x="7171057" y="3064967"/>
            <a:ext cx="19389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18E88"/>
              </a:buClr>
            </a:pPr>
            <a:r>
              <a:rPr lang="pt-BR" sz="1350" b="1" dirty="0">
                <a:solidFill>
                  <a:srgbClr val="FF0000"/>
                </a:solidFill>
              </a:rPr>
              <a:t>Região do RNA Humano </a:t>
            </a:r>
          </a:p>
          <a:p>
            <a:pPr algn="ctr">
              <a:buClr>
                <a:srgbClr val="018E88"/>
              </a:buClr>
            </a:pPr>
            <a:r>
              <a:rPr lang="pt-BR" sz="1350" b="1" i="1" dirty="0">
                <a:solidFill>
                  <a:srgbClr val="FF0000"/>
                </a:solidFill>
              </a:rPr>
              <a:t>(Controle de extração) </a:t>
            </a:r>
          </a:p>
        </p:txBody>
      </p:sp>
      <p:pic>
        <p:nvPicPr>
          <p:cNvPr id="13314" name="Picture 2" descr="Integrated DNA Technologies | LinkedIn">
            <a:extLst>
              <a:ext uri="{FF2B5EF4-FFF2-40B4-BE49-F238E27FC236}">
                <a16:creationId xmlns:a16="http://schemas.microsoft.com/office/drawing/2014/main" id="{E9CB1D6D-BDF0-488C-8E63-C32B6943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9" y="3400526"/>
            <a:ext cx="1503864" cy="15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944A94-DC8A-441A-8177-4F4FEB344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663" y="3567968"/>
            <a:ext cx="4024688" cy="13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F1B5F5-2783-47B5-9C54-9A5835F93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8" y="2032391"/>
            <a:ext cx="7110282" cy="29882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0E3319-6948-430D-AAAC-AE05182D9A2B}"/>
              </a:ext>
            </a:extLst>
          </p:cNvPr>
          <p:cNvSpPr txBox="1"/>
          <p:nvPr/>
        </p:nvSpPr>
        <p:spPr>
          <a:xfrm>
            <a:off x="2585934" y="459688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RT-</a:t>
            </a:r>
            <a:r>
              <a:rPr lang="pt-BR" sz="3600" b="1" dirty="0" err="1">
                <a:solidFill>
                  <a:srgbClr val="018E88"/>
                </a:solidFill>
              </a:rPr>
              <a:t>qPCR</a:t>
            </a:r>
            <a:endParaRPr lang="pt-BR" sz="2400" b="1" dirty="0"/>
          </a:p>
        </p:txBody>
      </p:sp>
      <p:pic>
        <p:nvPicPr>
          <p:cNvPr id="4" name="Picture 4" descr="SUPERA PARQUE">
            <a:extLst>
              <a:ext uri="{FF2B5EF4-FFF2-40B4-BE49-F238E27FC236}">
                <a16:creationId xmlns:a16="http://schemas.microsoft.com/office/drawing/2014/main" id="{9F553DC4-A49B-4CAC-BD55-9C125EAD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5B09FD-0238-426F-959A-6C9ECD151544}"/>
              </a:ext>
            </a:extLst>
          </p:cNvPr>
          <p:cNvSpPr txBox="1"/>
          <p:nvPr/>
        </p:nvSpPr>
        <p:spPr>
          <a:xfrm>
            <a:off x="2992069" y="1001441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BC6195-A02C-422D-B259-F56A65ED80E6}"/>
              </a:ext>
            </a:extLst>
          </p:cNvPr>
          <p:cNvSpPr/>
          <p:nvPr/>
        </p:nvSpPr>
        <p:spPr>
          <a:xfrm>
            <a:off x="1179436" y="1567099"/>
            <a:ext cx="65694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18E88"/>
              </a:buClr>
            </a:pPr>
            <a:r>
              <a:rPr lang="pt-BR" sz="2100" b="1" dirty="0">
                <a:solidFill>
                  <a:srgbClr val="018E88"/>
                </a:solidFill>
              </a:rPr>
              <a:t>Placas de 384 poços = </a:t>
            </a:r>
            <a:r>
              <a:rPr lang="pt-BR" sz="2100" b="1" dirty="0">
                <a:solidFill>
                  <a:srgbClr val="FF0000"/>
                </a:solidFill>
              </a:rPr>
              <a:t>126</a:t>
            </a:r>
            <a:r>
              <a:rPr lang="pt-BR" sz="2100" b="1" dirty="0">
                <a:solidFill>
                  <a:srgbClr val="018E88"/>
                </a:solidFill>
              </a:rPr>
              <a:t> amostras por placa + Controles</a:t>
            </a:r>
            <a:endParaRPr lang="pt-BR" sz="21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FB5AD0-DC8B-47AD-9C04-12EADFF544F5}"/>
              </a:ext>
            </a:extLst>
          </p:cNvPr>
          <p:cNvSpPr/>
          <p:nvPr/>
        </p:nvSpPr>
        <p:spPr>
          <a:xfrm>
            <a:off x="7470730" y="2712762"/>
            <a:ext cx="15488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18E88"/>
              </a:buClr>
            </a:pPr>
            <a:r>
              <a:rPr lang="pt-BR" sz="1350" b="1" dirty="0">
                <a:solidFill>
                  <a:srgbClr val="018E88"/>
                </a:solidFill>
              </a:rPr>
              <a:t>Volume Final: </a:t>
            </a:r>
            <a:r>
              <a:rPr lang="pt-BR" sz="1350" b="1" dirty="0"/>
              <a:t>10uL</a:t>
            </a:r>
          </a:p>
        </p:txBody>
      </p:sp>
    </p:spTree>
    <p:extLst>
      <p:ext uri="{BB962C8B-B14F-4D97-AF65-F5344CB8AC3E}">
        <p14:creationId xmlns:p14="http://schemas.microsoft.com/office/powerpoint/2010/main" val="1491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96F812A-1995-4730-AE0F-25E9C830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8" y="1497890"/>
            <a:ext cx="6412670" cy="34438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461057-D34C-4CEB-9C3E-BB813895866E}"/>
              </a:ext>
            </a:extLst>
          </p:cNvPr>
          <p:cNvSpPr txBox="1"/>
          <p:nvPr/>
        </p:nvSpPr>
        <p:spPr>
          <a:xfrm>
            <a:off x="2585934" y="459688"/>
            <a:ext cx="382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RT-</a:t>
            </a:r>
            <a:r>
              <a:rPr lang="pt-BR" sz="3600" b="1" dirty="0" err="1">
                <a:solidFill>
                  <a:srgbClr val="018E88"/>
                </a:solidFill>
              </a:rPr>
              <a:t>qPCR</a:t>
            </a:r>
            <a:endParaRPr lang="pt-BR" sz="2400" b="1" dirty="0"/>
          </a:p>
        </p:txBody>
      </p:sp>
      <p:pic>
        <p:nvPicPr>
          <p:cNvPr id="4" name="Picture 4" descr="SUPERA PARQUE">
            <a:extLst>
              <a:ext uri="{FF2B5EF4-FFF2-40B4-BE49-F238E27FC236}">
                <a16:creationId xmlns:a16="http://schemas.microsoft.com/office/drawing/2014/main" id="{A81A89BA-BFBA-4E08-B3E8-45FF5A3A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464976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9C6E89-7576-4C55-99B0-28A65D83E10D}"/>
              </a:ext>
            </a:extLst>
          </p:cNvPr>
          <p:cNvSpPr txBox="1"/>
          <p:nvPr/>
        </p:nvSpPr>
        <p:spPr>
          <a:xfrm>
            <a:off x="2992069" y="1001441"/>
            <a:ext cx="291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UM TURNO DIÁRIO (</a:t>
            </a:r>
            <a:r>
              <a:rPr lang="pt-BR" sz="1200" b="1" dirty="0" err="1">
                <a:solidFill>
                  <a:srgbClr val="FF0000"/>
                </a:solidFill>
              </a:rPr>
              <a:t>Seg</a:t>
            </a:r>
            <a:r>
              <a:rPr lang="pt-BR" sz="1200" b="1" dirty="0">
                <a:solidFill>
                  <a:srgbClr val="FF0000"/>
                </a:solidFill>
              </a:rPr>
              <a:t> a Domingo):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TARDE – 13h às 19h</a:t>
            </a:r>
          </a:p>
        </p:txBody>
      </p:sp>
    </p:spTree>
    <p:extLst>
      <p:ext uri="{BB962C8B-B14F-4D97-AF65-F5344CB8AC3E}">
        <p14:creationId xmlns:p14="http://schemas.microsoft.com/office/powerpoint/2010/main" val="32631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B61BB3-7B65-4CC7-A6DC-ED9B7D241C0C}"/>
              </a:ext>
            </a:extLst>
          </p:cNvPr>
          <p:cNvSpPr txBox="1"/>
          <p:nvPr/>
        </p:nvSpPr>
        <p:spPr>
          <a:xfrm>
            <a:off x="2520619" y="289872"/>
            <a:ext cx="382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EPIs a serem disponibilizados</a:t>
            </a:r>
            <a:endParaRPr lang="pt-BR" sz="2400" b="1" dirty="0"/>
          </a:p>
        </p:txBody>
      </p:sp>
      <p:pic>
        <p:nvPicPr>
          <p:cNvPr id="14338" name="Picture 2" descr="Mascara Descartável Retangular Tnt Com Elastico Pct 500 Unid - R ...">
            <a:extLst>
              <a:ext uri="{FF2B5EF4-FFF2-40B4-BE49-F238E27FC236}">
                <a16:creationId xmlns:a16="http://schemas.microsoft.com/office/drawing/2014/main" id="{F96C3C80-CB40-4A19-A7C6-D2C85A4D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9" y="1736856"/>
            <a:ext cx="1233044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pirador Com Válvula- Máscara N95 Pff2 - Proteção - R$ 19,90 em ...">
            <a:extLst>
              <a:ext uri="{FF2B5EF4-FFF2-40B4-BE49-F238E27FC236}">
                <a16:creationId xmlns:a16="http://schemas.microsoft.com/office/drawing/2014/main" id="{DF671DCF-1477-4F49-AEF8-4EF5F614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93" y="1767086"/>
            <a:ext cx="979637" cy="10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uva p/ Procedimento Látex - PP - SUPERMAX - SPL3402A">
            <a:extLst>
              <a:ext uri="{FF2B5EF4-FFF2-40B4-BE49-F238E27FC236}">
                <a16:creationId xmlns:a16="http://schemas.microsoft.com/office/drawing/2014/main" id="{BCCA9FDD-D305-4C77-8F51-F3D0AB2E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2" y="3284485"/>
            <a:ext cx="1233044" cy="12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Avental Descartável TNT Manga Longa Gramatura 20 Pct 10 und ...">
            <a:extLst>
              <a:ext uri="{FF2B5EF4-FFF2-40B4-BE49-F238E27FC236}">
                <a16:creationId xmlns:a16="http://schemas.microsoft.com/office/drawing/2014/main" id="{A4EB2E0C-732A-4EC3-A547-ACE9CA6CE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14346" name="Picture 10" descr="Polipropileno Jaleco Descartável De Protecção - Buy Jaleco ...">
            <a:extLst>
              <a:ext uri="{FF2B5EF4-FFF2-40B4-BE49-F238E27FC236}">
                <a16:creationId xmlns:a16="http://schemas.microsoft.com/office/drawing/2014/main" id="{3C7D4FE0-B240-4413-9D0C-A1E3DE36E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8"/>
          <a:stretch/>
        </p:blipFill>
        <p:spPr bwMode="auto">
          <a:xfrm>
            <a:off x="1642222" y="3115999"/>
            <a:ext cx="2358875" cy="19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Macacão Tyvek TYCHF5S Dupont - Comprar no ShopFácil - uma empresa ...">
            <a:extLst>
              <a:ext uri="{FF2B5EF4-FFF2-40B4-BE49-F238E27FC236}">
                <a16:creationId xmlns:a16="http://schemas.microsoft.com/office/drawing/2014/main" id="{3AEEC967-708A-4E8C-8E34-D1F94BAC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28" y="16144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Óculos de Proteção Sobrepor Persona Óptico Lente Incolor ...">
            <a:extLst>
              <a:ext uri="{FF2B5EF4-FFF2-40B4-BE49-F238E27FC236}">
                <a16:creationId xmlns:a16="http://schemas.microsoft.com/office/drawing/2014/main" id="{CF906FDF-DAE5-4BD3-9BCD-B9E821C3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5" y="3563995"/>
            <a:ext cx="1398710" cy="13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Mascara Facial Protetora Para O Rosto Face Shield - R$ 16,99 em ...">
            <a:extLst>
              <a:ext uri="{FF2B5EF4-FFF2-40B4-BE49-F238E27FC236}">
                <a16:creationId xmlns:a16="http://schemas.microsoft.com/office/drawing/2014/main" id="{264FBD40-FCBE-4876-8178-9D8F8B05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97" y="1679969"/>
            <a:ext cx="1438910" cy="15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Touca Sanfonada Descarpack Descartável Com Elástico Branca 100un ...">
            <a:extLst>
              <a:ext uri="{FF2B5EF4-FFF2-40B4-BE49-F238E27FC236}">
                <a16:creationId xmlns:a16="http://schemas.microsoft.com/office/drawing/2014/main" id="{004C6EAC-D657-4825-8C46-01583F96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18" y="3369266"/>
            <a:ext cx="1398710" cy="13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Propé Sapatilha Descartável TNT Branco Jersey Pompom c/ 100 ...">
            <a:extLst>
              <a:ext uri="{FF2B5EF4-FFF2-40B4-BE49-F238E27FC236}">
                <a16:creationId xmlns:a16="http://schemas.microsoft.com/office/drawing/2014/main" id="{FB571D6B-C66D-42F7-8C0D-CA8E7916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53" y="1998950"/>
            <a:ext cx="1210977" cy="11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0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heça o Parque">
            <a:extLst>
              <a:ext uri="{FF2B5EF4-FFF2-40B4-BE49-F238E27FC236}">
                <a16:creationId xmlns:a16="http://schemas.microsoft.com/office/drawing/2014/main" id="{715935B5-8DDE-4546-B139-C0B176D3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F24BFE-6790-49C8-94A8-D85346A61F4C}"/>
              </a:ext>
            </a:extLst>
          </p:cNvPr>
          <p:cNvSpPr txBox="1"/>
          <p:nvPr/>
        </p:nvSpPr>
        <p:spPr>
          <a:xfrm>
            <a:off x="189412" y="3135085"/>
            <a:ext cx="4761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Parque de Inovação e Tecnologia de Ribeirão Preto</a:t>
            </a:r>
          </a:p>
          <a:p>
            <a:endParaRPr lang="pt-BR" sz="1350" b="1" dirty="0"/>
          </a:p>
          <a:p>
            <a:pPr marL="214313" indent="-214313">
              <a:buFontTx/>
              <a:buChar char="-"/>
            </a:pPr>
            <a:r>
              <a:rPr lang="pt-BR" sz="1350" dirty="0"/>
              <a:t>Núcleo de Inovação Tecnológica (NIT)</a:t>
            </a:r>
          </a:p>
          <a:p>
            <a:pPr marL="214313" indent="-214313">
              <a:buFontTx/>
              <a:buChar char="-"/>
            </a:pPr>
            <a:r>
              <a:rPr lang="pt-BR" sz="1350" dirty="0"/>
              <a:t>Escritório Internacional</a:t>
            </a:r>
          </a:p>
          <a:p>
            <a:pPr marL="214313" indent="-214313">
              <a:buFontTx/>
              <a:buChar char="-"/>
            </a:pPr>
            <a:r>
              <a:rPr lang="pt-BR" sz="1350" dirty="0"/>
              <a:t>Centro de Tecnologia</a:t>
            </a:r>
          </a:p>
          <a:p>
            <a:pPr marL="214313" indent="-214313">
              <a:buFontTx/>
              <a:buChar char="-"/>
            </a:pPr>
            <a:r>
              <a:rPr lang="pt-BR" sz="1350" dirty="0"/>
              <a:t>Arranjos Produtivos Locais (</a:t>
            </a:r>
            <a:r>
              <a:rPr lang="pt-BR" sz="1350" dirty="0" err="1"/>
              <a:t>APLs</a:t>
            </a:r>
            <a:r>
              <a:rPr lang="pt-BR" sz="1350" dirty="0"/>
              <a:t>)</a:t>
            </a:r>
          </a:p>
          <a:p>
            <a:pPr marL="214313" indent="-214313">
              <a:buFontTx/>
              <a:buChar char="-"/>
            </a:pPr>
            <a:r>
              <a:rPr lang="pt-BR" sz="1350" dirty="0"/>
              <a:t>Centro de Negócios</a:t>
            </a:r>
          </a:p>
          <a:p>
            <a:pPr marL="214313" indent="-214313">
              <a:buFontTx/>
              <a:buChar char="-"/>
            </a:pPr>
            <a:r>
              <a:rPr lang="pt-BR" sz="1350" b="1" dirty="0"/>
              <a:t>INCUBADORA DE EMPRESAS (</a:t>
            </a:r>
            <a:r>
              <a:rPr lang="pt-BR" sz="1350" b="1" i="1" dirty="0"/>
              <a:t>Startups</a:t>
            </a:r>
            <a:r>
              <a:rPr lang="pt-BR" sz="1350" b="1" dirty="0"/>
              <a:t>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C34AF56-3169-4023-952C-4C73B6B7F252}"/>
              </a:ext>
            </a:extLst>
          </p:cNvPr>
          <p:cNvSpPr/>
          <p:nvPr/>
        </p:nvSpPr>
        <p:spPr>
          <a:xfrm>
            <a:off x="5094514" y="3141617"/>
            <a:ext cx="37359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latin typeface="Maven Pro"/>
              </a:rPr>
              <a:t>Convênio entre: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>
                <a:latin typeface="Maven Pro"/>
              </a:rPr>
              <a:t>USP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>
                <a:latin typeface="Maven Pro"/>
              </a:rPr>
              <a:t>Prefeitura Municipal de Ribeirão Preto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>
                <a:latin typeface="Maven Pro"/>
              </a:rPr>
              <a:t>Secretaria de Desenvolvimento Econômico, Ciência, Tecnologia e Inovação do Estado de São Paulo.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40585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B61BB3-7B65-4CC7-A6DC-ED9B7D241C0C}"/>
              </a:ext>
            </a:extLst>
          </p:cNvPr>
          <p:cNvSpPr txBox="1"/>
          <p:nvPr/>
        </p:nvSpPr>
        <p:spPr>
          <a:xfrm>
            <a:off x="51739" y="609912"/>
            <a:ext cx="382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Limpeza e Desinfecção</a:t>
            </a:r>
            <a:endParaRPr lang="pt-BR" sz="24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6135CAF-9618-461D-98D8-B6E814A5E457}"/>
              </a:ext>
            </a:extLst>
          </p:cNvPr>
          <p:cNvSpPr/>
          <p:nvPr/>
        </p:nvSpPr>
        <p:spPr>
          <a:xfrm>
            <a:off x="593137" y="2537377"/>
            <a:ext cx="34040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Serviço terceirizado de limpeza profissional 1x ao dia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Etanol 70%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Água sanitária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Sabão e sabonete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9AF43E-9C80-40E8-A84E-401935AB6CC9}"/>
              </a:ext>
            </a:extLst>
          </p:cNvPr>
          <p:cNvSpPr txBox="1"/>
          <p:nvPr/>
        </p:nvSpPr>
        <p:spPr>
          <a:xfrm>
            <a:off x="4809885" y="609912"/>
            <a:ext cx="382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Infraestrutura</a:t>
            </a:r>
          </a:p>
          <a:p>
            <a:pPr algn="ctr"/>
            <a:r>
              <a:rPr lang="pt-BR" sz="3600" b="1" dirty="0">
                <a:solidFill>
                  <a:srgbClr val="018E88"/>
                </a:solidFill>
              </a:rPr>
              <a:t>SUPERA</a:t>
            </a:r>
            <a:endParaRPr lang="pt-BR" sz="24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669EA92-59CA-435C-853B-3003555CC462}"/>
              </a:ext>
            </a:extLst>
          </p:cNvPr>
          <p:cNvSpPr/>
          <p:nvPr/>
        </p:nvSpPr>
        <p:spPr>
          <a:xfrm>
            <a:off x="5325665" y="2547093"/>
            <a:ext cx="34040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Estacionamento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Banheiros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Copa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Água</a:t>
            </a:r>
          </a:p>
          <a:p>
            <a:pPr marL="214313" indent="-214313">
              <a:buClr>
                <a:srgbClr val="018E88"/>
              </a:buClr>
              <a:buFont typeface="Arial" panose="020B0604020202020204" pitchFamily="34" charset="0"/>
              <a:buChar char="•"/>
            </a:pPr>
            <a:r>
              <a:rPr lang="pt-BR" sz="1350" b="1" dirty="0"/>
              <a:t>Muita gente legal e maluca ;)</a:t>
            </a:r>
          </a:p>
        </p:txBody>
      </p:sp>
    </p:spTree>
    <p:extLst>
      <p:ext uri="{BB962C8B-B14F-4D97-AF65-F5344CB8AC3E}">
        <p14:creationId xmlns:p14="http://schemas.microsoft.com/office/powerpoint/2010/main" val="404138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"/>
            <a:ext cx="9144000" cy="513805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99268" y="2190644"/>
            <a:ext cx="634546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Convênio com a Secretaria Municipal da Saúde para a Realização de mais 5 mil testes PCR.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Repasse de Verba da Secretaria Municipal da Saúde;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Contratação de Serviços Especializados para realização de Testes;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Contratação de Bolsistas.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83B39F-FF51-4952-B0FA-7205533F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7022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"/>
            <a:ext cx="9144000" cy="513805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99268" y="2190645"/>
            <a:ext cx="634546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Convênio com a Secretaria Municipal da Saúde para a Realização de mais 15 mil testes PCR.</a:t>
            </a:r>
          </a:p>
          <a:p>
            <a:pPr algn="just"/>
            <a:endParaRPr lang="pt-BR" sz="13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Repasse de Verba da Secretaria Municipal da Saúde;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- Parceria com a Fiocruz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Contratação de Serviços Especializados para realização de Testes;</a:t>
            </a:r>
          </a:p>
          <a:p>
            <a:pPr algn="just"/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Contratação de Bolsistas.</a:t>
            </a:r>
          </a:p>
        </p:txBody>
      </p:sp>
    </p:spTree>
    <p:extLst>
      <p:ext uri="{BB962C8B-B14F-4D97-AF65-F5344CB8AC3E}">
        <p14:creationId xmlns:p14="http://schemas.microsoft.com/office/powerpoint/2010/main" val="331420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janela, mesa, aberto&#10;&#10;Descrição gerada automaticamente">
            <a:extLst>
              <a:ext uri="{FF2B5EF4-FFF2-40B4-BE49-F238E27FC236}">
                <a16:creationId xmlns:a16="http://schemas.microsoft.com/office/drawing/2014/main" id="{9E13C5D0-887E-4C38-980F-0E18ECC87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2" b="588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F6029E-63AA-4C71-AFAD-AA0075EEE310}"/>
              </a:ext>
            </a:extLst>
          </p:cNvPr>
          <p:cNvSpPr txBox="1"/>
          <p:nvPr/>
        </p:nvSpPr>
        <p:spPr>
          <a:xfrm>
            <a:off x="6016516" y="2423948"/>
            <a:ext cx="2889031" cy="13755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A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chegada</a:t>
            </a:r>
            <a:r>
              <a:rPr lang="en-US" sz="3000" b="1" dirty="0">
                <a:latin typeface="+mj-lt"/>
                <a:ea typeface="+mj-ea"/>
                <a:cs typeface="+mj-cs"/>
              </a:rPr>
              <a:t> do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Robô</a:t>
            </a:r>
            <a:r>
              <a:rPr lang="en-US" sz="3000" b="1" dirty="0"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001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754D443-BA96-44AA-992D-24994009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75" y="1110908"/>
            <a:ext cx="5350669" cy="38290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FD83C44-615F-493A-9319-03BE440953B1}"/>
              </a:ext>
            </a:extLst>
          </p:cNvPr>
          <p:cNvSpPr txBox="1"/>
          <p:nvPr/>
        </p:nvSpPr>
        <p:spPr>
          <a:xfrm>
            <a:off x="790291" y="289872"/>
            <a:ext cx="739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Novos protocolos de extração e PCR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7677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7F9DC1-D8F3-4BD5-925B-17FF4A53AA5C}"/>
              </a:ext>
            </a:extLst>
          </p:cNvPr>
          <p:cNvSpPr txBox="1"/>
          <p:nvPr/>
        </p:nvSpPr>
        <p:spPr>
          <a:xfrm>
            <a:off x="5598460" y="1337969"/>
            <a:ext cx="3065480" cy="216683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5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 CB no </a:t>
            </a:r>
            <a:r>
              <a:rPr lang="en-US" sz="405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Supera-Ação</a:t>
            </a:r>
            <a:endParaRPr lang="en-US" sz="405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Uma imagem contendo no interior, pessoa, quarto de hospital, vestindo&#10;&#10;Descrição gerada automaticamente">
            <a:extLst>
              <a:ext uri="{FF2B5EF4-FFF2-40B4-BE49-F238E27FC236}">
                <a16:creationId xmlns:a16="http://schemas.microsoft.com/office/drawing/2014/main" id="{477D51CF-9E28-48E6-83B6-FDDC08DB7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 r="-1" b="7545"/>
          <a:stretch/>
        </p:blipFill>
        <p:spPr>
          <a:xfrm>
            <a:off x="1" y="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307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cd, computador, bola&#10;&#10;Descrição gerada automaticamente">
            <a:extLst>
              <a:ext uri="{FF2B5EF4-FFF2-40B4-BE49-F238E27FC236}">
                <a16:creationId xmlns:a16="http://schemas.microsoft.com/office/drawing/2014/main" id="{41AFEDC2-0999-46F2-8CBD-669E499FE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72" y="482600"/>
            <a:ext cx="2956146" cy="4178300"/>
          </a:xfrm>
          <a:prstGeom prst="rect">
            <a:avLst/>
          </a:prstGeom>
        </p:spPr>
      </p:pic>
      <p:pic>
        <p:nvPicPr>
          <p:cNvPr id="7" name="Imagem 6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8A55D457-99D5-4F70-B7AE-9E1A76E3A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" y="482600"/>
            <a:ext cx="313372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2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08D9F05-95DD-482F-A287-CB6B3B433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 bwMode="auto">
          <a:xfrm>
            <a:off x="1114425" y="1987153"/>
            <a:ext cx="6286500" cy="3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B564F4-449A-42EE-B090-B7891AA4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175184"/>
            <a:ext cx="5329238" cy="18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372028-DAE9-4F2E-84A6-2957AD09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" y="136300"/>
            <a:ext cx="8961638" cy="48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2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C9174E-9BEC-47A4-868B-C7773C4A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" y="223400"/>
            <a:ext cx="9068963" cy="46967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689A2E7-E54B-466A-882B-7FC02C165894}"/>
              </a:ext>
            </a:extLst>
          </p:cNvPr>
          <p:cNvSpPr/>
          <p:nvPr/>
        </p:nvSpPr>
        <p:spPr>
          <a:xfrm>
            <a:off x="37518" y="1335881"/>
            <a:ext cx="4605920" cy="35842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8368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303A72-85F9-4765-8734-EB1E3DD9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" y="89400"/>
            <a:ext cx="9015301" cy="4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"/>
            <a:ext cx="9144000" cy="51380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56598" y="2139287"/>
            <a:ext cx="3848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Realização de 5 mil Testes Moleculares para Covid-19 para o Munícipio de Ribeirão Preto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34B2B9-12B5-4908-A096-CFD12BEAC70C}"/>
              </a:ext>
            </a:extLst>
          </p:cNvPr>
          <p:cNvGrpSpPr/>
          <p:nvPr/>
        </p:nvGrpSpPr>
        <p:grpSpPr>
          <a:xfrm>
            <a:off x="3196879" y="3133578"/>
            <a:ext cx="2838159" cy="939018"/>
            <a:chOff x="4262505" y="4178104"/>
            <a:chExt cx="3784212" cy="125202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69E94307-258D-43FB-AC78-8ADEDBB20A4A}"/>
                </a:ext>
              </a:extLst>
            </p:cNvPr>
            <p:cNvSpPr txBox="1"/>
            <p:nvPr/>
          </p:nvSpPr>
          <p:spPr>
            <a:xfrm>
              <a:off x="4360981" y="4557932"/>
              <a:ext cx="36857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>
                  <a:solidFill>
                    <a:schemeClr val="bg1"/>
                  </a:solidFill>
                </a:rPr>
                <a:t>ATINGIDOS EM 15/06</a:t>
              </a:r>
            </a:p>
          </p:txBody>
        </p:sp>
        <p:sp>
          <p:nvSpPr>
            <p:cNvPr id="7" name="Retângulo: Canto Dobrado 6">
              <a:extLst>
                <a:ext uri="{FF2B5EF4-FFF2-40B4-BE49-F238E27FC236}">
                  <a16:creationId xmlns:a16="http://schemas.microsoft.com/office/drawing/2014/main" id="{0658B579-B09C-4678-A9DE-D150422D9A30}"/>
                </a:ext>
              </a:extLst>
            </p:cNvPr>
            <p:cNvSpPr/>
            <p:nvPr/>
          </p:nvSpPr>
          <p:spPr>
            <a:xfrm>
              <a:off x="4262505" y="4178104"/>
              <a:ext cx="2363376" cy="1252024"/>
            </a:xfrm>
            <a:prstGeom prst="foldedCorner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16227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ARS-Associated Coronavirus | NEJM">
            <a:extLst>
              <a:ext uri="{FF2B5EF4-FFF2-40B4-BE49-F238E27FC236}">
                <a16:creationId xmlns:a16="http://schemas.microsoft.com/office/drawing/2014/main" id="{B1433A7A-450C-4A9F-8181-E1547C27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257" y="900907"/>
            <a:ext cx="4655487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370C1A-5484-453A-848C-6D568EE7B04A}"/>
              </a:ext>
            </a:extLst>
          </p:cNvPr>
          <p:cNvSpPr txBox="1"/>
          <p:nvPr/>
        </p:nvSpPr>
        <p:spPr>
          <a:xfrm>
            <a:off x="1444823" y="195046"/>
            <a:ext cx="635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NOSSO INIMIGO – SARS-</a:t>
            </a:r>
            <a:r>
              <a:rPr lang="pt-BR" sz="3600" b="1" dirty="0" err="1">
                <a:solidFill>
                  <a:srgbClr val="018E88"/>
                </a:solidFill>
              </a:rPr>
              <a:t>CoV</a:t>
            </a:r>
            <a:r>
              <a:rPr lang="pt-BR" sz="3600" b="1" dirty="0">
                <a:solidFill>
                  <a:srgbClr val="018E88"/>
                </a:solidFill>
              </a:rPr>
              <a:t> 2</a:t>
            </a:r>
            <a:endParaRPr lang="pt-BR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C890210-2894-4241-AEE2-C2704EDC9FC6}"/>
              </a:ext>
            </a:extLst>
          </p:cNvPr>
          <p:cNvSpPr/>
          <p:nvPr/>
        </p:nvSpPr>
        <p:spPr>
          <a:xfrm>
            <a:off x="351116" y="1015930"/>
            <a:ext cx="15429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rgbClr val="018E88"/>
                </a:solidFill>
              </a:rPr>
              <a:t>DOENÇA CAUSADA:</a:t>
            </a:r>
          </a:p>
          <a:p>
            <a:r>
              <a:rPr lang="pt-BR" sz="1350" dirty="0">
                <a:solidFill>
                  <a:srgbClr val="018E88"/>
                </a:solidFill>
              </a:rPr>
              <a:t>COVID-19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85630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92371-0B00-42FF-8F0C-10C2A19A51B0}"/>
              </a:ext>
            </a:extLst>
          </p:cNvPr>
          <p:cNvSpPr txBox="1"/>
          <p:nvPr/>
        </p:nvSpPr>
        <p:spPr>
          <a:xfrm>
            <a:off x="1989535" y="173614"/>
            <a:ext cx="516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18E88"/>
                </a:solidFill>
              </a:rPr>
              <a:t>FLUXO GERAL</a:t>
            </a: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FF5AE5-444E-4458-805C-689215947DDE}"/>
              </a:ext>
            </a:extLst>
          </p:cNvPr>
          <p:cNvSpPr txBox="1"/>
          <p:nvPr/>
        </p:nvSpPr>
        <p:spPr>
          <a:xfrm>
            <a:off x="144406" y="1519023"/>
            <a:ext cx="1312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18E88"/>
                </a:solidFill>
              </a:rPr>
              <a:t>COLETA</a:t>
            </a:r>
          </a:p>
          <a:p>
            <a:pPr algn="ctr"/>
            <a:r>
              <a:rPr lang="pt-BR" sz="1350" b="1" dirty="0">
                <a:solidFill>
                  <a:srgbClr val="018E88"/>
                </a:solidFill>
              </a:rPr>
              <a:t>MATERIAL</a:t>
            </a:r>
            <a:endParaRPr lang="pt-BR" sz="825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3765D0-7D20-4FB6-8917-800014D3E130}"/>
              </a:ext>
            </a:extLst>
          </p:cNvPr>
          <p:cNvSpPr txBox="1"/>
          <p:nvPr/>
        </p:nvSpPr>
        <p:spPr>
          <a:xfrm>
            <a:off x="1617243" y="1517779"/>
            <a:ext cx="1710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r>
              <a:rPr lang="pt-BR" sz="1350" dirty="0"/>
              <a:t>TRIAGEM </a:t>
            </a:r>
          </a:p>
          <a:p>
            <a:r>
              <a:rPr lang="pt-BR" sz="1350" dirty="0"/>
              <a:t>PRÉ-ANALÍTICA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A39FCC-1769-4A34-AF39-9CB443FC8AF9}"/>
              </a:ext>
            </a:extLst>
          </p:cNvPr>
          <p:cNvSpPr txBox="1"/>
          <p:nvPr/>
        </p:nvSpPr>
        <p:spPr>
          <a:xfrm>
            <a:off x="3197134" y="1507203"/>
            <a:ext cx="1710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r>
              <a:rPr lang="pt-BR" sz="1350" dirty="0"/>
              <a:t>EXTRAÇÃO </a:t>
            </a:r>
          </a:p>
          <a:p>
            <a:r>
              <a:rPr lang="pt-BR" sz="1350" dirty="0"/>
              <a:t>DE RNA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033406-F2C1-40F9-AE81-F43DAE5F60FE}"/>
              </a:ext>
            </a:extLst>
          </p:cNvPr>
          <p:cNvSpPr txBox="1"/>
          <p:nvPr/>
        </p:nvSpPr>
        <p:spPr>
          <a:xfrm>
            <a:off x="4839788" y="1621652"/>
            <a:ext cx="11756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r>
              <a:rPr lang="pt-BR" sz="1350" dirty="0"/>
              <a:t>RT-</a:t>
            </a:r>
            <a:r>
              <a:rPr lang="pt-BR" sz="1350" dirty="0" err="1"/>
              <a:t>qPCR</a:t>
            </a:r>
            <a:endParaRPr lang="pt-BR" sz="135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0E2C0B-2CD8-4791-9688-CBAEDAD60BED}"/>
              </a:ext>
            </a:extLst>
          </p:cNvPr>
          <p:cNvSpPr txBox="1"/>
          <p:nvPr/>
        </p:nvSpPr>
        <p:spPr>
          <a:xfrm>
            <a:off x="6129031" y="1517779"/>
            <a:ext cx="11756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r>
              <a:rPr lang="pt-BR" sz="1350" dirty="0"/>
              <a:t>ANÁLISE</a:t>
            </a:r>
          </a:p>
          <a:p>
            <a:r>
              <a:rPr lang="pt-BR" sz="1350" dirty="0"/>
              <a:t>RESULTADOS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C47B44-AE23-49E2-8A26-FA3476AED875}"/>
              </a:ext>
            </a:extLst>
          </p:cNvPr>
          <p:cNvSpPr txBox="1"/>
          <p:nvPr/>
        </p:nvSpPr>
        <p:spPr>
          <a:xfrm>
            <a:off x="7641057" y="1507201"/>
            <a:ext cx="11756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r>
              <a:rPr lang="pt-BR" sz="1350" dirty="0"/>
              <a:t>LIBERAÇÃO LAUDO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0F8BEA05-FA30-40B0-ADA9-E63859D5744D}"/>
              </a:ext>
            </a:extLst>
          </p:cNvPr>
          <p:cNvSpPr/>
          <p:nvPr/>
        </p:nvSpPr>
        <p:spPr>
          <a:xfrm rot="5400000">
            <a:off x="1442766" y="1682793"/>
            <a:ext cx="254654" cy="177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670359F5-6F55-41E8-A2B3-DB9869738E9B}"/>
              </a:ext>
            </a:extLst>
          </p:cNvPr>
          <p:cNvSpPr/>
          <p:nvPr/>
        </p:nvSpPr>
        <p:spPr>
          <a:xfrm rot="5400000">
            <a:off x="3223294" y="1682793"/>
            <a:ext cx="254654" cy="177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39760827-C26F-407C-B5FD-1389978577C0}"/>
              </a:ext>
            </a:extLst>
          </p:cNvPr>
          <p:cNvSpPr/>
          <p:nvPr/>
        </p:nvSpPr>
        <p:spPr>
          <a:xfrm rot="5400000">
            <a:off x="4725877" y="1671621"/>
            <a:ext cx="254654" cy="177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90C10DF6-0C94-4CE3-A259-77F8F131705D}"/>
              </a:ext>
            </a:extLst>
          </p:cNvPr>
          <p:cNvSpPr/>
          <p:nvPr/>
        </p:nvSpPr>
        <p:spPr>
          <a:xfrm rot="5400000">
            <a:off x="5969964" y="1661044"/>
            <a:ext cx="254654" cy="177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958A9BDF-1ECA-48C6-A8F4-7C0AD004345F}"/>
              </a:ext>
            </a:extLst>
          </p:cNvPr>
          <p:cNvSpPr/>
          <p:nvPr/>
        </p:nvSpPr>
        <p:spPr>
          <a:xfrm rot="5400000">
            <a:off x="7425197" y="1671621"/>
            <a:ext cx="254654" cy="17706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4098" name="Picture 2" descr="Prefeitura Municipal de Ribeirão Preto | LinkedIn">
            <a:extLst>
              <a:ext uri="{FF2B5EF4-FFF2-40B4-BE49-F238E27FC236}">
                <a16:creationId xmlns:a16="http://schemas.microsoft.com/office/drawing/2014/main" id="{A8FC042B-B449-457B-AD40-317CDAA9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0" y="2225584"/>
            <a:ext cx="873578" cy="8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efeitura Municipal de Ribeirão Preto | LinkedIn">
            <a:extLst>
              <a:ext uri="{FF2B5EF4-FFF2-40B4-BE49-F238E27FC236}">
                <a16:creationId xmlns:a16="http://schemas.microsoft.com/office/drawing/2014/main" id="{54EF82EE-651B-4791-9071-8166C0A9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83" y="2225584"/>
            <a:ext cx="873578" cy="8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A PARQUE">
            <a:extLst>
              <a:ext uri="{FF2B5EF4-FFF2-40B4-BE49-F238E27FC236}">
                <a16:creationId xmlns:a16="http://schemas.microsoft.com/office/drawing/2014/main" id="{8F8280DF-D195-4E66-93C4-53E1C507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74" y="2380781"/>
            <a:ext cx="2406852" cy="6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2ECA185-E7C3-498E-9F8C-FA2BEE964DE7}"/>
              </a:ext>
            </a:extLst>
          </p:cNvPr>
          <p:cNvSpPr/>
          <p:nvPr/>
        </p:nvSpPr>
        <p:spPr>
          <a:xfrm>
            <a:off x="1783081" y="1352006"/>
            <a:ext cx="5610497" cy="873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C1B150-549E-49A9-A295-A240F202684C}"/>
              </a:ext>
            </a:extLst>
          </p:cNvPr>
          <p:cNvSpPr txBox="1"/>
          <p:nvPr/>
        </p:nvSpPr>
        <p:spPr>
          <a:xfrm>
            <a:off x="988589" y="3438541"/>
            <a:ext cx="31722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18E88"/>
                </a:solidFill>
              </a:defRPr>
            </a:lvl1pPr>
          </a:lstStyle>
          <a:p>
            <a:pPr algn="l"/>
            <a:r>
              <a:rPr lang="pt-BR" sz="1350" dirty="0"/>
              <a:t>Todos os turnos teremos:</a:t>
            </a:r>
          </a:p>
          <a:p>
            <a:pPr marL="214313" indent="-214313" algn="l">
              <a:buFontTx/>
              <a:buChar char="-"/>
            </a:pPr>
            <a:r>
              <a:rPr lang="pt-BR" sz="1350" b="0" dirty="0">
                <a:solidFill>
                  <a:schemeClr val="tx1"/>
                </a:solidFill>
              </a:rPr>
              <a:t>2 Coordenadores de Turno</a:t>
            </a:r>
          </a:p>
          <a:p>
            <a:pPr marL="214313" indent="-214313" algn="l">
              <a:buFontTx/>
              <a:buChar char="-"/>
            </a:pPr>
            <a:r>
              <a:rPr lang="pt-BR" sz="1350" b="0" dirty="0">
                <a:solidFill>
                  <a:schemeClr val="tx1"/>
                </a:solidFill>
              </a:rPr>
              <a:t>2 voluntários de Pré-Analítico</a:t>
            </a:r>
          </a:p>
          <a:p>
            <a:pPr marL="214313" indent="-214313" algn="l">
              <a:buFontTx/>
              <a:buChar char="-"/>
            </a:pPr>
            <a:r>
              <a:rPr lang="pt-BR" sz="1350" b="0" dirty="0">
                <a:solidFill>
                  <a:schemeClr val="tx1"/>
                </a:solidFill>
              </a:rPr>
              <a:t>4 voluntários de Extração de RNA</a:t>
            </a:r>
          </a:p>
          <a:p>
            <a:pPr marL="214313" indent="-214313" algn="l">
              <a:buFontTx/>
              <a:buChar char="-"/>
            </a:pPr>
            <a:r>
              <a:rPr lang="pt-BR" sz="1350" b="0" dirty="0">
                <a:solidFill>
                  <a:schemeClr val="tx1"/>
                </a:solidFill>
              </a:rPr>
              <a:t>2 voluntários de </a:t>
            </a:r>
            <a:r>
              <a:rPr lang="pt-BR" sz="1350" b="0" dirty="0" err="1">
                <a:solidFill>
                  <a:schemeClr val="tx1"/>
                </a:solidFill>
              </a:rPr>
              <a:t>qPCR</a:t>
            </a:r>
            <a:endParaRPr lang="pt-BR" sz="135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In Situ 4">
      <a:dk1>
        <a:srgbClr val="474747"/>
      </a:dk1>
      <a:lt1>
        <a:sysClr val="window" lastClr="FFFFFF"/>
      </a:lt1>
      <a:dk2>
        <a:srgbClr val="1F497D"/>
      </a:dk2>
      <a:lt2>
        <a:srgbClr val="EEECE1"/>
      </a:lt2>
      <a:accent1>
        <a:srgbClr val="51C4C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655</Words>
  <Application>Microsoft Office PowerPoint</Application>
  <PresentationFormat>Apresentação na tela (16:9)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Maven Pro</vt:lpstr>
      <vt:lpstr>Open Sans</vt:lpstr>
      <vt:lpstr>Default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Carolina Caliari</dc:creator>
  <cp:lastModifiedBy>adriana@istc.com.br</cp:lastModifiedBy>
  <cp:revision>533</cp:revision>
  <dcterms:created xsi:type="dcterms:W3CDTF">2018-07-24T21:08:10Z</dcterms:created>
  <dcterms:modified xsi:type="dcterms:W3CDTF">2020-08-12T18:28:48Z</dcterms:modified>
</cp:coreProperties>
</file>