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84" r:id="rId4"/>
    <p:sldId id="285" r:id="rId5"/>
    <p:sldId id="286" r:id="rId6"/>
    <p:sldId id="262" r:id="rId7"/>
    <p:sldId id="287" r:id="rId8"/>
    <p:sldId id="288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289" r:id="rId18"/>
    <p:sldId id="292" r:id="rId19"/>
    <p:sldId id="293" r:id="rId20"/>
    <p:sldId id="294" r:id="rId21"/>
    <p:sldId id="297" r:id="rId22"/>
    <p:sldId id="291" r:id="rId23"/>
    <p:sldId id="290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>
        <p:scale>
          <a:sx n="76" d="100"/>
          <a:sy n="76" d="100"/>
        </p:scale>
        <p:origin x="-4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006F5-852E-4880-9F6E-C67EC4FDBF62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1420-8D49-4754-852E-D8671C57AB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I would like to thank the invitation from the Department of Applied Anthropology at University of South Florida (USF) and I would like thank the opportunity to be today with you to talk about some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sociocientific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practices that were in in the basis of the process of institutionalization of Brazilian Anthropology. As you can see, I wrote down all my talk, in order to make myself clear, because I’m not fluent in English. With the purpose of to help us, I elaborated a PowerPoint, with the help of Barbara Cruz, professor of Department of Education, with information, pictures, maps and cover books about the principals questions we will discuss, as well as I brought with me some of the books I’m going to mention in this afternoon.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techniques and methods in social science </a:t>
            </a:r>
          </a:p>
          <a:p>
            <a:r>
              <a:rPr lang="en-US" dirty="0"/>
              <a:t>Instead of religious, folkloric and linguistic aspects, mobility and racial segregation in an urban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1420-8D49-4754-852E-D8671C57AB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344" y="2041742"/>
            <a:ext cx="5911427" cy="2718148"/>
          </a:xfrm>
        </p:spPr>
        <p:txBody>
          <a:bodyPr/>
          <a:lstStyle/>
          <a:p>
            <a:r>
              <a:rPr lang="en-US" sz="3800" b="1" dirty="0" smtClean="0"/>
              <a:t>O Amigo </a:t>
            </a:r>
            <a:r>
              <a:rPr lang="en-US" sz="3800" b="1" dirty="0" err="1" smtClean="0"/>
              <a:t>americano</a:t>
            </a:r>
            <a:r>
              <a:rPr lang="en-US" sz="3800" b="1" dirty="0" smtClean="0"/>
              <a:t>: </a:t>
            </a:r>
            <a:br>
              <a:rPr lang="en-US" sz="3800" b="1" dirty="0" smtClean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smtClean="0"/>
              <a:t>Charles </a:t>
            </a:r>
            <a:r>
              <a:rPr lang="en-US" sz="3800" b="1" dirty="0" err="1" smtClean="0"/>
              <a:t>Wagley</a:t>
            </a:r>
            <a:r>
              <a:rPr lang="en-US" sz="3800" b="1" dirty="0" smtClean="0"/>
              <a:t> e </a:t>
            </a:r>
            <a:r>
              <a:rPr lang="en-US" sz="3800" b="1" dirty="0" err="1" smtClean="0"/>
              <a:t>Itá</a:t>
            </a:r>
            <a:r>
              <a:rPr lang="en-US" sz="3800" b="1" dirty="0" smtClean="0"/>
              <a:t> (</a:t>
            </a:r>
            <a:r>
              <a:rPr lang="en-US" sz="3800" b="1" dirty="0" err="1" smtClean="0"/>
              <a:t>Gurupá</a:t>
            </a:r>
            <a:r>
              <a:rPr lang="en-US" sz="3800" b="1" dirty="0" smtClean="0"/>
              <a:t>)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0851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“Depois de 1943, quando o SESP instalou um posto de saúde em </a:t>
            </a:r>
            <a:r>
              <a:rPr lang="pt-BR" dirty="0" err="1"/>
              <a:t>Itá</a:t>
            </a:r>
            <a:r>
              <a:rPr lang="pt-BR" dirty="0"/>
              <a:t>, pude acompanhar, de longe, os acontecimentos dessa aldeia, pela leitura dos relatórios de seus médicos; reuni também grande quantidade de dados sobre a comunidade. Voltei a </a:t>
            </a:r>
            <a:r>
              <a:rPr lang="pt-BR" dirty="0" err="1"/>
              <a:t>Itá</a:t>
            </a:r>
            <a:r>
              <a:rPr lang="pt-BR" dirty="0"/>
              <a:t> em 1945. Nessa ocasião, acompanharam-me Eduardo Catete Pinheiro, um especialista em educação sanitária e filho daquela região, e </a:t>
            </a:r>
            <a:r>
              <a:rPr lang="pt-BR" dirty="0" err="1"/>
              <a:t>Dalcídio</a:t>
            </a:r>
            <a:r>
              <a:rPr lang="pt-BR" dirty="0"/>
              <a:t> Jurandir, conhecido romancista brasileiros, que estava escrevendo os textos dos programas educativos que o SESP pretendia realizar no Vale Amazônico. Em sua primeira mocidade, </a:t>
            </a:r>
            <a:r>
              <a:rPr lang="pt-BR" dirty="0" err="1"/>
              <a:t>Dalcídio</a:t>
            </a:r>
            <a:r>
              <a:rPr lang="pt-BR" dirty="0"/>
              <a:t> vivera em </a:t>
            </a:r>
            <a:r>
              <a:rPr lang="pt-BR" dirty="0" err="1"/>
              <a:t>Itá</a:t>
            </a:r>
            <a:r>
              <a:rPr lang="pt-BR" dirty="0"/>
              <a:t>, onde servira como secretário do Prefeito da localidade. Seu profundo conhecimento da vida da cidade e o grande círculo de amigos a que me apresentou, tornaram-me possível aprender mais a respeito de </a:t>
            </a:r>
            <a:r>
              <a:rPr lang="pt-BR" dirty="0" err="1"/>
              <a:t>Itá</a:t>
            </a:r>
            <a:r>
              <a:rPr lang="pt-BR" dirty="0"/>
              <a:t>, em um mês, do que teria conseguido em dois meses sem o seu auxílio. Catete Pinheiro e </a:t>
            </a:r>
            <a:r>
              <a:rPr lang="pt-BR" dirty="0" err="1"/>
              <a:t>Dalcídio</a:t>
            </a:r>
            <a:r>
              <a:rPr lang="pt-BR" dirty="0"/>
              <a:t> Jurandir, pela própria formação de suas vidas, muito me ensinaram sobre a Amazônia.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No site da biblioteca da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Florida, as notas, escritas em português e inglês, estão catalogadas, em pastas, na seguinte ordem: [1] Comunidade, Zonas, Influências (32 fichas); [2] Namoro, Casamento, Adultério (22 fichas); [3] Morte, Enterro (9 fichas); [4] Demografia, Estatística (43 fichas); [5] Boto (28 fichas); [6] Economia, Custo de vida (45 fichas); [7] Produto coleta (borracha, mad. óleos) (46 fichas); [8] Fertilidade, Mortalidade (16 fichas); [9] Festas profanas (Boi, sabiá, carnaval) (52 fichas); [10] Folclore, Histórias (107 fichas); [11] Generalidades (50 fichas); [12] Histórico (13 fichas); [13] Caça e Pesca (16 fichas); [14] Criação (6 fichas); [15] Farinha (prep.), Dietas, Receitas (44 fichas); [16] Menstruação, Ver também </a:t>
            </a:r>
            <a:r>
              <a:rPr lang="pt-BR" dirty="0" err="1"/>
              <a:t>Karuwara</a:t>
            </a:r>
            <a:r>
              <a:rPr lang="pt-BR" dirty="0"/>
              <a:t> (6 fichas); [17] </a:t>
            </a:r>
            <a:r>
              <a:rPr lang="pt-BR" dirty="0" err="1"/>
              <a:t>Panema</a:t>
            </a:r>
            <a:r>
              <a:rPr lang="pt-BR" dirty="0"/>
              <a:t>, </a:t>
            </a:r>
            <a:r>
              <a:rPr lang="pt-BR" dirty="0" err="1"/>
              <a:t>Karowara</a:t>
            </a:r>
            <a:r>
              <a:rPr lang="pt-BR" dirty="0"/>
              <a:t> (37 fichas); [18] Polícia Ocorrências (brigas, crimes) (26 fichas); [19] Política (16 fichas); [20] Escolas (16 fichas); [21] Sexo (relações, </a:t>
            </a:r>
            <a:r>
              <a:rPr lang="pt-BR" dirty="0" err="1"/>
              <a:t>mast</a:t>
            </a:r>
            <a:r>
              <a:rPr lang="pt-BR" dirty="0"/>
              <a:t>., </a:t>
            </a:r>
            <a:r>
              <a:rPr lang="pt-BR" dirty="0" err="1"/>
              <a:t>homosex</a:t>
            </a:r>
            <a:r>
              <a:rPr lang="pt-BR" dirty="0"/>
              <a:t>.) (10 fichas); [22] Pajés (83 fichas); [23] Sobrenaturais, Bichos </a:t>
            </a:r>
            <a:r>
              <a:rPr lang="pt-BR" dirty="0" err="1"/>
              <a:t>Visagentos</a:t>
            </a:r>
            <a:r>
              <a:rPr lang="pt-BR" dirty="0"/>
              <a:t> (88 fichas); [24] Virgindade, Raparigas (9 fichas); [25] Feitiçaria, Quebranto (28 fichas); [26] Gravidez, Parto (26 fichas); [27] Preconceito (classe, cor, ditados) (31 fichas); [28] Grupos raciais (judeus, pretos) (10 fichas); [29] Plantas medicinais, Remédios (83 fichas); [30] </a:t>
            </a:r>
            <a:r>
              <a:rPr lang="pt-BR" dirty="0" err="1"/>
              <a:t>Itá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(84 fichas); [31] Agricultura (53 fichas); [32] Biografia (61 fichas); [33] Filhos de criação, Criança (</a:t>
            </a:r>
            <a:r>
              <a:rPr lang="pt-BR" dirty="0" err="1"/>
              <a:t>Alim</a:t>
            </a:r>
            <a:r>
              <a:rPr lang="pt-BR" dirty="0"/>
              <a:t>., Trat.) (54 fichas); [34] Igrejas (irmandades, festas) (173 fichas). </a:t>
            </a:r>
          </a:p>
          <a:p>
            <a:r>
              <a:rPr lang="pt-BR" dirty="0"/>
              <a:t>http://www.uflib.ufl.edu/spec/archome/MS2.htm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55000" lnSpcReduction="20000"/>
          </a:bodyPr>
          <a:lstStyle/>
          <a:p>
            <a:r>
              <a:rPr lang="pt-BR" sz="2900" dirty="0"/>
              <a:t>Este livro, entretanto, baseia-se, sobretudo, em dados colhidos de junho a setembro de 1948, durante um estudo da Amazônia realizado pela Organização Cultural, Científica e Educacional das Nações Unidas (UNESCO), para o Instituto Internacional da </a:t>
            </a:r>
            <a:r>
              <a:rPr lang="pt-BR" sz="2900" dirty="0" err="1"/>
              <a:t>Hiléa</a:t>
            </a:r>
            <a:r>
              <a:rPr lang="pt-BR" sz="2900" dirty="0"/>
              <a:t> Amazônica. Durante esses meses de pesquisas e residência em </a:t>
            </a:r>
            <a:r>
              <a:rPr lang="pt-BR" sz="2900" dirty="0" err="1"/>
              <a:t>Itá</a:t>
            </a:r>
            <a:r>
              <a:rPr lang="pt-BR" sz="2900" dirty="0"/>
              <a:t>, contei com a colaboração de Eduardo e Clara Galvão e de minha esposa, Cecília Roxo </a:t>
            </a:r>
            <a:r>
              <a:rPr lang="pt-BR" sz="2900" dirty="0" err="1"/>
              <a:t>Wagley</a:t>
            </a:r>
            <a:r>
              <a:rPr lang="pt-BR" sz="2900" dirty="0"/>
              <a:t>, que também me acompanhou a </a:t>
            </a:r>
            <a:r>
              <a:rPr lang="pt-BR" sz="2900" dirty="0" err="1"/>
              <a:t>Itá</a:t>
            </a:r>
            <a:r>
              <a:rPr lang="pt-BR" sz="2900" dirty="0"/>
              <a:t> em </a:t>
            </a:r>
            <a:r>
              <a:rPr lang="pt-BR" sz="2900" dirty="0" smtClean="0"/>
              <a:t>1942;</a:t>
            </a:r>
          </a:p>
          <a:p>
            <a:r>
              <a:rPr lang="pt-BR" sz="2900" dirty="0" err="1" smtClean="0"/>
              <a:t>Hiléa</a:t>
            </a:r>
            <a:r>
              <a:rPr lang="pt-BR" sz="2900" dirty="0" smtClean="0"/>
              <a:t> Amazônica - </a:t>
            </a:r>
            <a:r>
              <a:rPr lang="pt-BR" sz="2900" dirty="0"/>
              <a:t>O</a:t>
            </a:r>
            <a:r>
              <a:rPr lang="pt-BR" sz="2900" dirty="0" smtClean="0"/>
              <a:t> </a:t>
            </a:r>
            <a:r>
              <a:rPr lang="pt-BR" sz="2900" dirty="0"/>
              <a:t>objetivo </a:t>
            </a:r>
            <a:r>
              <a:rPr lang="pt-BR" sz="2900" dirty="0" smtClean="0"/>
              <a:t>do Instituto Internacional da </a:t>
            </a:r>
            <a:r>
              <a:rPr lang="pt-BR" sz="2900" dirty="0" err="1" smtClean="0"/>
              <a:t>Hiléa</a:t>
            </a:r>
            <a:r>
              <a:rPr lang="pt-BR" sz="2900" dirty="0" smtClean="0"/>
              <a:t> Amazônica (IIHA), era </a:t>
            </a:r>
            <a:r>
              <a:rPr lang="pt-BR" sz="2900" dirty="0"/>
              <a:t>desenvolver a pesquisa científica na Amazônia a partir do reconhecimento do saber local e, com isso, trazer os benefícios da civilização e do desenvolvimento para a região. A Unesco, seguindo o princípio de que se deveria irradiar a ciência do centro para a periferia, avalizou a proposta, mas logo surgiram desacordos entre a organização – que defendia a Amazônia como sede de uma estação internacional de ciência pura sob sua coordenação – e os sul-americanos – empenhados em aliar pesquisa básica e aplicada tendo como perspectiva a superação dos problemas regionais. Enfraquecido pelos impasses gerados e pela falta de apoio, o projeto acabou não se concretizando, sendo abandonado em 1951.</a:t>
            </a:r>
            <a:r>
              <a:rPr lang="pt-BR" sz="2000" dirty="0"/>
              <a:t> </a:t>
            </a:r>
            <a:endParaRPr lang="pt-BR" sz="1900" dirty="0" smtClean="0"/>
          </a:p>
          <a:p>
            <a:endParaRPr lang="en-US" sz="19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7581899" cy="4081863"/>
          </a:xfrm>
        </p:spPr>
        <p:txBody>
          <a:bodyPr>
            <a:normAutofit fontScale="25000" lnSpcReduction="20000"/>
          </a:bodyPr>
          <a:lstStyle/>
          <a:p>
            <a:r>
              <a:rPr lang="pt-BR" sz="6800" dirty="0"/>
              <a:t>Contrapondo-se, no capítulo “O problema do homem dos trópicos”, às argumentações pessimistas que colocam o clima como obstáculo incontornável e condenam a Amazônia a permanecer impermeável ao domínio humano como uma espécie de “inferno verde”, </a:t>
            </a:r>
            <a:r>
              <a:rPr lang="pt-BR" sz="6800" dirty="0" err="1"/>
              <a:t>Wagley</a:t>
            </a:r>
            <a:r>
              <a:rPr lang="pt-BR" sz="6800" dirty="0"/>
              <a:t> declara que o atraso da região tem suas raízes nas estruturas culturais, políticas e econômicas, e não no ambiente físico, e, portanto, tal condição seria </a:t>
            </a:r>
            <a:r>
              <a:rPr lang="pt-BR" sz="6800" dirty="0" smtClean="0"/>
              <a:t>superável;</a:t>
            </a:r>
          </a:p>
          <a:p>
            <a:r>
              <a:rPr lang="pt-BR" sz="6800" dirty="0" err="1" smtClean="0"/>
              <a:t>Wagley</a:t>
            </a:r>
            <a:r>
              <a:rPr lang="pt-BR" sz="6800" dirty="0" smtClean="0"/>
              <a:t> </a:t>
            </a:r>
            <a:r>
              <a:rPr lang="pt-BR" sz="6800" dirty="0"/>
              <a:t>rechaça quaisquer explicações de ordem geográfica ou racial para o subdesenvolvimento da região. Embora constate o subdesenvolvimento da região da Amazônia, com base em variados critérios (os elevados índices de analfabetismo e de mortalidade infantil, as condições sanitárias precárias, a dieta alimentar deficiente, a desnutrição, a alta incidência de doenças, especialmente as tropicais como a malária, a estagnação econômica, a carência de técnicas avançadas e a economia extrativista, baixo índice de atividade industrial, quase inexistência de instalações de utilidade pública), </a:t>
            </a:r>
            <a:r>
              <a:rPr lang="pt-BR" sz="6800" dirty="0" err="1"/>
              <a:t>Wagley</a:t>
            </a:r>
            <a:r>
              <a:rPr lang="pt-BR" sz="6800" dirty="0"/>
              <a:t> acredita que seu vasto território, tão fraco e esparsamente povoado, tenha sido pouco explorado pelo homem e conserve recursos desconhecidos. Assim, a Amazônia também é representada como uma fronteira que encerra ainda um potencial para colonização e exploração.</a:t>
            </a:r>
          </a:p>
          <a:p>
            <a:endParaRPr lang="en-US" sz="19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7581899" cy="4081863"/>
          </a:xfrm>
        </p:spPr>
        <p:txBody>
          <a:bodyPr>
            <a:normAutofit/>
          </a:bodyPr>
          <a:lstStyle/>
          <a:p>
            <a:r>
              <a:rPr lang="pt-BR" sz="2000" dirty="0"/>
              <a:t>C</a:t>
            </a:r>
            <a:r>
              <a:rPr lang="pt-BR" sz="2000" dirty="0" smtClean="0"/>
              <a:t>onfiança </a:t>
            </a:r>
            <a:r>
              <a:rPr lang="pt-BR" sz="2000" dirty="0"/>
              <a:t>no potencial da ciência e da tecnologia modernas em propiciar o desenvolvimento e o bem-estar dos países do Terceiro </a:t>
            </a:r>
            <a:r>
              <a:rPr lang="pt-BR" sz="2000" dirty="0" smtClean="0"/>
              <a:t>Mundo;</a:t>
            </a:r>
          </a:p>
          <a:p>
            <a:r>
              <a:rPr lang="pt-BR" sz="2000" dirty="0"/>
              <a:t>D</a:t>
            </a:r>
            <a:r>
              <a:rPr lang="pt-BR" sz="2000" dirty="0" smtClean="0"/>
              <a:t>esqualificação </a:t>
            </a:r>
            <a:r>
              <a:rPr lang="pt-BR" sz="2000" dirty="0"/>
              <a:t>dos conhecimentos tradicionais – coivara entendida como uma técnica primitiva e extremamente danosa ao meio ambiente, quando estudos recentes colocam em dúvida tais efeitos nocivos e mesmo valorizam a coivara como técnica ambiental adequada para as condições geográficas da </a:t>
            </a:r>
            <a:r>
              <a:rPr lang="pt-BR" sz="2000" dirty="0" smtClean="0"/>
              <a:t>região;</a:t>
            </a:r>
          </a:p>
          <a:p>
            <a:r>
              <a:rPr lang="pt-BR" sz="2000" dirty="0" smtClean="0"/>
              <a:t>Preocupações com impactos e efeitos sociais da </a:t>
            </a:r>
            <a:r>
              <a:rPr lang="pt-BR" sz="2000" dirty="0"/>
              <a:t>e</a:t>
            </a:r>
            <a:r>
              <a:rPr lang="pt-BR" sz="2000" dirty="0" smtClean="0"/>
              <a:t>ntronização de novas tecnologias</a:t>
            </a:r>
          </a:p>
          <a:p>
            <a:endParaRPr lang="en-US" sz="19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75" y="2494300"/>
            <a:ext cx="7581899" cy="4081863"/>
          </a:xfrm>
        </p:spPr>
        <p:txBody>
          <a:bodyPr>
            <a:normAutofit/>
          </a:bodyPr>
          <a:lstStyle/>
          <a:p>
            <a:r>
              <a:rPr lang="en-US" sz="1900" dirty="0" err="1" smtClean="0">
                <a:solidFill>
                  <a:schemeClr val="tx1"/>
                </a:solidFill>
              </a:rPr>
              <a:t>Estudos</a:t>
            </a:r>
            <a:r>
              <a:rPr lang="en-US" sz="1900" dirty="0" smtClean="0">
                <a:solidFill>
                  <a:schemeClr val="tx1"/>
                </a:solidFill>
              </a:rPr>
              <a:t> de </a:t>
            </a:r>
            <a:r>
              <a:rPr lang="en-US" sz="1900" dirty="0" err="1" smtClean="0">
                <a:solidFill>
                  <a:schemeClr val="tx1"/>
                </a:solidFill>
              </a:rPr>
              <a:t>comunidade</a:t>
            </a:r>
            <a:r>
              <a:rPr lang="en-US" sz="1900" dirty="0" smtClean="0">
                <a:solidFill>
                  <a:schemeClr val="tx1"/>
                </a:solidFill>
              </a:rPr>
              <a:t> - </a:t>
            </a:r>
            <a:r>
              <a:rPr lang="pt-BR" sz="2000" dirty="0" smtClean="0"/>
              <a:t>aproximação </a:t>
            </a:r>
            <a:r>
              <a:rPr lang="pt-BR" sz="2000" dirty="0"/>
              <a:t>tanto das iniciativas do Estado nacional de expandir seu aparato pela interiorização dos serviços públicos, de lançar projetos de modernização do mundo rural e de promover a valorização econômica das áreas mais subdesenvolvidas do país, quanto com a agenda internacional de investimento em programas de assistência técnica e desenvolvimento que se impôs no </a:t>
            </a:r>
            <a:r>
              <a:rPr lang="pt-BR" sz="2000" dirty="0" smtClean="0"/>
              <a:t>pós-guerra;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Serviço Especial de Saúde Pública (SESP) - </a:t>
            </a:r>
            <a:r>
              <a:rPr lang="pt-BR" sz="2000" dirty="0"/>
              <a:t>A criação do </a:t>
            </a:r>
            <a:r>
              <a:rPr lang="pt-BR" sz="2000" dirty="0" err="1"/>
              <a:t>Sesp</a:t>
            </a:r>
            <a:r>
              <a:rPr lang="pt-BR" sz="2000" dirty="0"/>
              <a:t> resultou do estabelecimento de um programa de cooperação de guerra entre os governos do Brasil e dos EUA, selado durante a Conferência do Rio de Janeiro, em 1942, quando foram firmados vários acordos que versavam sobre comércio, assistência técnica, produção de materiais estratégicos, além de políticas sanitárias. </a:t>
            </a:r>
            <a:endParaRPr lang="en-US" sz="19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75" y="2444196"/>
            <a:ext cx="7581899" cy="40818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1943, </a:t>
            </a:r>
            <a:r>
              <a:rPr lang="en-US" dirty="0" err="1" smtClean="0"/>
              <a:t>cria</a:t>
            </a:r>
            <a:r>
              <a:rPr lang="en-US" dirty="0" smtClean="0"/>
              <a:t>-se </a:t>
            </a:r>
            <a:r>
              <a:rPr lang="pt-BR" dirty="0" smtClean="0"/>
              <a:t>a </a:t>
            </a:r>
            <a:r>
              <a:rPr lang="pt-BR" dirty="0"/>
              <a:t>Divisão de Educação </a:t>
            </a:r>
            <a:r>
              <a:rPr lang="pt-BR" dirty="0" smtClean="0"/>
              <a:t>Sanitária;</a:t>
            </a:r>
          </a:p>
          <a:p>
            <a:r>
              <a:rPr lang="pt-BR" dirty="0" smtClean="0"/>
              <a:t>A </a:t>
            </a:r>
            <a:r>
              <a:rPr lang="pt-BR" dirty="0"/>
              <a:t>Divisão de Educação Sanitária se incumbia de variadas funções, dentre as quais se destacam: a seleção de candidatos do quadro de pessoal do </a:t>
            </a:r>
            <a:r>
              <a:rPr lang="pt-BR" dirty="0" err="1"/>
              <a:t>Sesp</a:t>
            </a:r>
            <a:r>
              <a:rPr lang="pt-BR" dirty="0"/>
              <a:t> para receber treinamento especializado em saúde pública em instituições de ensino do Brasil e dos EUA, incluindo oferta de bolsas de estudos; a preparação de material educacional para ser usado pelo </a:t>
            </a:r>
            <a:r>
              <a:rPr lang="pt-BR" dirty="0" err="1"/>
              <a:t>Sesp</a:t>
            </a:r>
            <a:r>
              <a:rPr lang="pt-BR" dirty="0"/>
              <a:t> e por outras organizações de saúde brasileiras; o planejamento e execução de atividades de educação sanitária nas diversas regiões em que o serviço bilateral atuava; o treinamento e formação de pessoal auxiliar para assumir tais atividades</a:t>
            </a:r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Conceito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raça social: classificações raciais podem ser baseadas em fenótipo, descendência, linguagem, vestuário, riqueza, costumes sociais e/ou </a:t>
            </a:r>
            <a:r>
              <a:rPr lang="pt-BR" dirty="0" err="1" smtClean="0">
                <a:solidFill>
                  <a:schemeClr val="tx1"/>
                </a:solidFill>
              </a:rPr>
              <a:t>autoidentificação</a:t>
            </a:r>
            <a:r>
              <a:rPr lang="pt-BR" dirty="0" smtClean="0">
                <a:solidFill>
                  <a:schemeClr val="tx1"/>
                </a:solidFill>
              </a:rPr>
              <a:t>, e poderiam mudar, dependendo das circunstâncias.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Embora </a:t>
            </a:r>
            <a:r>
              <a:rPr lang="pt-BR" dirty="0" err="1" smtClean="0">
                <a:solidFill>
                  <a:schemeClr val="tx1"/>
                </a:solidFill>
              </a:rPr>
              <a:t>Itá</a:t>
            </a:r>
            <a:r>
              <a:rPr lang="pt-BR" dirty="0" smtClean="0">
                <a:solidFill>
                  <a:schemeClr val="tx1"/>
                </a:solidFill>
              </a:rPr>
              <a:t> fosse uma comunidade pequena e isolada, apresentando condições materiais de existência bastante semelhantes a seus moradores, bem como relativamente reduzidas eram as possibilidades de diferenciação e mobilidade vertical, imperava na região um sistema de classificação e escalonamento de seus habitantes em posições sociais hierárquicas, baseadas em uma série de critérios e atributos;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Produto do percurso histórico do município e também da posição social e econômica ocupada pelos vários grupos que povoam </a:t>
            </a:r>
            <a:r>
              <a:rPr lang="pt-BR" dirty="0" err="1" smtClean="0">
                <a:solidFill>
                  <a:schemeClr val="tx1"/>
                </a:solidFill>
              </a:rPr>
              <a:t>Itá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tx1"/>
                </a:solidFill>
              </a:rPr>
              <a:t>O</a:t>
            </a:r>
            <a:r>
              <a:rPr lang="pt-BR" dirty="0" smtClean="0">
                <a:solidFill>
                  <a:schemeClr val="tx1"/>
                </a:solidFill>
              </a:rPr>
              <a:t>s </a:t>
            </a:r>
            <a:r>
              <a:rPr lang="pt-BR" dirty="0">
                <a:solidFill>
                  <a:schemeClr val="tx1"/>
                </a:solidFill>
              </a:rPr>
              <a:t>moradores da terra são categóricos a respeito das diferentes camadas sociais de sua comunidade, distinguindo: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1</a:t>
            </a:r>
            <a:r>
              <a:rPr lang="pt-BR" dirty="0">
                <a:solidFill>
                  <a:schemeClr val="tx1"/>
                </a:solidFill>
              </a:rPr>
              <a:t>) Gente de Primeira – ou os “brancos” que formam a classe local mais alta;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2</a:t>
            </a:r>
            <a:r>
              <a:rPr lang="pt-BR" dirty="0">
                <a:solidFill>
                  <a:schemeClr val="tx1"/>
                </a:solidFill>
              </a:rPr>
              <a:t>) Gente de Segunda, moradores urbanos da classe mais baixa;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3</a:t>
            </a:r>
            <a:r>
              <a:rPr lang="pt-BR" dirty="0">
                <a:solidFill>
                  <a:schemeClr val="tx1"/>
                </a:solidFill>
              </a:rPr>
              <a:t>) Gente de Sítio, que vivem nas propriedades agrícolas de terra firme;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4</a:t>
            </a:r>
            <a:r>
              <a:rPr lang="pt-BR" dirty="0">
                <a:solidFill>
                  <a:schemeClr val="tx1"/>
                </a:solidFill>
              </a:rPr>
              <a:t>) Caboclos da Beira, vivem em cabanas construídas sobre estacas, nos pântanos das baixadas e nas ilhas alagadiças, e que ganham a vida nas indústrias puramente extrativas;</a:t>
            </a: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Combinam-se critérios vários de </a:t>
            </a:r>
            <a:r>
              <a:rPr lang="pt-BR" dirty="0" smtClean="0">
                <a:solidFill>
                  <a:schemeClr val="tx1"/>
                </a:solidFill>
              </a:rPr>
              <a:t>classificação: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Critérios “econômicos”: ocupação profissional (trabalho manual e não-manual); montante de renda e padrão de vida (renda relativamente fixa, transações comerciais realizadas com dinheiro, residência em casas melhores e ostentação de vestimentas e padrão alimentar de melhor qualidade</a:t>
            </a:r>
            <a:r>
              <a:rPr lang="pt-BR" dirty="0" smtClean="0">
                <a:solidFill>
                  <a:schemeClr val="tx1"/>
                </a:solidFill>
              </a:rPr>
              <a:t>);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Critérios “não-econômicos” – origem familiar, nível de educação, prestígio dentro da comunidade, modo de comportamento e atributos </a:t>
            </a:r>
            <a:r>
              <a:rPr lang="pt-BR" dirty="0" smtClean="0">
                <a:solidFill>
                  <a:schemeClr val="tx1"/>
                </a:solidFill>
              </a:rPr>
              <a:t>pessoais;</a:t>
            </a:r>
            <a:endParaRPr lang="pt-B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Wagley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1913-1991)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Nascido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8 de </a:t>
            </a:r>
            <a:r>
              <a:rPr lang="en-US" dirty="0" err="1">
                <a:solidFill>
                  <a:schemeClr val="tx1"/>
                </a:solidFill>
              </a:rPr>
              <a:t>setembro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smtClean="0">
                <a:solidFill>
                  <a:schemeClr val="tx1"/>
                </a:solidFill>
              </a:rPr>
              <a:t>1913, </a:t>
            </a:r>
            <a:r>
              <a:rPr lang="pt-BR" dirty="0" smtClean="0">
                <a:solidFill>
                  <a:schemeClr val="tx1"/>
                </a:solidFill>
              </a:rPr>
              <a:t>em </a:t>
            </a:r>
            <a:r>
              <a:rPr lang="pt-BR" dirty="0">
                <a:solidFill>
                  <a:schemeClr val="tx1"/>
                </a:solidFill>
              </a:rPr>
              <a:t>Clarksville, Texas, no seio de uma família </a:t>
            </a:r>
            <a:r>
              <a:rPr lang="pt-BR" dirty="0" smtClean="0">
                <a:solidFill>
                  <a:schemeClr val="tx1"/>
                </a:solidFill>
              </a:rPr>
              <a:t>humilde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Ingressa na Universidade de Columbia (aluno de Franz Boas, Ruth </a:t>
            </a:r>
            <a:r>
              <a:rPr lang="pt-BR" dirty="0">
                <a:solidFill>
                  <a:schemeClr val="tx1"/>
                </a:solidFill>
              </a:rPr>
              <a:t>B</a:t>
            </a:r>
            <a:r>
              <a:rPr lang="pt-BR" dirty="0" smtClean="0">
                <a:solidFill>
                  <a:schemeClr val="tx1"/>
                </a:solidFill>
              </a:rPr>
              <a:t>enedict, Ralph </a:t>
            </a:r>
            <a:r>
              <a:rPr lang="pt-BR" dirty="0" err="1" smtClean="0">
                <a:solidFill>
                  <a:schemeClr val="tx1"/>
                </a:solidFill>
              </a:rPr>
              <a:t>Linton</a:t>
            </a:r>
            <a:r>
              <a:rPr lang="pt-BR" dirty="0" smtClean="0">
                <a:solidFill>
                  <a:schemeClr val="tx1"/>
                </a:solidFill>
              </a:rPr>
              <a:t> e Ruth </a:t>
            </a:r>
            <a:r>
              <a:rPr lang="pt-BR" dirty="0" err="1" smtClean="0">
                <a:solidFill>
                  <a:schemeClr val="tx1"/>
                </a:solidFill>
              </a:rPr>
              <a:t>Bunzel</a:t>
            </a:r>
            <a:r>
              <a:rPr lang="pt-BR" dirty="0" smtClean="0">
                <a:solidFill>
                  <a:schemeClr val="tx1"/>
                </a:solidFill>
              </a:rPr>
              <a:t>); 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Ph.D</a:t>
            </a:r>
            <a:r>
              <a:rPr lang="pt-BR" dirty="0" smtClean="0">
                <a:solidFill>
                  <a:schemeClr val="tx1"/>
                </a:solidFill>
              </a:rPr>
              <a:t> – 1941 – Pesquisa com comunidades camponesas na Guatemala;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1939: </a:t>
            </a:r>
            <a:r>
              <a:rPr lang="en-US" dirty="0" err="1" smtClean="0">
                <a:solidFill>
                  <a:schemeClr val="tx1"/>
                </a:solidFill>
              </a:rPr>
              <a:t>chega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Brasil</a:t>
            </a:r>
            <a:r>
              <a:rPr lang="en-US" dirty="0" smtClean="0">
                <a:solidFill>
                  <a:schemeClr val="tx1"/>
                </a:solidFill>
              </a:rPr>
              <a:t>, no – no </a:t>
            </a:r>
            <a:r>
              <a:rPr lang="en-US" dirty="0" err="1" smtClean="0">
                <a:solidFill>
                  <a:schemeClr val="tx1"/>
                </a:solidFill>
              </a:rPr>
              <a:t>âmbito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acordo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Museu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Nacional</a:t>
            </a:r>
            <a:r>
              <a:rPr lang="en-US" dirty="0" smtClean="0">
                <a:solidFill>
                  <a:schemeClr val="tx1"/>
                </a:solidFill>
              </a:rPr>
              <a:t> com a </a:t>
            </a:r>
            <a:r>
              <a:rPr lang="en-US" dirty="0" err="1" smtClean="0">
                <a:solidFill>
                  <a:schemeClr val="tx1"/>
                </a:solidFill>
              </a:rPr>
              <a:t>Universidade</a:t>
            </a:r>
            <a:r>
              <a:rPr lang="en-US" dirty="0" smtClean="0">
                <a:solidFill>
                  <a:schemeClr val="tx1"/>
                </a:solidFill>
              </a:rPr>
              <a:t> de Columbia;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Pesquisa</a:t>
            </a:r>
            <a:r>
              <a:rPr lang="en-US" dirty="0" smtClean="0">
                <a:solidFill>
                  <a:schemeClr val="tx1"/>
                </a:solidFill>
              </a:rPr>
              <a:t> de campo com 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Tapirapé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G:\Talk USF\TALK - USF\Charles-Wag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83" y="2801156"/>
            <a:ext cx="1811337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822" y="2469249"/>
            <a:ext cx="7581899" cy="3520018"/>
          </a:xfrm>
        </p:spPr>
        <p:txBody>
          <a:bodyPr>
            <a:normAutofit fontScale="25000" lnSpcReduction="20000"/>
          </a:bodyPr>
          <a:lstStyle/>
          <a:p>
            <a:r>
              <a:rPr lang="pt-BR" sz="6800" dirty="0">
                <a:solidFill>
                  <a:schemeClr val="tx1"/>
                </a:solidFill>
              </a:rPr>
              <a:t>“O preconceito e a discriminação raciais são relativamente moderados em todo o país, em relação ao que existe nos Estados Unidos, no Sul da África e na maior parte da Europa. Isto não quer dizer que não exista nenhum preconceito de raça ou que as características físicas não sejam símbolos de posição social”. </a:t>
            </a:r>
            <a:endParaRPr lang="pt-BR" sz="6800" dirty="0" smtClean="0">
              <a:solidFill>
                <a:schemeClr val="tx1"/>
              </a:solidFill>
            </a:endParaRPr>
          </a:p>
          <a:p>
            <a:r>
              <a:rPr lang="pt-BR" sz="6800" dirty="0">
                <a:solidFill>
                  <a:schemeClr val="tx1"/>
                </a:solidFill>
              </a:rPr>
              <a:t>Branco – tipo físico aparentemente europeu</a:t>
            </a:r>
          </a:p>
          <a:p>
            <a:r>
              <a:rPr lang="pt-BR" sz="6800" dirty="0">
                <a:solidFill>
                  <a:schemeClr val="tx1"/>
                </a:solidFill>
              </a:rPr>
              <a:t>Moreno – misturas de vários tipos</a:t>
            </a:r>
          </a:p>
          <a:p>
            <a:r>
              <a:rPr lang="pt-BR" sz="6800" dirty="0">
                <a:solidFill>
                  <a:schemeClr val="tx1"/>
                </a:solidFill>
              </a:rPr>
              <a:t>Caboclo – apresentam características físicas indígenas</a:t>
            </a:r>
          </a:p>
          <a:p>
            <a:r>
              <a:rPr lang="pt-BR" sz="6800" dirty="0">
                <a:solidFill>
                  <a:schemeClr val="tx1"/>
                </a:solidFill>
              </a:rPr>
              <a:t>Preto – negro</a:t>
            </a:r>
          </a:p>
          <a:p>
            <a:r>
              <a:rPr lang="pt-BR" sz="6800" dirty="0">
                <a:solidFill>
                  <a:schemeClr val="tx1"/>
                </a:solidFill>
              </a:rPr>
              <a:t>Atributos físicos – qualidade do cabelo e quantidade de pelos no corpo; </a:t>
            </a:r>
            <a:r>
              <a:rPr lang="pt-BR" sz="6800" dirty="0" smtClean="0">
                <a:solidFill>
                  <a:schemeClr val="tx1"/>
                </a:solidFill>
              </a:rPr>
              <a:t>formato </a:t>
            </a:r>
            <a:r>
              <a:rPr lang="pt-BR" sz="6800" dirty="0">
                <a:solidFill>
                  <a:schemeClr val="tx1"/>
                </a:solidFill>
              </a:rPr>
              <a:t>do nariz e dos lábios</a:t>
            </a:r>
          </a:p>
          <a:p>
            <a:r>
              <a:rPr lang="pt-BR" sz="6800" dirty="0" smtClean="0">
                <a:solidFill>
                  <a:schemeClr val="tx1"/>
                </a:solidFill>
              </a:rPr>
              <a:t>“</a:t>
            </a:r>
            <a:r>
              <a:rPr lang="pt-BR" sz="6800" dirty="0">
                <a:solidFill>
                  <a:schemeClr val="tx1"/>
                </a:solidFill>
              </a:rPr>
              <a:t>A posição social pode, em muitos casos, sobrepor-se às características físicas, aparentes, na classificação da ‘raça’ dos indivíduos”</a:t>
            </a:r>
          </a:p>
          <a:p>
            <a:r>
              <a:rPr lang="pt-BR" sz="6800" dirty="0">
                <a:solidFill>
                  <a:schemeClr val="tx1"/>
                </a:solidFill>
              </a:rPr>
              <a:t>“Em </a:t>
            </a:r>
            <a:r>
              <a:rPr lang="pt-BR" sz="6800" dirty="0" err="1">
                <a:solidFill>
                  <a:schemeClr val="tx1"/>
                </a:solidFill>
              </a:rPr>
              <a:t>Itá</a:t>
            </a:r>
            <a:r>
              <a:rPr lang="pt-BR" sz="6800" dirty="0">
                <a:solidFill>
                  <a:schemeClr val="tx1"/>
                </a:solidFill>
              </a:rPr>
              <a:t>, a pouca segregação que existe baseia-se mais na classe social do que na raça, seja ela definida física ou socialmente”</a:t>
            </a: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822" y="2469249"/>
            <a:ext cx="7581899" cy="352001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Antropologia</a:t>
            </a:r>
            <a:r>
              <a:rPr lang="en-US" dirty="0" smtClean="0"/>
              <a:t> </a:t>
            </a:r>
            <a:r>
              <a:rPr lang="en-US" dirty="0" err="1" smtClean="0"/>
              <a:t>aplicada</a:t>
            </a:r>
            <a:r>
              <a:rPr lang="en-US" dirty="0" smtClean="0"/>
              <a:t> – </a:t>
            </a: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estudos</a:t>
            </a:r>
            <a:r>
              <a:rPr lang="en-US" dirty="0" smtClean="0"/>
              <a:t> (</a:t>
            </a:r>
            <a:r>
              <a:rPr lang="en-US" dirty="0" err="1" smtClean="0"/>
              <a:t>sugestões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subsidiar</a:t>
            </a:r>
            <a:r>
              <a:rPr lang="en-US" dirty="0" smtClean="0"/>
              <a:t> a </a:t>
            </a:r>
            <a:r>
              <a:rPr lang="en-US" dirty="0" err="1" smtClean="0"/>
              <a:t>elaboração</a:t>
            </a:r>
            <a:r>
              <a:rPr lang="en-US" dirty="0" smtClean="0"/>
              <a:t> e </a:t>
            </a:r>
            <a:r>
              <a:rPr lang="en-US" dirty="0" err="1" smtClean="0"/>
              <a:t>implementação</a:t>
            </a:r>
            <a:r>
              <a:rPr lang="en-US" dirty="0" smtClean="0"/>
              <a:t> de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Sugestões</a:t>
            </a:r>
            <a:r>
              <a:rPr lang="en-US" dirty="0" smtClean="0"/>
              <a:t> de </a:t>
            </a:r>
            <a:r>
              <a:rPr lang="en-US" dirty="0" err="1" smtClean="0"/>
              <a:t>ordem</a:t>
            </a:r>
            <a:r>
              <a:rPr lang="en-US" dirty="0" smtClean="0"/>
              <a:t> </a:t>
            </a:r>
            <a:r>
              <a:rPr lang="en-US" dirty="0" err="1" smtClean="0"/>
              <a:t>prática</a:t>
            </a:r>
            <a:r>
              <a:rPr lang="en-US" dirty="0" smtClean="0"/>
              <a:t>: </a:t>
            </a:r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educacionais</a:t>
            </a:r>
            <a:r>
              <a:rPr lang="en-US" dirty="0" smtClean="0"/>
              <a:t>, </a:t>
            </a:r>
            <a:r>
              <a:rPr lang="en-US" dirty="0" err="1" smtClean="0"/>
              <a:t>sanitários</a:t>
            </a:r>
            <a:r>
              <a:rPr lang="en-US" dirty="0" smtClean="0"/>
              <a:t>, </a:t>
            </a:r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 err="1" smtClean="0"/>
              <a:t>agrícolada</a:t>
            </a:r>
            <a:r>
              <a:rPr lang="en-US" dirty="0" smtClean="0"/>
              <a:t> </a:t>
            </a:r>
            <a:r>
              <a:rPr lang="en-US" dirty="0" err="1" smtClean="0"/>
              <a:t>produção</a:t>
            </a:r>
            <a:r>
              <a:rPr lang="en-US" dirty="0" smtClean="0"/>
              <a:t> ; </a:t>
            </a:r>
            <a:r>
              <a:rPr lang="en-US" dirty="0" err="1" smtClean="0"/>
              <a:t>instalação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sugestões</a:t>
            </a:r>
            <a:endParaRPr lang="en-US" dirty="0" smtClean="0"/>
          </a:p>
          <a:p>
            <a:r>
              <a:rPr lang="en-US" dirty="0" err="1" smtClean="0"/>
              <a:t>Comparação</a:t>
            </a:r>
            <a:r>
              <a:rPr lang="en-US" dirty="0" smtClean="0"/>
              <a:t> com Plainville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chemeClr val="tx1"/>
                </a:solidFill>
              </a:rPr>
              <a:t>Críticas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aos</a:t>
            </a:r>
            <a:r>
              <a:rPr lang="en-US" sz="3400" dirty="0" smtClean="0">
                <a:solidFill>
                  <a:schemeClr val="tx1"/>
                </a:solidFill>
              </a:rPr>
              <a:t> “</a:t>
            </a:r>
            <a:r>
              <a:rPr lang="en-US" sz="3400" dirty="0" err="1" smtClean="0">
                <a:solidFill>
                  <a:schemeClr val="tx1"/>
                </a:solidFill>
              </a:rPr>
              <a:t>estudos</a:t>
            </a:r>
            <a:r>
              <a:rPr lang="en-US" sz="3400" dirty="0" smtClean="0">
                <a:solidFill>
                  <a:schemeClr val="tx1"/>
                </a:solidFill>
              </a:rPr>
              <a:t> de </a:t>
            </a:r>
            <a:r>
              <a:rPr lang="en-US" sz="3400" dirty="0" err="1" smtClean="0">
                <a:solidFill>
                  <a:schemeClr val="tx1"/>
                </a:solidFill>
              </a:rPr>
              <a:t>comunidade</a:t>
            </a:r>
            <a:r>
              <a:rPr lang="en-US" sz="3400" dirty="0" smtClean="0">
                <a:solidFill>
                  <a:schemeClr val="tx1"/>
                </a:solidFill>
              </a:rPr>
              <a:t>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Entre o final dos anos 1940 e toda a década de 1950, uma grande quantidade de “estudos de comunidade” surgiram no </a:t>
            </a:r>
            <a:r>
              <a:rPr lang="pt-BR" dirty="0" smtClean="0">
                <a:solidFill>
                  <a:schemeClr val="tx1"/>
                </a:solidFill>
              </a:rPr>
              <a:t>Brasil;</a:t>
            </a:r>
          </a:p>
          <a:p>
            <a:r>
              <a:rPr lang="pt-BR" dirty="0">
                <a:solidFill>
                  <a:schemeClr val="tx1"/>
                </a:solidFill>
              </a:rPr>
              <a:t>O</a:t>
            </a:r>
            <a:r>
              <a:rPr lang="pt-BR" dirty="0" smtClean="0">
                <a:solidFill>
                  <a:schemeClr val="tx1"/>
                </a:solidFill>
              </a:rPr>
              <a:t>bjetos </a:t>
            </a:r>
            <a:r>
              <a:rPr lang="pt-BR" dirty="0">
                <a:solidFill>
                  <a:schemeClr val="tx1"/>
                </a:solidFill>
              </a:rPr>
              <a:t>de severas críticas, sobretudo por parte de pesquisadores vinculados à </a:t>
            </a:r>
            <a:r>
              <a:rPr lang="pt-BR" dirty="0" smtClean="0">
                <a:solidFill>
                  <a:schemeClr val="tx1"/>
                </a:solidFill>
              </a:rPr>
              <a:t>FFCL-USP</a:t>
            </a:r>
          </a:p>
          <a:p>
            <a:r>
              <a:rPr lang="pt-BR" dirty="0">
                <a:solidFill>
                  <a:schemeClr val="tx1"/>
                </a:solidFill>
              </a:rPr>
              <a:t>Definição. “estudo de caso”; “estudo monográfico” (Octávio </a:t>
            </a:r>
            <a:r>
              <a:rPr lang="pt-BR" dirty="0" err="1">
                <a:solidFill>
                  <a:schemeClr val="tx1"/>
                </a:solidFill>
              </a:rPr>
              <a:t>Ianni</a:t>
            </a:r>
            <a:r>
              <a:rPr lang="pt-BR" dirty="0">
                <a:solidFill>
                  <a:schemeClr val="tx1"/>
                </a:solidFill>
              </a:rPr>
              <a:t>); “estudo de um grupo local, de base territorial, integrado numa mais ampla e complexa estrutura social, de que é tomado como amostra” (Oracy Nogueira)</a:t>
            </a:r>
          </a:p>
          <a:p>
            <a:endParaRPr lang="pt-BR" dirty="0" smtClean="0"/>
          </a:p>
        </p:txBody>
      </p:sp>
      <p:pic>
        <p:nvPicPr>
          <p:cNvPr id="4098" name="Picture 2" descr="G:\TALK - USF 2\livro-uma-vila-brasileira-emilio-will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17" y="338203"/>
            <a:ext cx="2709483" cy="43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chemeClr val="tx1"/>
                </a:solidFill>
              </a:rPr>
              <a:t>Críticas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aos</a:t>
            </a:r>
            <a:r>
              <a:rPr lang="en-US" sz="3400" dirty="0" smtClean="0">
                <a:solidFill>
                  <a:schemeClr val="tx1"/>
                </a:solidFill>
              </a:rPr>
              <a:t> “</a:t>
            </a:r>
            <a:r>
              <a:rPr lang="en-US" sz="3400" dirty="0" err="1" smtClean="0">
                <a:solidFill>
                  <a:schemeClr val="tx1"/>
                </a:solidFill>
              </a:rPr>
              <a:t>estudos</a:t>
            </a:r>
            <a:r>
              <a:rPr lang="en-US" sz="3400" dirty="0" smtClean="0">
                <a:solidFill>
                  <a:schemeClr val="tx1"/>
                </a:solidFill>
              </a:rPr>
              <a:t> de </a:t>
            </a:r>
            <a:r>
              <a:rPr lang="en-US" sz="3400" dirty="0" err="1" smtClean="0">
                <a:solidFill>
                  <a:schemeClr val="tx1"/>
                </a:solidFill>
              </a:rPr>
              <a:t>comunidade</a:t>
            </a:r>
            <a:r>
              <a:rPr lang="en-US" sz="3400" dirty="0" smtClean="0">
                <a:solidFill>
                  <a:schemeClr val="tx1"/>
                </a:solidFill>
              </a:rPr>
              <a:t>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92500"/>
          </a:bodyPr>
          <a:lstStyle/>
          <a:p>
            <a:r>
              <a:rPr lang="pt-BR" dirty="0">
                <a:solidFill>
                  <a:schemeClr val="tx1"/>
                </a:solidFill>
              </a:rPr>
              <a:t>Definição dos limites de uma “comunidade”. Primeira dificuldade apontada diz respeito à dificuldade de circunscrever, para efeito de análise, o objeto de estudo, delimitar suas fronteiras e determinar sua configuração </a:t>
            </a:r>
            <a:r>
              <a:rPr lang="pt-BR" dirty="0" smtClean="0">
                <a:solidFill>
                  <a:schemeClr val="tx1"/>
                </a:solidFill>
              </a:rPr>
              <a:t>intrínseca;</a:t>
            </a:r>
          </a:p>
          <a:p>
            <a:r>
              <a:rPr lang="pt-BR" dirty="0">
                <a:solidFill>
                  <a:schemeClr val="tx1"/>
                </a:solidFill>
              </a:rPr>
              <a:t>U</a:t>
            </a:r>
            <a:r>
              <a:rPr lang="pt-BR" dirty="0" smtClean="0">
                <a:solidFill>
                  <a:schemeClr val="tx1"/>
                </a:solidFill>
              </a:rPr>
              <a:t>nidade de investigação acaba </a:t>
            </a:r>
            <a:r>
              <a:rPr lang="pt-BR" dirty="0">
                <a:solidFill>
                  <a:schemeClr val="tx1"/>
                </a:solidFill>
              </a:rPr>
              <a:t>apartada de processos </a:t>
            </a:r>
            <a:r>
              <a:rPr lang="pt-BR" dirty="0" err="1">
                <a:solidFill>
                  <a:schemeClr val="tx1"/>
                </a:solidFill>
              </a:rPr>
              <a:t>sócio-econômicos</a:t>
            </a:r>
            <a:r>
              <a:rPr lang="pt-BR" dirty="0">
                <a:solidFill>
                  <a:schemeClr val="tx1"/>
                </a:solidFill>
              </a:rPr>
              <a:t> e culturais mais abrangentes. Aa críticas foram endereçadas às limitações do enfoque isolacionista, recortando a comunidade estudada de seus vínculos com a sociedade global – microcosmo fechado em si </a:t>
            </a:r>
            <a:r>
              <a:rPr lang="pt-BR" dirty="0" smtClean="0">
                <a:solidFill>
                  <a:schemeClr val="tx1"/>
                </a:solidFill>
              </a:rPr>
              <a:t>mesmo;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TALK - USF 2\Cruz das Al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12" y="183453"/>
            <a:ext cx="2724933" cy="37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chemeClr val="tx1"/>
                </a:solidFill>
              </a:rPr>
              <a:t>Críticas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aos</a:t>
            </a:r>
            <a:r>
              <a:rPr lang="en-US" sz="3400" dirty="0" smtClean="0">
                <a:solidFill>
                  <a:schemeClr val="tx1"/>
                </a:solidFill>
              </a:rPr>
              <a:t> “</a:t>
            </a:r>
            <a:r>
              <a:rPr lang="en-US" sz="3400" dirty="0" err="1" smtClean="0">
                <a:solidFill>
                  <a:schemeClr val="tx1"/>
                </a:solidFill>
              </a:rPr>
              <a:t>estudos</a:t>
            </a:r>
            <a:r>
              <a:rPr lang="en-US" sz="3400" dirty="0" smtClean="0">
                <a:solidFill>
                  <a:schemeClr val="tx1"/>
                </a:solidFill>
              </a:rPr>
              <a:t> de </a:t>
            </a:r>
            <a:r>
              <a:rPr lang="en-US" sz="3400" dirty="0" err="1" smtClean="0">
                <a:solidFill>
                  <a:schemeClr val="tx1"/>
                </a:solidFill>
              </a:rPr>
              <a:t>comunidade</a:t>
            </a:r>
            <a:r>
              <a:rPr lang="en-US" sz="3400" dirty="0" smtClean="0">
                <a:solidFill>
                  <a:schemeClr val="tx1"/>
                </a:solidFill>
              </a:rPr>
              <a:t>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Representatividade e generalidade</a:t>
            </a:r>
          </a:p>
          <a:p>
            <a:r>
              <a:rPr lang="pt-BR" dirty="0">
                <a:solidFill>
                  <a:schemeClr val="tx1"/>
                </a:solidFill>
              </a:rPr>
              <a:t>Quais os critérios elegidos para a escolha de uma determinada comunidade?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Critérios </a:t>
            </a:r>
            <a:r>
              <a:rPr lang="pt-BR" dirty="0" err="1" smtClean="0">
                <a:solidFill>
                  <a:schemeClr val="tx1"/>
                </a:solidFill>
              </a:rPr>
              <a:t>extra-científicos</a:t>
            </a:r>
            <a:r>
              <a:rPr lang="pt-BR" dirty="0" smtClean="0">
                <a:solidFill>
                  <a:schemeClr val="tx1"/>
                </a:solidFill>
              </a:rPr>
              <a:t>: conveniências e injunções de ordem prática;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Ausência de construção </a:t>
            </a:r>
            <a:r>
              <a:rPr lang="pt-BR" dirty="0">
                <a:solidFill>
                  <a:schemeClr val="tx1"/>
                </a:solidFill>
              </a:rPr>
              <a:t>teórico-metodológica de uma problemática </a:t>
            </a:r>
            <a:r>
              <a:rPr lang="pt-BR" dirty="0" smtClean="0">
                <a:solidFill>
                  <a:schemeClr val="tx1"/>
                </a:solidFill>
              </a:rPr>
              <a:t>específica subordinando a eleição;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TALK - USF 2\Cruz das Al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12" y="183453"/>
            <a:ext cx="2724933" cy="37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chemeClr val="tx1"/>
                </a:solidFill>
              </a:rPr>
              <a:t>Críticas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aos</a:t>
            </a:r>
            <a:r>
              <a:rPr lang="en-US" sz="3400" dirty="0" smtClean="0">
                <a:solidFill>
                  <a:schemeClr val="tx1"/>
                </a:solidFill>
              </a:rPr>
              <a:t> “</a:t>
            </a:r>
            <a:r>
              <a:rPr lang="en-US" sz="3400" dirty="0" err="1" smtClean="0">
                <a:solidFill>
                  <a:schemeClr val="tx1"/>
                </a:solidFill>
              </a:rPr>
              <a:t>estudos</a:t>
            </a:r>
            <a:r>
              <a:rPr lang="en-US" sz="3400" dirty="0" smtClean="0">
                <a:solidFill>
                  <a:schemeClr val="tx1"/>
                </a:solidFill>
              </a:rPr>
              <a:t> de </a:t>
            </a:r>
            <a:r>
              <a:rPr lang="en-US" sz="3400" dirty="0" err="1" smtClean="0">
                <a:solidFill>
                  <a:schemeClr val="tx1"/>
                </a:solidFill>
              </a:rPr>
              <a:t>comunidade</a:t>
            </a:r>
            <a:r>
              <a:rPr lang="en-US" sz="3400" dirty="0" smtClean="0">
                <a:solidFill>
                  <a:schemeClr val="tx1"/>
                </a:solidFill>
              </a:rPr>
              <a:t>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Levantamento e descrição sistemáticas de diferentes aspectos da vida social de um determinado agrupamento humano, englobando todas as atividades promovidas (religiosas, recreativas, administrativas, econômicas) numa visão completa e interdependente.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As </a:t>
            </a:r>
            <a:r>
              <a:rPr lang="pt-BR" dirty="0">
                <a:solidFill>
                  <a:schemeClr val="tx1"/>
                </a:solidFill>
              </a:rPr>
              <a:t>monografias são excessivamente descritiva (reconstrução empírica exaustiva) 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TALK - USF 2\Cruz das Al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12" y="183453"/>
            <a:ext cx="2724933" cy="37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Wagley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1913-1991)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Durante </a:t>
            </a:r>
            <a:r>
              <a:rPr lang="en-US" dirty="0" err="1" smtClean="0">
                <a:solidFill>
                  <a:schemeClr val="tx1"/>
                </a:solidFill>
              </a:rPr>
              <a:t>pesquisa</a:t>
            </a:r>
            <a:r>
              <a:rPr lang="en-US" dirty="0" smtClean="0">
                <a:solidFill>
                  <a:schemeClr val="tx1"/>
                </a:solidFill>
              </a:rPr>
              <a:t> de campo </a:t>
            </a:r>
            <a:r>
              <a:rPr lang="en-US" dirty="0" err="1" smtClean="0">
                <a:solidFill>
                  <a:schemeClr val="tx1"/>
                </a:solidFill>
              </a:rPr>
              <a:t>conhece</a:t>
            </a:r>
            <a:r>
              <a:rPr lang="en-US" dirty="0" smtClean="0">
                <a:solidFill>
                  <a:schemeClr val="tx1"/>
                </a:solidFill>
              </a:rPr>
              <a:t> Eduardo </a:t>
            </a:r>
            <a:r>
              <a:rPr lang="en-US" dirty="0" err="1" smtClean="0">
                <a:solidFill>
                  <a:schemeClr val="tx1"/>
                </a:solidFill>
              </a:rPr>
              <a:t>Galvão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estagiário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Museu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Nacional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1941, casa-se com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ecília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Roxo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brasileira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formada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biblioteconomia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oriunda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família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tradição</a:t>
            </a:r>
            <a:r>
              <a:rPr lang="en-US" dirty="0" smtClean="0">
                <a:solidFill>
                  <a:schemeClr val="tx1"/>
                </a:solidFill>
              </a:rPr>
              <a:t> do RJ;</a:t>
            </a:r>
          </a:p>
          <a:p>
            <a:r>
              <a:rPr lang="pt-BR" dirty="0">
                <a:solidFill>
                  <a:schemeClr val="tx1"/>
                </a:solidFill>
              </a:rPr>
              <a:t>Em 1941, </a:t>
            </a:r>
            <a:r>
              <a:rPr lang="pt-BR" dirty="0" err="1">
                <a:solidFill>
                  <a:schemeClr val="tx1"/>
                </a:solidFill>
              </a:rPr>
              <a:t>Wagley</a:t>
            </a:r>
            <a:r>
              <a:rPr lang="pt-BR" dirty="0">
                <a:solidFill>
                  <a:schemeClr val="tx1"/>
                </a:solidFill>
              </a:rPr>
              <a:t> e Galvão se uniram para realizar um estudo sobre aculturação entre os </a:t>
            </a:r>
            <a:r>
              <a:rPr lang="pt-BR" dirty="0" err="1">
                <a:solidFill>
                  <a:schemeClr val="tx1"/>
                </a:solidFill>
              </a:rPr>
              <a:t>Tenetehara</a:t>
            </a:r>
            <a:r>
              <a:rPr lang="pt-BR" dirty="0">
                <a:solidFill>
                  <a:schemeClr val="tx1"/>
                </a:solidFill>
              </a:rPr>
              <a:t> do Maranhão. O resultado desta pesquisa foi o livro “The </a:t>
            </a:r>
            <a:r>
              <a:rPr lang="pt-BR" dirty="0" err="1">
                <a:solidFill>
                  <a:schemeClr val="tx1"/>
                </a:solidFill>
              </a:rPr>
              <a:t>Tenetehara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Indians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Brazil</a:t>
            </a:r>
            <a:r>
              <a:rPr lang="pt-BR" dirty="0">
                <a:solidFill>
                  <a:schemeClr val="tx1"/>
                </a:solidFill>
              </a:rPr>
              <a:t>” (Os índios </a:t>
            </a:r>
            <a:r>
              <a:rPr lang="pt-BR" dirty="0" err="1">
                <a:solidFill>
                  <a:schemeClr val="tx1"/>
                </a:solidFill>
              </a:rPr>
              <a:t>Tenetehara</a:t>
            </a:r>
            <a:r>
              <a:rPr lang="pt-BR" dirty="0">
                <a:solidFill>
                  <a:schemeClr val="tx1"/>
                </a:solidFill>
              </a:rPr>
              <a:t> do Brasil), de 1949. </a:t>
            </a:r>
          </a:p>
          <a:p>
            <a:r>
              <a:rPr lang="pt-BR" dirty="0">
                <a:solidFill>
                  <a:schemeClr val="tx1"/>
                </a:solidFill>
              </a:rPr>
              <a:t>Em 1942, os Estados Unidos (EUA) entraram na Segunda Guerra Mundial. </a:t>
            </a:r>
            <a:r>
              <a:rPr lang="pt-BR" dirty="0" smtClean="0">
                <a:solidFill>
                  <a:schemeClr val="tx1"/>
                </a:solidFill>
              </a:rPr>
              <a:t>Foi recrutado para </a:t>
            </a:r>
            <a:r>
              <a:rPr lang="pt-BR" dirty="0">
                <a:solidFill>
                  <a:schemeClr val="tx1"/>
                </a:solidFill>
              </a:rPr>
              <a:t>participar de um programa de colaboração entre Brasil e EUA, por meio do recém-criado SESP (Serviço Especial de Saúde Pública).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Talk USF\TALK - USF\Charles-Wag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83" y="2801156"/>
            <a:ext cx="1811337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Wagley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1913-1991)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Em </a:t>
            </a:r>
            <a:r>
              <a:rPr lang="pt-BR" dirty="0">
                <a:solidFill>
                  <a:schemeClr val="tx1"/>
                </a:solidFill>
              </a:rPr>
              <a:t>1948, </a:t>
            </a:r>
            <a:r>
              <a:rPr lang="pt-BR" dirty="0" smtClean="0">
                <a:solidFill>
                  <a:schemeClr val="tx1"/>
                </a:solidFill>
              </a:rPr>
              <a:t>com </a:t>
            </a:r>
            <a:r>
              <a:rPr lang="pt-BR" dirty="0">
                <a:solidFill>
                  <a:schemeClr val="tx1"/>
                </a:solidFill>
              </a:rPr>
              <a:t>recursos do projeto sobre a Hileia Amazônica, da </a:t>
            </a:r>
            <a:r>
              <a:rPr lang="pt-BR" dirty="0" smtClean="0">
                <a:solidFill>
                  <a:schemeClr val="tx1"/>
                </a:solidFill>
              </a:rPr>
              <a:t>UNESCO, </a:t>
            </a:r>
            <a:r>
              <a:rPr lang="pt-BR" dirty="0" err="1">
                <a:solidFill>
                  <a:schemeClr val="tx1"/>
                </a:solidFill>
              </a:rPr>
              <a:t>Wagley</a:t>
            </a:r>
            <a:r>
              <a:rPr lang="pt-BR" dirty="0">
                <a:solidFill>
                  <a:schemeClr val="tx1"/>
                </a:solidFill>
              </a:rPr>
              <a:t>, Galvão e suas respectivas esposas realizaram </a:t>
            </a:r>
            <a:r>
              <a:rPr lang="pt-BR" dirty="0" smtClean="0">
                <a:solidFill>
                  <a:schemeClr val="tx1"/>
                </a:solidFill>
              </a:rPr>
              <a:t>pesquisa </a:t>
            </a:r>
            <a:r>
              <a:rPr lang="pt-BR" dirty="0">
                <a:solidFill>
                  <a:schemeClr val="tx1"/>
                </a:solidFill>
              </a:rPr>
              <a:t>em uma das comunidades sob a competência do SESP no tempo de guerra – Gurupá.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Seus </a:t>
            </a:r>
            <a:r>
              <a:rPr lang="pt-BR" dirty="0">
                <a:solidFill>
                  <a:schemeClr val="tx1"/>
                </a:solidFill>
              </a:rPr>
              <a:t>esforços coletivos resultaram na tese de doutorado de Galvão, posteriormente publicada como </a:t>
            </a:r>
            <a:r>
              <a:rPr lang="pt-BR" i="1" dirty="0" smtClean="0">
                <a:solidFill>
                  <a:schemeClr val="tx1"/>
                </a:solidFill>
              </a:rPr>
              <a:t>Santos </a:t>
            </a:r>
            <a:r>
              <a:rPr lang="pt-BR" i="1" dirty="0">
                <a:solidFill>
                  <a:schemeClr val="tx1"/>
                </a:solidFill>
              </a:rPr>
              <a:t>e </a:t>
            </a:r>
            <a:r>
              <a:rPr lang="pt-BR" i="1" dirty="0" smtClean="0">
                <a:solidFill>
                  <a:schemeClr val="tx1"/>
                </a:solidFill>
              </a:rPr>
              <a:t>visagens </a:t>
            </a:r>
            <a:r>
              <a:rPr lang="pt-BR" dirty="0">
                <a:solidFill>
                  <a:schemeClr val="tx1"/>
                </a:solidFill>
              </a:rPr>
              <a:t>(1955</a:t>
            </a:r>
            <a:r>
              <a:rPr lang="pt-BR" dirty="0" smtClean="0">
                <a:solidFill>
                  <a:schemeClr val="tx1"/>
                </a:solidFill>
              </a:rPr>
              <a:t>), </a:t>
            </a:r>
            <a:r>
              <a:rPr lang="pt-BR" dirty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chemeClr val="tx1"/>
                </a:solidFill>
              </a:rPr>
              <a:t>em </a:t>
            </a:r>
            <a:r>
              <a:rPr lang="pt-BR" i="1" dirty="0" smtClean="0">
                <a:solidFill>
                  <a:schemeClr val="tx1"/>
                </a:solidFill>
              </a:rPr>
              <a:t>Uma </a:t>
            </a:r>
            <a:r>
              <a:rPr lang="pt-BR" i="1" dirty="0">
                <a:solidFill>
                  <a:schemeClr val="tx1"/>
                </a:solidFill>
              </a:rPr>
              <a:t>comunidade </a:t>
            </a:r>
            <a:r>
              <a:rPr lang="pt-BR" i="1" dirty="0" smtClean="0">
                <a:solidFill>
                  <a:schemeClr val="tx1"/>
                </a:solidFill>
              </a:rPr>
              <a:t>amazônica</a:t>
            </a:r>
            <a:r>
              <a:rPr lang="pt-BR" dirty="0" smtClean="0">
                <a:solidFill>
                  <a:schemeClr val="tx1"/>
                </a:solidFill>
              </a:rPr>
              <a:t> (1953). </a:t>
            </a:r>
            <a:endParaRPr lang="pt-B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G:\Talk USF\TALK - USF\Charles-Wag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83" y="2801156"/>
            <a:ext cx="1811337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3064"/>
            <a:ext cx="9601196" cy="1303867"/>
          </a:xfrm>
        </p:spPr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Wagley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1913-1991)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6" y="2447203"/>
            <a:ext cx="7251191" cy="352954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Em 1951-1952, </a:t>
            </a:r>
            <a:r>
              <a:rPr lang="pt-BR" dirty="0" err="1">
                <a:solidFill>
                  <a:schemeClr val="tx1"/>
                </a:solidFill>
              </a:rPr>
              <a:t>Wagley</a:t>
            </a:r>
            <a:r>
              <a:rPr lang="pt-BR" dirty="0">
                <a:solidFill>
                  <a:schemeClr val="tx1"/>
                </a:solidFill>
              </a:rPr>
              <a:t> juntou-se ao antropólogo brasileiro Thales de Azevedo para conduzir </a:t>
            </a:r>
            <a:r>
              <a:rPr lang="pt-BR" dirty="0" smtClean="0">
                <a:solidFill>
                  <a:schemeClr val="tx1"/>
                </a:solidFill>
              </a:rPr>
              <a:t>projeto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organizado </a:t>
            </a:r>
            <a:r>
              <a:rPr lang="pt-BR" dirty="0">
                <a:solidFill>
                  <a:schemeClr val="tx1"/>
                </a:solidFill>
              </a:rPr>
              <a:t>pela </a:t>
            </a:r>
            <a:r>
              <a:rPr lang="pt-BR" dirty="0" smtClean="0">
                <a:solidFill>
                  <a:schemeClr val="tx1"/>
                </a:solidFill>
              </a:rPr>
              <a:t>Secretaria de Estado da </a:t>
            </a:r>
            <a:r>
              <a:rPr lang="pt-BR" dirty="0">
                <a:solidFill>
                  <a:schemeClr val="tx1"/>
                </a:solidFill>
              </a:rPr>
              <a:t>Bahia e Universidade de Columbia.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Participa da pesquisa sobre as relações raciais promovida pela UNESCO (1951);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Em 1971, muda-se para a Flórida, passando a lecionar na </a:t>
            </a:r>
            <a:r>
              <a:rPr lang="pt-BR" dirty="0" err="1" smtClean="0">
                <a:solidFill>
                  <a:schemeClr val="tx1"/>
                </a:solidFill>
              </a:rPr>
              <a:t>University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of</a:t>
            </a:r>
            <a:r>
              <a:rPr lang="pt-BR" dirty="0" smtClean="0">
                <a:solidFill>
                  <a:schemeClr val="tx1"/>
                </a:solidFill>
              </a:rPr>
              <a:t> Florida (UF), em </a:t>
            </a:r>
            <a:r>
              <a:rPr lang="pt-BR" dirty="0" err="1" smtClean="0">
                <a:solidFill>
                  <a:schemeClr val="tx1"/>
                </a:solidFill>
              </a:rPr>
              <a:t>Gainsville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  <a:endParaRPr lang="pt-B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G:\Talk USF\TALK - USF\Charles-Wag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83" y="2801156"/>
            <a:ext cx="1811337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Pesquisa</a:t>
            </a:r>
            <a:r>
              <a:rPr lang="en-US" dirty="0">
                <a:solidFill>
                  <a:schemeClr val="tx1"/>
                </a:solidFill>
              </a:rPr>
              <a:t> de campo </a:t>
            </a:r>
            <a:r>
              <a:rPr lang="en-US" dirty="0" err="1" smtClean="0">
                <a:solidFill>
                  <a:schemeClr val="tx1"/>
                </a:solidFill>
              </a:rPr>
              <a:t>Gurupá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Itá</a:t>
            </a:r>
            <a:r>
              <a:rPr lang="en-US" dirty="0" smtClean="0">
                <a:solidFill>
                  <a:schemeClr val="tx1"/>
                </a:solidFill>
              </a:rPr>
              <a:t>) – </a:t>
            </a:r>
            <a:r>
              <a:rPr lang="en-US" dirty="0" err="1" smtClean="0">
                <a:solidFill>
                  <a:schemeClr val="tx1"/>
                </a:solidFill>
              </a:rPr>
              <a:t>Ilha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Marajó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Entre junho e setembro de 1948, Charles </a:t>
            </a:r>
            <a:r>
              <a:rPr lang="pt-BR" dirty="0" err="1">
                <a:solidFill>
                  <a:schemeClr val="tx1"/>
                </a:solidFill>
              </a:rPr>
              <a:t>Wagley</a:t>
            </a:r>
            <a:r>
              <a:rPr lang="pt-BR" dirty="0">
                <a:solidFill>
                  <a:schemeClr val="tx1"/>
                </a:solidFill>
              </a:rPr>
              <a:t> complementou a coleta de dados iniciada em 1942, e ampliada em 1945, que culminaram no livro </a:t>
            </a:r>
            <a:r>
              <a:rPr lang="pt-BR" i="1" dirty="0" err="1">
                <a:solidFill>
                  <a:schemeClr val="tx1"/>
                </a:solidFill>
              </a:rPr>
              <a:t>Amazon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town</a:t>
            </a:r>
            <a:r>
              <a:rPr lang="pt-BR" dirty="0">
                <a:solidFill>
                  <a:schemeClr val="tx1"/>
                </a:solidFill>
              </a:rPr>
              <a:t>. A </a:t>
            </a:r>
            <a:r>
              <a:rPr lang="pt-BR" dirty="0" err="1">
                <a:solidFill>
                  <a:schemeClr val="tx1"/>
                </a:solidFill>
              </a:rPr>
              <a:t>study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man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tropics</a:t>
            </a:r>
            <a:r>
              <a:rPr lang="pt-BR" dirty="0">
                <a:solidFill>
                  <a:schemeClr val="tx1"/>
                </a:solidFill>
              </a:rPr>
              <a:t> (1953), etnografia detalhada da vida do homem do Vale Amazônico e contribuição ao planejamento e à implementação de políticas públicas na área.</a:t>
            </a: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implementação de políticas públicas na área.</a:t>
            </a:r>
          </a:p>
          <a:p>
            <a:endParaRPr lang="en-US" dirty="0"/>
          </a:p>
        </p:txBody>
      </p:sp>
      <p:pic>
        <p:nvPicPr>
          <p:cNvPr id="5122" name="Picture 2" descr="G:\TALK - USF 2\Uma comunidade amaz+¦nica_contra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81" y="831850"/>
            <a:ext cx="1998945" cy="30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Pesquisa</a:t>
            </a:r>
            <a:r>
              <a:rPr lang="en-US" dirty="0" smtClean="0">
                <a:solidFill>
                  <a:schemeClr val="tx1"/>
                </a:solidFill>
              </a:rPr>
              <a:t> de campo </a:t>
            </a:r>
            <a:r>
              <a:rPr lang="en-US" dirty="0" err="1" smtClean="0">
                <a:solidFill>
                  <a:schemeClr val="tx1"/>
                </a:solidFill>
              </a:rPr>
              <a:t>Gurupá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Itá</a:t>
            </a:r>
            <a:r>
              <a:rPr lang="en-US" dirty="0" smtClean="0">
                <a:solidFill>
                  <a:schemeClr val="tx1"/>
                </a:solidFill>
              </a:rPr>
              <a:t>) – </a:t>
            </a:r>
            <a:r>
              <a:rPr lang="en-US" dirty="0" err="1" smtClean="0">
                <a:solidFill>
                  <a:schemeClr val="tx1"/>
                </a:solidFill>
              </a:rPr>
              <a:t>Ilha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Marajó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Entre junho e setembro de 1948, Charles </a:t>
            </a:r>
            <a:r>
              <a:rPr lang="pt-BR" dirty="0" err="1" smtClean="0">
                <a:solidFill>
                  <a:schemeClr val="tx1"/>
                </a:solidFill>
              </a:rPr>
              <a:t>Wagley</a:t>
            </a:r>
            <a:r>
              <a:rPr lang="pt-BR" dirty="0" smtClean="0">
                <a:solidFill>
                  <a:schemeClr val="tx1"/>
                </a:solidFill>
              </a:rPr>
              <a:t> complementou a coleta de dados iniciada em 1942, e ampliada em 1945, que culminaram no livro </a:t>
            </a:r>
            <a:r>
              <a:rPr lang="pt-BR" i="1" dirty="0" err="1" smtClean="0">
                <a:solidFill>
                  <a:schemeClr val="tx1"/>
                </a:solidFill>
              </a:rPr>
              <a:t>Amazon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 err="1" smtClean="0">
                <a:solidFill>
                  <a:schemeClr val="tx1"/>
                </a:solidFill>
              </a:rPr>
              <a:t>town</a:t>
            </a:r>
            <a:r>
              <a:rPr lang="pt-BR" dirty="0" smtClean="0">
                <a:solidFill>
                  <a:schemeClr val="tx1"/>
                </a:solidFill>
              </a:rPr>
              <a:t>. A </a:t>
            </a:r>
            <a:r>
              <a:rPr lang="pt-BR" dirty="0" err="1" smtClean="0">
                <a:solidFill>
                  <a:schemeClr val="tx1"/>
                </a:solidFill>
              </a:rPr>
              <a:t>study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of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man</a:t>
            </a:r>
            <a:r>
              <a:rPr lang="pt-BR" dirty="0" smtClean="0">
                <a:solidFill>
                  <a:schemeClr val="tx1"/>
                </a:solidFill>
              </a:rPr>
              <a:t> in </a:t>
            </a:r>
            <a:r>
              <a:rPr lang="pt-BR" dirty="0" err="1" smtClean="0">
                <a:solidFill>
                  <a:schemeClr val="tx1"/>
                </a:solidFill>
              </a:rPr>
              <a:t>the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tropics</a:t>
            </a:r>
            <a:r>
              <a:rPr lang="pt-BR" dirty="0" smtClean="0">
                <a:solidFill>
                  <a:schemeClr val="tx1"/>
                </a:solidFill>
              </a:rPr>
              <a:t> (1953), etnografia detalhada da vida do homem do Vale Amazônico e contribuição ao planejamento e à implementação de políticas públicas na área.</a:t>
            </a: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96073" cy="1303867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Uma </a:t>
            </a:r>
            <a:r>
              <a:rPr lang="en-US" sz="3400" i="1" dirty="0" err="1" smtClean="0"/>
              <a:t>comunidade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amazônica</a:t>
            </a:r>
            <a:r>
              <a:rPr lang="en-US" sz="3400" i="1" dirty="0" smtClean="0"/>
              <a:t>: </a:t>
            </a:r>
            <a:r>
              <a:rPr lang="en-US" sz="3400" dirty="0" smtClean="0"/>
              <a:t>um </a:t>
            </a:r>
            <a:r>
              <a:rPr lang="en-US" sz="3400" dirty="0" err="1" smtClean="0"/>
              <a:t>estudo</a:t>
            </a:r>
            <a:r>
              <a:rPr lang="en-US" sz="3400" dirty="0" smtClean="0"/>
              <a:t> do </a:t>
            </a:r>
            <a:r>
              <a:rPr lang="en-US" sz="3400" dirty="0" err="1" smtClean="0"/>
              <a:t>homem</a:t>
            </a:r>
            <a:r>
              <a:rPr lang="en-US" sz="3400" dirty="0" smtClean="0"/>
              <a:t> </a:t>
            </a:r>
            <a:r>
              <a:rPr lang="en-US" sz="3400" dirty="0" err="1" smtClean="0"/>
              <a:t>nos</a:t>
            </a:r>
            <a:r>
              <a:rPr lang="en-US" sz="3400" dirty="0" smtClean="0"/>
              <a:t> </a:t>
            </a:r>
            <a:r>
              <a:rPr lang="en-US" sz="3400" dirty="0" err="1" smtClean="0"/>
              <a:t>trópicos</a:t>
            </a:r>
            <a:r>
              <a:rPr lang="en-US" sz="3400" dirty="0" smtClean="0"/>
              <a:t>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(1953)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81899" cy="352001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“Visitei, pela primeira vez, a pequena cidade de </a:t>
            </a:r>
            <a:r>
              <a:rPr lang="pt-BR" dirty="0" err="1"/>
              <a:t>Itá</a:t>
            </a:r>
            <a:r>
              <a:rPr lang="pt-BR" dirty="0"/>
              <a:t> em 1942, durante uma viagem de estudos que antecedeu o planejamento do serviço de saúde pública do SESP no Vale Amazônico. Foi nessa lenta viagem de lancha, descendo o Rio Amazonas, na companhia de meu jovem assistente e companheiro, </a:t>
            </a:r>
            <a:r>
              <a:rPr lang="pt-BR" dirty="0" err="1"/>
              <a:t>Cleo</a:t>
            </a:r>
            <a:r>
              <a:rPr lang="pt-BR" dirty="0"/>
              <a:t> Braga, que, pela primeira vez, tive consciência da riqueza da cultura amazônica e da necessidade do estudo da vida do homem da Amazônia. À medida que visitamos as aldeias e os postos de comércio do Baixo Amazonas e que conversávamos com pessoas de todas as classes sociais, cheguei à conclusão de que a exótica magnificência do panorama tropical havia desviado as atenções do homem do Vale Amazônico”.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G:\TALK - USF 2\Amazon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58" y="461919"/>
            <a:ext cx="27432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742</TotalTime>
  <Words>3520</Words>
  <Application>Microsoft Office PowerPoint</Application>
  <PresentationFormat>Personalizar</PresentationFormat>
  <Paragraphs>155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Organic</vt:lpstr>
      <vt:lpstr>O Amigo americano:   Charles Wagley e Itá (Gurupá)</vt:lpstr>
      <vt:lpstr>Charles Wagley (1913-1991)</vt:lpstr>
      <vt:lpstr>Charles Wagley (1913-1991)</vt:lpstr>
      <vt:lpstr>Charles Wagley (1913-1991)</vt:lpstr>
      <vt:lpstr>Charles Wagley (1913-1991)</vt:lpstr>
      <vt:lpstr>Uma comunidade amazônica: um estudo do homem nos trópicos  (1953)</vt:lpstr>
      <vt:lpstr>Uma comunidade amazônica: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um estudo do homem nos trópicos  (1953)</vt:lpstr>
      <vt:lpstr>Uma comunidade amazônica: estudo do homem nos trópicos  (1953)</vt:lpstr>
      <vt:lpstr>Uma comunidade amazônica: estudo do homem nos trópicos  (1953)</vt:lpstr>
      <vt:lpstr>Uma comunidade amazônica: estudo do homem nos trópicos  (1953)</vt:lpstr>
      <vt:lpstr>Uma comunidade amazônica: estudo do homem nos trópicos  (1953)</vt:lpstr>
      <vt:lpstr>Uma comunidade amazônica: estudo do homem nos trópicos  (1953)</vt:lpstr>
      <vt:lpstr>Críticas aos “estudos de comunidade”</vt:lpstr>
      <vt:lpstr>Críticas aos “estudos de comunidade”</vt:lpstr>
      <vt:lpstr>Críticas aos “estudos de comunidade”</vt:lpstr>
      <vt:lpstr>Críticas aos “estudos de comunidade”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beginnings of anthropology in São Paulo:</dc:title>
  <dc:creator>Cruz, Barbara</dc:creator>
  <cp:lastModifiedBy>Usuario</cp:lastModifiedBy>
  <cp:revision>107</cp:revision>
  <dcterms:created xsi:type="dcterms:W3CDTF">2015-10-19T21:12:16Z</dcterms:created>
  <dcterms:modified xsi:type="dcterms:W3CDTF">2016-04-25T22:00:34Z</dcterms:modified>
</cp:coreProperties>
</file>