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60" r:id="rId5"/>
    <p:sldId id="261" r:id="rId6"/>
    <p:sldId id="262" r:id="rId7"/>
    <p:sldId id="265" r:id="rId8"/>
    <p:sldId id="267" r:id="rId9"/>
    <p:sldId id="268" r:id="rId10"/>
    <p:sldId id="270" r:id="rId11"/>
    <p:sldId id="272" r:id="rId12"/>
    <p:sldId id="274" r:id="rId13"/>
    <p:sldId id="275" r:id="rId14"/>
    <p:sldId id="290" r:id="rId15"/>
    <p:sldId id="277" r:id="rId16"/>
    <p:sldId id="278" r:id="rId17"/>
    <p:sldId id="282" r:id="rId18"/>
    <p:sldId id="291" r:id="rId19"/>
    <p:sldId id="283" r:id="rId20"/>
    <p:sldId id="285" r:id="rId21"/>
    <p:sldId id="292" r:id="rId22"/>
    <p:sldId id="293" r:id="rId23"/>
    <p:sldId id="288"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5" autoAdjust="0"/>
    <p:restoredTop sz="89286" autoAdjust="0"/>
  </p:normalViewPr>
  <p:slideViewPr>
    <p:cSldViewPr snapToGrid="0">
      <p:cViewPr varScale="1">
        <p:scale>
          <a:sx n="53" d="100"/>
          <a:sy n="53" d="100"/>
        </p:scale>
        <p:origin x="4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2DCA5-2E27-4B57-9E85-DAE88AD07B6E}" type="datetimeFigureOut">
              <a:rPr lang="pt-BR" smtClean="0"/>
              <a:t>13/03/2018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E2CA2-E910-4C91-8AB3-CDA5110F9CA6}" type="slidenum">
              <a:rPr lang="pt-BR" smtClean="0"/>
              <a:t>‹nº›</a:t>
            </a:fld>
            <a:endParaRPr lang="pt-BR"/>
          </a:p>
        </p:txBody>
      </p:sp>
    </p:spTree>
    <p:extLst>
      <p:ext uri="{BB962C8B-B14F-4D97-AF65-F5344CB8AC3E}">
        <p14:creationId xmlns:p14="http://schemas.microsoft.com/office/powerpoint/2010/main" val="260928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2 mecanismos de dormência, a partir do reconhecimento desses</a:t>
            </a:r>
            <a:r>
              <a:rPr lang="pt-BR" baseline="0" dirty="0"/>
              <a:t> dois mecanismos de dormência </a:t>
            </a:r>
            <a:endParaRPr lang="pt-BR" dirty="0"/>
          </a:p>
        </p:txBody>
      </p:sp>
      <p:sp>
        <p:nvSpPr>
          <p:cNvPr id="4" name="Espaço Reservado para Número de Slide 3"/>
          <p:cNvSpPr>
            <a:spLocks noGrp="1"/>
          </p:cNvSpPr>
          <p:nvPr>
            <p:ph type="sldNum" sz="quarter" idx="10"/>
          </p:nvPr>
        </p:nvSpPr>
        <p:spPr/>
        <p:txBody>
          <a:bodyPr/>
          <a:lstStyle/>
          <a:p>
            <a:fld id="{3BEE2CA2-E910-4C91-8AB3-CDA5110F9CA6}" type="slidenum">
              <a:rPr lang="pt-BR" smtClean="0"/>
              <a:t>4</a:t>
            </a:fld>
            <a:endParaRPr lang="pt-BR"/>
          </a:p>
        </p:txBody>
      </p:sp>
    </p:spTree>
    <p:extLst>
      <p:ext uri="{BB962C8B-B14F-4D97-AF65-F5344CB8AC3E}">
        <p14:creationId xmlns:p14="http://schemas.microsoft.com/office/powerpoint/2010/main" val="146326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Esse fenômeno, descrito principalmente em espécies invasoras de clima temperado, refere-se à alternância gradual entre os estados de não-dormência e dormência em sementes enterradas, ao longo do ano.</a:t>
            </a:r>
            <a:endParaRPr lang="pt-BR" dirty="0"/>
          </a:p>
        </p:txBody>
      </p:sp>
      <p:sp>
        <p:nvSpPr>
          <p:cNvPr id="4" name="Espaço Reservado para Número de Slide 3"/>
          <p:cNvSpPr>
            <a:spLocks noGrp="1"/>
          </p:cNvSpPr>
          <p:nvPr>
            <p:ph type="sldNum" sz="quarter" idx="10"/>
          </p:nvPr>
        </p:nvSpPr>
        <p:spPr/>
        <p:txBody>
          <a:bodyPr/>
          <a:lstStyle/>
          <a:p>
            <a:fld id="{3BEE2CA2-E910-4C91-8AB3-CDA5110F9CA6}" type="slidenum">
              <a:rPr lang="pt-BR" smtClean="0"/>
              <a:t>10</a:t>
            </a:fld>
            <a:endParaRPr lang="pt-BR"/>
          </a:p>
        </p:txBody>
      </p:sp>
    </p:spTree>
    <p:extLst>
      <p:ext uri="{BB962C8B-B14F-4D97-AF65-F5344CB8AC3E}">
        <p14:creationId xmlns:p14="http://schemas.microsoft.com/office/powerpoint/2010/main" val="89242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Quanto a </a:t>
            </a:r>
            <a:r>
              <a:rPr lang="pt-BR" sz="1200" b="0" i="0" u="none" strike="noStrike" kern="1200" baseline="0" dirty="0" err="1">
                <a:solidFill>
                  <a:schemeClr val="tx1"/>
                </a:solidFill>
                <a:latin typeface="+mn-lt"/>
                <a:ea typeface="+mn-ea"/>
                <a:cs typeface="+mn-cs"/>
              </a:rPr>
              <a:t>Aegilops</a:t>
            </a:r>
            <a:r>
              <a:rPr lang="pt-BR" sz="1200" b="0" i="0" u="none" strike="noStrike" kern="1200" baseline="0" dirty="0">
                <a:solidFill>
                  <a:schemeClr val="tx1"/>
                </a:solidFill>
                <a:latin typeface="+mn-lt"/>
                <a:ea typeface="+mn-ea"/>
                <a:cs typeface="+mn-cs"/>
              </a:rPr>
              <a:t> </a:t>
            </a:r>
            <a:r>
              <a:rPr lang="pt-BR" sz="1200" b="0" i="0" u="none" strike="noStrike" kern="1200" baseline="0" dirty="0" err="1">
                <a:solidFill>
                  <a:schemeClr val="tx1"/>
                </a:solidFill>
                <a:latin typeface="+mn-lt"/>
                <a:ea typeface="+mn-ea"/>
                <a:cs typeface="+mn-cs"/>
              </a:rPr>
              <a:t>cylindricaI</a:t>
            </a:r>
            <a:r>
              <a:rPr lang="pt-BR" sz="1200" b="0" i="0" u="none" strike="noStrike" kern="1200" baseline="0" dirty="0">
                <a:solidFill>
                  <a:schemeClr val="tx1"/>
                </a:solidFill>
                <a:latin typeface="+mn-lt"/>
                <a:ea typeface="+mn-ea"/>
                <a:cs typeface="+mn-cs"/>
              </a:rPr>
              <a:t>, a infestação tem sido mais </a:t>
            </a:r>
            <a:r>
              <a:rPr lang="pt-BR" sz="1200" b="0" i="0" u="none" strike="noStrike" kern="1200" baseline="0" dirty="0" err="1">
                <a:solidFill>
                  <a:schemeClr val="tx1"/>
                </a:solidFill>
                <a:latin typeface="+mn-lt"/>
                <a:ea typeface="+mn-ea"/>
                <a:cs typeface="+mn-cs"/>
              </a:rPr>
              <a:t>freqüente</a:t>
            </a:r>
            <a:r>
              <a:rPr lang="pt-BR" sz="1200" b="0" i="0" u="none" strike="noStrike" kern="1200" baseline="0" dirty="0">
                <a:solidFill>
                  <a:schemeClr val="tx1"/>
                </a:solidFill>
                <a:latin typeface="+mn-lt"/>
                <a:ea typeface="+mn-ea"/>
                <a:cs typeface="+mn-cs"/>
              </a:rPr>
              <a:t> em áreas onde são utilizadas técnicas de cultivo mínimo ou direto, sendo atribuído à luz o aumento na germinação da espécie. Possivelmente, as espiguetas permanecem sob o solo após a colheita, diferente ao que ocorre na utilização do cultivo convencional com aração e </a:t>
            </a:r>
            <a:r>
              <a:rPr lang="pt-BR" sz="1200" b="0" i="0" u="none" strike="noStrike" kern="1200" baseline="0" dirty="0" err="1">
                <a:solidFill>
                  <a:schemeClr val="tx1"/>
                </a:solidFill>
                <a:latin typeface="+mn-lt"/>
                <a:ea typeface="+mn-ea"/>
                <a:cs typeface="+mn-cs"/>
              </a:rPr>
              <a:t>gradagem</a:t>
            </a:r>
            <a:r>
              <a:rPr lang="pt-BR" sz="1200" b="0" i="0" u="none" strike="noStrike" kern="1200" baseline="0" dirty="0">
                <a:solidFill>
                  <a:schemeClr val="tx1"/>
                </a:solidFill>
                <a:latin typeface="+mn-lt"/>
                <a:ea typeface="+mn-ea"/>
                <a:cs typeface="+mn-cs"/>
              </a:rPr>
              <a:t> (Schweitzer et al., 1988), cujo </a:t>
            </a:r>
            <a:r>
              <a:rPr lang="pt-BR" sz="1200" b="0" i="0" u="none" strike="noStrike" kern="1200" baseline="0" dirty="0" err="1">
                <a:solidFill>
                  <a:schemeClr val="tx1"/>
                </a:solidFill>
                <a:latin typeface="+mn-lt"/>
                <a:ea typeface="+mn-ea"/>
                <a:cs typeface="+mn-cs"/>
              </a:rPr>
              <a:t>enterrio</a:t>
            </a:r>
            <a:r>
              <a:rPr lang="pt-BR" sz="1200" b="0" i="0" u="none" strike="noStrike" kern="1200" baseline="0" dirty="0">
                <a:solidFill>
                  <a:schemeClr val="tx1"/>
                </a:solidFill>
                <a:latin typeface="+mn-lt"/>
                <a:ea typeface="+mn-ea"/>
                <a:cs typeface="+mn-cs"/>
              </a:rPr>
              <a:t> das sementes diminui a sua germinação e emergência.</a:t>
            </a:r>
            <a:endParaRPr lang="pt-BR" dirty="0"/>
          </a:p>
        </p:txBody>
      </p:sp>
      <p:sp>
        <p:nvSpPr>
          <p:cNvPr id="4" name="Espaço Reservado para Número de Slide 3"/>
          <p:cNvSpPr>
            <a:spLocks noGrp="1"/>
          </p:cNvSpPr>
          <p:nvPr>
            <p:ph type="sldNum" sz="quarter" idx="10"/>
          </p:nvPr>
        </p:nvSpPr>
        <p:spPr/>
        <p:txBody>
          <a:bodyPr/>
          <a:lstStyle/>
          <a:p>
            <a:fld id="{3BEE2CA2-E910-4C91-8AB3-CDA5110F9CA6}" type="slidenum">
              <a:rPr lang="pt-BR" smtClean="0"/>
              <a:t>16</a:t>
            </a:fld>
            <a:endParaRPr lang="pt-BR"/>
          </a:p>
        </p:txBody>
      </p:sp>
    </p:spTree>
    <p:extLst>
      <p:ext uri="{BB962C8B-B14F-4D97-AF65-F5344CB8AC3E}">
        <p14:creationId xmlns:p14="http://schemas.microsoft.com/office/powerpoint/2010/main" val="279826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E88E264-249E-4338-90B0-A84A00F0543D}" type="datetimeFigureOut">
              <a:rPr lang="pt-BR" smtClean="0"/>
              <a:t>13/03/2018</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33574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EE88E264-249E-4338-90B0-A84A00F0543D}" type="datetimeFigureOut">
              <a:rPr lang="pt-BR" smtClean="0"/>
              <a:t>13/03/2018</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231740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EE88E264-249E-4338-90B0-A84A00F0543D}" type="datetimeFigureOut">
              <a:rPr lang="pt-BR" smtClean="0"/>
              <a:t>13/03/2018</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CBF184-4398-4408-A7BC-DD40D415A5BB}"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0805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EE88E264-249E-4338-90B0-A84A00F0543D}" type="datetimeFigureOut">
              <a:rPr lang="pt-BR" smtClean="0"/>
              <a:t>13/03/2018</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3459520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EE88E264-249E-4338-90B0-A84A00F0543D}" type="datetimeFigureOut">
              <a:rPr lang="pt-BR" smtClean="0"/>
              <a:t>13/03/2018</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CBF184-4398-4408-A7BC-DD40D415A5BB}"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156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EE88E264-249E-4338-90B0-A84A00F0543D}" type="datetimeFigureOut">
              <a:rPr lang="pt-BR" smtClean="0"/>
              <a:t>13/03/2018</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3337781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E88E264-249E-4338-90B0-A84A00F0543D}" type="datetimeFigureOut">
              <a:rPr lang="pt-BR" smtClean="0"/>
              <a:t>13/03/2018</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254397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E88E264-249E-4338-90B0-A84A00F0543D}" type="datetimeFigureOut">
              <a:rPr lang="pt-BR" smtClean="0"/>
              <a:t>13/03/2018</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264224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E88E264-249E-4338-90B0-A84A00F0543D}" type="datetimeFigureOut">
              <a:rPr lang="pt-BR" smtClean="0"/>
              <a:t>13/03/2018</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66943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EE88E264-249E-4338-90B0-A84A00F0543D}" type="datetimeFigureOut">
              <a:rPr lang="pt-BR" smtClean="0"/>
              <a:t>13/03/2018</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95484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E88E264-249E-4338-90B0-A84A00F0543D}" type="datetimeFigureOut">
              <a:rPr lang="pt-BR" smtClean="0"/>
              <a:t>13/03/2018</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194783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E88E264-249E-4338-90B0-A84A00F0543D}" type="datetimeFigureOut">
              <a:rPr lang="pt-BR" smtClean="0"/>
              <a:t>13/03/2018</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7124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E88E264-249E-4338-90B0-A84A00F0543D}" type="datetimeFigureOut">
              <a:rPr lang="pt-BR" smtClean="0"/>
              <a:t>13/03/2018</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95776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8E264-249E-4338-90B0-A84A00F0543D}" type="datetimeFigureOut">
              <a:rPr lang="pt-BR" smtClean="0"/>
              <a:t>13/03/2018</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868613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EE88E264-249E-4338-90B0-A84A00F0543D}" type="datetimeFigureOut">
              <a:rPr lang="pt-BR" smtClean="0"/>
              <a:t>13/03/2018</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42180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EE88E264-249E-4338-90B0-A84A00F0543D}" type="datetimeFigureOut">
              <a:rPr lang="pt-BR" smtClean="0"/>
              <a:t>13/03/2018</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CBF184-4398-4408-A7BC-DD40D415A5BB}" type="slidenum">
              <a:rPr lang="pt-BR" smtClean="0"/>
              <a:t>‹nº›</a:t>
            </a:fld>
            <a:endParaRPr lang="pt-BR"/>
          </a:p>
        </p:txBody>
      </p:sp>
    </p:spTree>
    <p:extLst>
      <p:ext uri="{BB962C8B-B14F-4D97-AF65-F5344CB8AC3E}">
        <p14:creationId xmlns:p14="http://schemas.microsoft.com/office/powerpoint/2010/main" val="136097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E88E264-249E-4338-90B0-A84A00F0543D}" type="datetimeFigureOut">
              <a:rPr lang="pt-BR" smtClean="0"/>
              <a:t>13/03/2018</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7CBF184-4398-4408-A7BC-DD40D415A5BB}" type="slidenum">
              <a:rPr lang="pt-BR" smtClean="0"/>
              <a:t>‹nº›</a:t>
            </a:fld>
            <a:endParaRPr lang="pt-BR"/>
          </a:p>
        </p:txBody>
      </p:sp>
    </p:spTree>
    <p:extLst>
      <p:ext uri="{BB962C8B-B14F-4D97-AF65-F5344CB8AC3E}">
        <p14:creationId xmlns:p14="http://schemas.microsoft.com/office/powerpoint/2010/main" val="591248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Retângulo 3"/>
          <p:cNvSpPr/>
          <p:nvPr/>
        </p:nvSpPr>
        <p:spPr>
          <a:xfrm>
            <a:off x="1618445" y="1661274"/>
            <a:ext cx="8813442" cy="1569660"/>
          </a:xfrm>
          <a:prstGeom prst="rect">
            <a:avLst/>
          </a:prstGeom>
        </p:spPr>
        <p:txBody>
          <a:bodyPr wrap="square">
            <a:spAutoFit/>
          </a:bodyPr>
          <a:lstStyle/>
          <a:p>
            <a:pPr algn="ctr"/>
            <a:r>
              <a:rPr lang="pt-BR" sz="3200" b="1" i="0" u="none" strike="noStrike" baseline="0" dirty="0">
                <a:solidFill>
                  <a:srgbClr val="231F20"/>
                </a:solidFill>
                <a:latin typeface="Times New Roman" panose="02020603050405020304" pitchFamily="18" charset="0"/>
                <a:cs typeface="Times New Roman" panose="02020603050405020304" pitchFamily="18" charset="0"/>
              </a:rPr>
              <a:t>DORMÊNCIA EM SEMENTES DE PLANTAS DANINHAS COMO MECANISMO</a:t>
            </a:r>
          </a:p>
          <a:p>
            <a:pPr algn="ctr"/>
            <a:r>
              <a:rPr lang="pt-BR" sz="3200" b="1" i="0" u="none" strike="noStrike" baseline="0" dirty="0">
                <a:solidFill>
                  <a:srgbClr val="231F20"/>
                </a:solidFill>
                <a:latin typeface="Times New Roman" panose="02020603050405020304" pitchFamily="18" charset="0"/>
                <a:cs typeface="Times New Roman" panose="02020603050405020304" pitchFamily="18" charset="0"/>
              </a:rPr>
              <a:t>DE SOBREVIVÊNCIA – BREVE REVISÃO</a:t>
            </a:r>
            <a:endParaRPr lang="pt-BR" sz="3200" b="1" dirty="0">
              <a:latin typeface="Times New Roman" panose="02020603050405020304" pitchFamily="18" charset="0"/>
              <a:cs typeface="Times New Roman" panose="02020603050405020304" pitchFamily="18" charset="0"/>
            </a:endParaRPr>
          </a:p>
        </p:txBody>
      </p:sp>
      <p:sp>
        <p:nvSpPr>
          <p:cNvPr id="5" name="Retângulo 4"/>
          <p:cNvSpPr/>
          <p:nvPr/>
        </p:nvSpPr>
        <p:spPr>
          <a:xfrm>
            <a:off x="1798750" y="3507007"/>
            <a:ext cx="9212687" cy="369332"/>
          </a:xfrm>
          <a:prstGeom prst="rect">
            <a:avLst/>
          </a:prstGeom>
        </p:spPr>
        <p:txBody>
          <a:bodyPr wrap="square">
            <a:spAutoFit/>
          </a:bodyPr>
          <a:lstStyle/>
          <a:p>
            <a:r>
              <a:rPr lang="pt-BR" b="0" i="0" u="none" strike="noStrike" baseline="0" dirty="0">
                <a:solidFill>
                  <a:srgbClr val="231F20"/>
                </a:solidFill>
                <a:latin typeface="Times New Roman" panose="02020603050405020304" pitchFamily="18" charset="0"/>
                <a:cs typeface="Times New Roman" panose="02020603050405020304" pitchFamily="18" charset="0"/>
              </a:rPr>
              <a:t>VIVIAN, R.</a:t>
            </a:r>
            <a:r>
              <a:rPr lang="pt-BR" sz="800" b="0" i="0" u="none" strike="noStrike" baseline="0" dirty="0">
                <a:solidFill>
                  <a:srgbClr val="231F20"/>
                </a:solidFill>
                <a:latin typeface="Times New Roman" panose="02020603050405020304" pitchFamily="18" charset="0"/>
                <a:cs typeface="Times New Roman" panose="02020603050405020304" pitchFamily="18" charset="0"/>
              </a:rPr>
              <a:t>2</a:t>
            </a:r>
            <a:r>
              <a:rPr lang="pt-BR" b="0" i="0" u="none" strike="noStrike" baseline="0" dirty="0">
                <a:solidFill>
                  <a:srgbClr val="231F20"/>
                </a:solidFill>
                <a:latin typeface="Times New Roman" panose="02020603050405020304" pitchFamily="18" charset="0"/>
                <a:cs typeface="Times New Roman" panose="02020603050405020304" pitchFamily="18" charset="0"/>
              </a:rPr>
              <a:t>, SILVA, A.A.</a:t>
            </a:r>
            <a:r>
              <a:rPr lang="pt-BR" sz="800" b="0" i="0" u="none" strike="noStrike" baseline="0" dirty="0">
                <a:solidFill>
                  <a:srgbClr val="231F20"/>
                </a:solidFill>
                <a:latin typeface="Times New Roman" panose="02020603050405020304" pitchFamily="18" charset="0"/>
                <a:cs typeface="Times New Roman" panose="02020603050405020304" pitchFamily="18" charset="0"/>
              </a:rPr>
              <a:t>3</a:t>
            </a:r>
            <a:r>
              <a:rPr lang="pt-BR" b="0" i="0" u="none" strike="noStrike" baseline="0" dirty="0">
                <a:solidFill>
                  <a:srgbClr val="231F20"/>
                </a:solidFill>
                <a:latin typeface="Times New Roman" panose="02020603050405020304" pitchFamily="18" charset="0"/>
                <a:cs typeface="Times New Roman" panose="02020603050405020304" pitchFamily="18" charset="0"/>
              </a:rPr>
              <a:t>, GIMENES, Jr., M.</a:t>
            </a:r>
            <a:r>
              <a:rPr lang="pt-BR" sz="800" b="0" i="0" u="none" strike="noStrike" baseline="0" dirty="0">
                <a:solidFill>
                  <a:srgbClr val="231F20"/>
                </a:solidFill>
                <a:latin typeface="Times New Roman" panose="02020603050405020304" pitchFamily="18" charset="0"/>
                <a:cs typeface="Times New Roman" panose="02020603050405020304" pitchFamily="18" charset="0"/>
              </a:rPr>
              <a:t>4</a:t>
            </a:r>
            <a:r>
              <a:rPr lang="pt-BR" b="0" i="0" u="none" strike="noStrike" baseline="0" dirty="0">
                <a:solidFill>
                  <a:srgbClr val="231F20"/>
                </a:solidFill>
                <a:latin typeface="Times New Roman" panose="02020603050405020304" pitchFamily="18" charset="0"/>
                <a:cs typeface="Times New Roman" panose="02020603050405020304" pitchFamily="18" charset="0"/>
              </a:rPr>
              <a:t>, FAGAN, E.B.</a:t>
            </a:r>
            <a:r>
              <a:rPr lang="pt-BR" sz="800" b="0" i="0" u="none" strike="noStrike" baseline="0" dirty="0">
                <a:solidFill>
                  <a:srgbClr val="231F20"/>
                </a:solidFill>
                <a:latin typeface="Times New Roman" panose="02020603050405020304" pitchFamily="18" charset="0"/>
                <a:cs typeface="Times New Roman" panose="02020603050405020304" pitchFamily="18" charset="0"/>
              </a:rPr>
              <a:t>5</a:t>
            </a:r>
            <a:r>
              <a:rPr lang="pt-BR" b="0" i="0" u="none" strike="noStrike" baseline="0" dirty="0">
                <a:solidFill>
                  <a:srgbClr val="231F20"/>
                </a:solidFill>
                <a:latin typeface="Times New Roman" panose="02020603050405020304" pitchFamily="18" charset="0"/>
                <a:cs typeface="Times New Roman" panose="02020603050405020304" pitchFamily="18" charset="0"/>
              </a:rPr>
              <a:t>, RUIZ, S.T.</a:t>
            </a:r>
            <a:r>
              <a:rPr lang="pt-BR" sz="800" b="0" i="0" u="none" strike="noStrike" baseline="0" dirty="0">
                <a:solidFill>
                  <a:srgbClr val="231F20"/>
                </a:solidFill>
                <a:latin typeface="Times New Roman" panose="02020603050405020304" pitchFamily="18" charset="0"/>
                <a:cs typeface="Times New Roman" panose="02020603050405020304" pitchFamily="18" charset="0"/>
              </a:rPr>
              <a:t>4 </a:t>
            </a:r>
            <a:r>
              <a:rPr lang="pt-BR" b="0" i="0" u="none" strike="noStrike" baseline="0" dirty="0">
                <a:solidFill>
                  <a:srgbClr val="231F20"/>
                </a:solidFill>
                <a:latin typeface="Times New Roman" panose="02020603050405020304" pitchFamily="18" charset="0"/>
                <a:cs typeface="Times New Roman" panose="02020603050405020304" pitchFamily="18" charset="0"/>
              </a:rPr>
              <a:t>e LABONIA, V</a:t>
            </a:r>
            <a:endParaRPr lang="pt-BR" dirty="0">
              <a:latin typeface="Times New Roman" panose="02020603050405020304" pitchFamily="18" charset="0"/>
              <a:cs typeface="Times New Roman" panose="02020603050405020304" pitchFamily="18" charset="0"/>
            </a:endParaRPr>
          </a:p>
        </p:txBody>
      </p:sp>
      <p:sp>
        <p:nvSpPr>
          <p:cNvPr id="3" name="Retângulo 2"/>
          <p:cNvSpPr/>
          <p:nvPr/>
        </p:nvSpPr>
        <p:spPr>
          <a:xfrm>
            <a:off x="3272329" y="4152412"/>
            <a:ext cx="5505674" cy="369332"/>
          </a:xfrm>
          <a:prstGeom prst="rect">
            <a:avLst/>
          </a:prstGeom>
        </p:spPr>
        <p:txBody>
          <a:bodyPr wrap="none">
            <a:spAutoFit/>
          </a:bodyPr>
          <a:lstStyle/>
          <a:p>
            <a:r>
              <a:rPr lang="pt-BR" dirty="0">
                <a:solidFill>
                  <a:srgbClr val="231F20"/>
                </a:solidFill>
                <a:latin typeface="Times New Roman" panose="02020603050405020304" pitchFamily="18" charset="0"/>
                <a:cs typeface="Times New Roman" panose="02020603050405020304" pitchFamily="18" charset="0"/>
              </a:rPr>
              <a:t>Planta Daninha, Viçosa-MG, v. 26, n. 3, p. 695-706, 2008</a:t>
            </a:r>
            <a:endParaRPr lang="pt-BR" dirty="0">
              <a:latin typeface="Times New Roman" panose="02020603050405020304" pitchFamily="18" charset="0"/>
              <a:cs typeface="Times New Roman" panose="02020603050405020304" pitchFamily="18" charset="0"/>
            </a:endParaRPr>
          </a:p>
        </p:txBody>
      </p:sp>
      <p:sp>
        <p:nvSpPr>
          <p:cNvPr id="6" name="CaixaDeTexto 5"/>
          <p:cNvSpPr txBox="1"/>
          <p:nvPr/>
        </p:nvSpPr>
        <p:spPr>
          <a:xfrm>
            <a:off x="7491211" y="5550795"/>
            <a:ext cx="4700789" cy="923330"/>
          </a:xfrm>
          <a:prstGeom prst="rect">
            <a:avLst/>
          </a:prstGeom>
          <a:noFill/>
        </p:spPr>
        <p:txBody>
          <a:bodyPr wrap="square" rtlCol="0">
            <a:spAutoFit/>
          </a:bodyPr>
          <a:lstStyle/>
          <a:p>
            <a:r>
              <a:rPr lang="pt-BR" dirty="0">
                <a:latin typeface="Times New Roman" panose="02020603050405020304" pitchFamily="18" charset="0"/>
                <a:cs typeface="Times New Roman" panose="02020603050405020304" pitchFamily="18" charset="0"/>
              </a:rPr>
              <a:t>Discente: Bruna do Amaral </a:t>
            </a:r>
            <a:r>
              <a:rPr lang="pt-BR" dirty="0" err="1">
                <a:latin typeface="Times New Roman" panose="02020603050405020304" pitchFamily="18" charset="0"/>
                <a:cs typeface="Times New Roman" panose="02020603050405020304" pitchFamily="18" charset="0"/>
              </a:rPr>
              <a:t>Brogio</a:t>
            </a:r>
            <a:endParaRPr lang="pt-BR" dirty="0">
              <a:latin typeface="Times New Roman" panose="02020603050405020304" pitchFamily="18" charset="0"/>
              <a:cs typeface="Times New Roman" panose="02020603050405020304" pitchFamily="18" charset="0"/>
            </a:endParaRPr>
          </a:p>
          <a:p>
            <a:r>
              <a:rPr lang="pt-BR" dirty="0">
                <a:latin typeface="Times New Roman" panose="02020603050405020304" pitchFamily="18" charset="0"/>
                <a:cs typeface="Times New Roman" panose="02020603050405020304" pitchFamily="18" charset="0"/>
              </a:rPr>
              <a:t>Docente: Prof. Dr. Pedro J. </a:t>
            </a:r>
            <a:r>
              <a:rPr lang="pt-BR" dirty="0" err="1">
                <a:latin typeface="Times New Roman" panose="02020603050405020304" pitchFamily="18" charset="0"/>
                <a:cs typeface="Times New Roman" panose="02020603050405020304" pitchFamily="18" charset="0"/>
              </a:rPr>
              <a:t>Christoffoleti</a:t>
            </a:r>
            <a:endParaRPr lang="pt-BR" dirty="0">
              <a:latin typeface="Times New Roman" panose="02020603050405020304" pitchFamily="18" charset="0"/>
              <a:cs typeface="Times New Roman" panose="02020603050405020304" pitchFamily="18" charset="0"/>
            </a:endParaRPr>
          </a:p>
          <a:p>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05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58819" y="135786"/>
            <a:ext cx="11599592" cy="649825"/>
          </a:xfrm>
        </p:spPr>
        <p:txBody>
          <a:bodyPr>
            <a:normAutofit/>
          </a:bodyPr>
          <a:lstStyle/>
          <a:p>
            <a:pPr algn="ctr"/>
            <a:r>
              <a:rPr lang="pt-BR" sz="3200" b="1" dirty="0">
                <a:latin typeface="Times New Roman" panose="02020603050405020304" pitchFamily="18" charset="0"/>
                <a:cs typeface="Times New Roman" panose="02020603050405020304" pitchFamily="18" charset="0"/>
              </a:rPr>
              <a:t>Tipos de Dormência</a:t>
            </a:r>
          </a:p>
        </p:txBody>
      </p:sp>
      <p:sp>
        <p:nvSpPr>
          <p:cNvPr id="4" name="Seta para a direita 3"/>
          <p:cNvSpPr/>
          <p:nvPr/>
        </p:nvSpPr>
        <p:spPr>
          <a:xfrm rot="20704032">
            <a:off x="2853316" y="1896402"/>
            <a:ext cx="1223407" cy="271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459346" y="2163973"/>
            <a:ext cx="2116429" cy="461665"/>
          </a:xfrm>
          <a:prstGeom prst="rect">
            <a:avLst/>
          </a:prstGeom>
          <a:noFill/>
        </p:spPr>
        <p:txBody>
          <a:bodyPr wrap="square" rtlCol="0">
            <a:spAutoFit/>
          </a:bodyPr>
          <a:lstStyle/>
          <a:p>
            <a:r>
              <a:rPr lang="pt-BR" sz="2400" dirty="0">
                <a:latin typeface="Times New Roman" panose="02020603050405020304" pitchFamily="18" charset="0"/>
                <a:cs typeface="Times New Roman" panose="02020603050405020304" pitchFamily="18" charset="0"/>
              </a:rPr>
              <a:t>DORMÊNCIA</a:t>
            </a:r>
          </a:p>
        </p:txBody>
      </p:sp>
      <p:sp>
        <p:nvSpPr>
          <p:cNvPr id="6" name="Seta para a direita 5"/>
          <p:cNvSpPr/>
          <p:nvPr/>
        </p:nvSpPr>
        <p:spPr>
          <a:xfrm rot="880871">
            <a:off x="2853316" y="2775524"/>
            <a:ext cx="1223407" cy="315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4198513" y="1178423"/>
            <a:ext cx="7856112" cy="1200329"/>
          </a:xfrm>
          <a:prstGeom prst="rect">
            <a:avLst/>
          </a:prstGeom>
          <a:noFill/>
        </p:spPr>
        <p:txBody>
          <a:bodyPr wrap="square" rtlCol="0">
            <a:spAutoFit/>
          </a:bodyPr>
          <a:lstStyle/>
          <a:p>
            <a:pPr algn="just"/>
            <a:r>
              <a:rPr lang="pt-BR" sz="2400" b="1" dirty="0">
                <a:latin typeface="Times New Roman" panose="02020603050405020304" pitchFamily="18" charset="0"/>
                <a:cs typeface="Times New Roman" panose="02020603050405020304" pitchFamily="18" charset="0"/>
              </a:rPr>
              <a:t>Primária ou natural</a:t>
            </a:r>
            <a:r>
              <a:rPr lang="pt-BR" sz="2400" dirty="0">
                <a:latin typeface="Times New Roman" panose="02020603050405020304" pitchFamily="18" charset="0"/>
                <a:cs typeface="Times New Roman" panose="02020603050405020304" pitchFamily="18" charset="0"/>
              </a:rPr>
              <a:t>: característica de sementes, desenvolvida enquanto presentes na </a:t>
            </a:r>
            <a:r>
              <a:rPr lang="pt-BR" sz="2400" dirty="0" err="1">
                <a:latin typeface="Times New Roman" panose="02020603050405020304" pitchFamily="18" charset="0"/>
                <a:cs typeface="Times New Roman" panose="02020603050405020304" pitchFamily="18" charset="0"/>
              </a:rPr>
              <a:t>planta-mãe</a:t>
            </a:r>
            <a:r>
              <a:rPr lang="pt-BR" sz="2400" dirty="0">
                <a:latin typeface="Times New Roman" panose="02020603050405020304" pitchFamily="18" charset="0"/>
                <a:cs typeface="Times New Roman" panose="02020603050405020304" pitchFamily="18" charset="0"/>
              </a:rPr>
              <a:t> e que permanece após sua dispersão.</a:t>
            </a:r>
          </a:p>
        </p:txBody>
      </p:sp>
      <p:sp>
        <p:nvSpPr>
          <p:cNvPr id="8" name="CaixaDeTexto 7"/>
          <p:cNvSpPr txBox="1"/>
          <p:nvPr/>
        </p:nvSpPr>
        <p:spPr>
          <a:xfrm>
            <a:off x="4156696" y="2743799"/>
            <a:ext cx="7897930" cy="1569660"/>
          </a:xfrm>
          <a:prstGeom prst="rect">
            <a:avLst/>
          </a:prstGeom>
          <a:noFill/>
        </p:spPr>
        <p:txBody>
          <a:bodyPr wrap="square" rtlCol="0">
            <a:spAutoFit/>
          </a:bodyPr>
          <a:lstStyle/>
          <a:p>
            <a:pPr algn="just"/>
            <a:r>
              <a:rPr lang="pt-BR" sz="2400" b="1" dirty="0">
                <a:latin typeface="Times New Roman" panose="02020603050405020304" pitchFamily="18" charset="0"/>
                <a:cs typeface="Times New Roman" panose="02020603050405020304" pitchFamily="18" charset="0"/>
              </a:rPr>
              <a:t>Secundária ou induzida</a:t>
            </a:r>
            <a:r>
              <a:rPr lang="pt-BR" sz="2400" dirty="0">
                <a:latin typeface="Times New Roman" panose="02020603050405020304" pitchFamily="18" charset="0"/>
                <a:cs typeface="Times New Roman" panose="02020603050405020304" pitchFamily="18" charset="0"/>
              </a:rPr>
              <a:t>: estado de indução da dormência, sob condições não favoráveis à germinação, em sementes não dormentes ou naquelas cuja dormência primária foi superada.</a:t>
            </a:r>
          </a:p>
          <a:p>
            <a:endParaRPr lang="pt-BR" sz="2400" dirty="0">
              <a:latin typeface="Times New Roman" panose="02020603050405020304" pitchFamily="18" charset="0"/>
              <a:cs typeface="Times New Roman" panose="02020603050405020304" pitchFamily="18" charset="0"/>
            </a:endParaRPr>
          </a:p>
        </p:txBody>
      </p:sp>
      <p:sp>
        <p:nvSpPr>
          <p:cNvPr id="9" name="Explosão 1 8"/>
          <p:cNvSpPr/>
          <p:nvPr/>
        </p:nvSpPr>
        <p:spPr>
          <a:xfrm>
            <a:off x="0" y="1154688"/>
            <a:ext cx="2962141" cy="2678455"/>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9937857" y="4029163"/>
            <a:ext cx="2254143" cy="307777"/>
          </a:xfrm>
          <a:prstGeom prst="rect">
            <a:avLst/>
          </a:prstGeom>
        </p:spPr>
        <p:txBody>
          <a:bodyPr wrap="none">
            <a:spAutoFit/>
          </a:bodyPr>
          <a:lstStyle/>
          <a:p>
            <a:r>
              <a:rPr lang="pt-BR" sz="1400" dirty="0">
                <a:latin typeface="Times New Roman" panose="02020603050405020304" pitchFamily="18" charset="0"/>
                <a:cs typeface="Times New Roman" panose="02020603050405020304" pitchFamily="18" charset="0"/>
              </a:rPr>
              <a:t>(</a:t>
            </a:r>
            <a:r>
              <a:rPr lang="pt-BR" sz="1400" dirty="0" err="1">
                <a:latin typeface="Times New Roman" panose="02020603050405020304" pitchFamily="18" charset="0"/>
                <a:cs typeface="Times New Roman" panose="02020603050405020304" pitchFamily="18" charset="0"/>
              </a:rPr>
              <a:t>Benech</a:t>
            </a:r>
            <a:r>
              <a:rPr lang="pt-BR" sz="1400" dirty="0">
                <a:latin typeface="Times New Roman" panose="02020603050405020304" pitchFamily="18" charset="0"/>
                <a:cs typeface="Times New Roman" panose="02020603050405020304" pitchFamily="18" charset="0"/>
              </a:rPr>
              <a:t>-Arnold et al., 2000)</a:t>
            </a:r>
          </a:p>
        </p:txBody>
      </p:sp>
      <p:sp>
        <p:nvSpPr>
          <p:cNvPr id="12" name="CaixaDeTexto 11"/>
          <p:cNvSpPr txBox="1"/>
          <p:nvPr/>
        </p:nvSpPr>
        <p:spPr>
          <a:xfrm>
            <a:off x="158819" y="4465665"/>
            <a:ext cx="11895806" cy="1200329"/>
          </a:xfrm>
          <a:prstGeom prst="rect">
            <a:avLst/>
          </a:prstGeom>
          <a:noFill/>
        </p:spPr>
        <p:txBody>
          <a:bodyPr wrap="square" rtlCol="0">
            <a:spAutoFit/>
          </a:bodyPr>
          <a:lstStyle/>
          <a:p>
            <a:r>
              <a:rPr lang="pt-BR" sz="2400" dirty="0">
                <a:latin typeface="Times New Roman" panose="02020603050405020304" pitchFamily="18" charset="0"/>
                <a:cs typeface="Times New Roman" panose="02020603050405020304" pitchFamily="18" charset="0"/>
              </a:rPr>
              <a:t>A partir dessa divisão e, principalmente, com os conceitos de transição e persistência em banco de sementes para plantas daninhas é que surgiu o conceito de </a:t>
            </a:r>
            <a:r>
              <a:rPr lang="pt-BR" sz="2400" b="1" dirty="0">
                <a:latin typeface="Times New Roman" panose="02020603050405020304" pitchFamily="18" charset="0"/>
                <a:cs typeface="Times New Roman" panose="02020603050405020304" pitchFamily="18" charset="0"/>
              </a:rPr>
              <a:t>dormência cíclica</a:t>
            </a:r>
            <a:r>
              <a:rPr lang="pt-BR" sz="2400" dirty="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2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P spid="9" grpId="0" animBg="1"/>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94424" y="141667"/>
            <a:ext cx="11754139" cy="1159099"/>
          </a:xfrm>
        </p:spPr>
        <p:txBody>
          <a:bodyPr>
            <a:normAutofit/>
          </a:bodyPr>
          <a:lstStyle/>
          <a:p>
            <a:pPr algn="ctr"/>
            <a:r>
              <a:rPr lang="pt-BR" sz="3200" b="1" dirty="0">
                <a:latin typeface="Times New Roman" panose="02020603050405020304" pitchFamily="18" charset="0"/>
                <a:cs typeface="Times New Roman" panose="02020603050405020304" pitchFamily="18" charset="0"/>
              </a:rPr>
              <a:t>Importância dos mecanismos de dormência</a:t>
            </a: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em plantas daninhas</a:t>
            </a:r>
          </a:p>
        </p:txBody>
      </p:sp>
      <p:sp>
        <p:nvSpPr>
          <p:cNvPr id="3" name="Espaço Reservado para Conteúdo 2"/>
          <p:cNvSpPr>
            <a:spLocks noGrp="1"/>
          </p:cNvSpPr>
          <p:nvPr>
            <p:ph idx="1"/>
          </p:nvPr>
        </p:nvSpPr>
        <p:spPr>
          <a:xfrm>
            <a:off x="271014" y="1300766"/>
            <a:ext cx="11706337" cy="5396248"/>
          </a:xfrm>
        </p:spPr>
        <p:txBody>
          <a:bodyPr>
            <a:normAutofit/>
          </a:bodyPr>
          <a:lstStyle/>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Para as plantas daninhas, essa habilidade possibilita que as suas sementes permaneçam viáveis por meses ou anos no solo, até que alguma condição ambiental atue nos mecanismos fisiológicos que desencadeiem a germinação.</a:t>
            </a:r>
            <a:endParaRPr lang="pt-BR" dirty="0"/>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‘A ciclagem anual de sementes dormentes e não dormentes no solo também é importante e comum em muitas espécies de plantas daninhas anuais, permitindo a sua permanência em solos periodicamente revolvidos por aração e </a:t>
            </a:r>
            <a:r>
              <a:rPr lang="pt-BR" sz="2400" dirty="0" err="1">
                <a:latin typeface="Times New Roman" panose="02020603050405020304" pitchFamily="18" charset="0"/>
                <a:cs typeface="Times New Roman" panose="02020603050405020304" pitchFamily="18" charset="0"/>
              </a:rPr>
              <a:t>gradagem</a:t>
            </a:r>
            <a:r>
              <a:rPr lang="pt-BR" sz="2400" dirty="0">
                <a:latin typeface="Times New Roman" panose="02020603050405020304" pitchFamily="18" charset="0"/>
                <a:cs typeface="Times New Roman" panose="02020603050405020304" pitchFamily="18" charset="0"/>
              </a:rPr>
              <a:t>’ </a:t>
            </a:r>
            <a:r>
              <a:rPr lang="pt-BR" sz="1400" dirty="0">
                <a:latin typeface="Times New Roman" panose="02020603050405020304" pitchFamily="18" charset="0"/>
                <a:cs typeface="Times New Roman" panose="02020603050405020304" pitchFamily="18" charset="0"/>
              </a:rPr>
              <a:t>(</a:t>
            </a:r>
            <a:r>
              <a:rPr lang="pt-BR" sz="1400" dirty="0" err="1">
                <a:latin typeface="Times New Roman" panose="02020603050405020304" pitchFamily="18" charset="0"/>
                <a:cs typeface="Times New Roman" panose="02020603050405020304" pitchFamily="18" charset="0"/>
              </a:rPr>
              <a:t>Baskin</a:t>
            </a:r>
            <a:r>
              <a:rPr lang="pt-BR" sz="1400" dirty="0">
                <a:latin typeface="Times New Roman" panose="02020603050405020304" pitchFamily="18" charset="0"/>
                <a:cs typeface="Times New Roman" panose="02020603050405020304" pitchFamily="18" charset="0"/>
              </a:rPr>
              <a:t> &amp; </a:t>
            </a:r>
            <a:r>
              <a:rPr lang="pt-BR" sz="1400" dirty="0" err="1">
                <a:latin typeface="Times New Roman" panose="02020603050405020304" pitchFamily="18" charset="0"/>
                <a:cs typeface="Times New Roman" panose="02020603050405020304" pitchFamily="18" charset="0"/>
              </a:rPr>
              <a:t>Baskin</a:t>
            </a:r>
            <a:r>
              <a:rPr lang="pt-BR" sz="1400" dirty="0">
                <a:latin typeface="Times New Roman" panose="02020603050405020304" pitchFamily="18" charset="0"/>
                <a:cs typeface="Times New Roman" panose="02020603050405020304" pitchFamily="18" charset="0"/>
              </a:rPr>
              <a:t>, 1998)</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‘Em muitos casos, a própria espécie cultivada ou os sistemas de cultivo podem afetar a dinâmica e a intensidade de superação da dormência, afetando, portanto, a velocidade e intensidade de infestação de espécies de plantas daninhas’ (</a:t>
            </a:r>
            <a:r>
              <a:rPr lang="pt-BR" sz="2400" dirty="0" err="1">
                <a:latin typeface="Times New Roman" panose="02020603050405020304" pitchFamily="18" charset="0"/>
                <a:cs typeface="Times New Roman" panose="02020603050405020304" pitchFamily="18" charset="0"/>
              </a:rPr>
              <a:t>Ghersa</a:t>
            </a:r>
            <a:r>
              <a:rPr lang="pt-BR" sz="2400" dirty="0">
                <a:latin typeface="Times New Roman" panose="02020603050405020304" pitchFamily="18" charset="0"/>
                <a:cs typeface="Times New Roman" panose="02020603050405020304" pitchFamily="18" charset="0"/>
              </a:rPr>
              <a:t> et al., 1997)</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As informações dos mecanismos de dormência podem ser utilizadas em modelos de germinação das espécies, permitindo prever o período e a velocidade de emergência e, assim, facilitar o seu manejo.</a:t>
            </a:r>
          </a:p>
          <a:p>
            <a:pPr algn="just">
              <a:buFont typeface="Wingdings" panose="05000000000000000000" pitchFamily="2" charset="2"/>
              <a:buChar char="v"/>
            </a:pPr>
            <a:endParaRPr lang="pt-B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12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0182" y="134713"/>
            <a:ext cx="11857170" cy="972870"/>
          </a:xfrm>
        </p:spPr>
        <p:txBody>
          <a:bodyPr>
            <a:normAutofit fontScale="90000"/>
          </a:bodyPr>
          <a:lstStyle/>
          <a:p>
            <a:pPr algn="ctr"/>
            <a:r>
              <a:rPr lang="pt-BR" sz="3200" b="1" dirty="0">
                <a:latin typeface="Times New Roman" panose="02020603050405020304" pitchFamily="18" charset="0"/>
                <a:cs typeface="Times New Roman" panose="02020603050405020304" pitchFamily="18" charset="0"/>
              </a:rPr>
              <a:t>Fatores ambientais que afetam a</a:t>
            </a: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dormência em plantas daninhas</a:t>
            </a:r>
          </a:p>
        </p:txBody>
      </p:sp>
      <p:sp>
        <p:nvSpPr>
          <p:cNvPr id="3" name="Espaço Reservado para Conteúdo 2"/>
          <p:cNvSpPr>
            <a:spLocks noGrp="1"/>
          </p:cNvSpPr>
          <p:nvPr>
            <p:ph idx="1"/>
          </p:nvPr>
        </p:nvSpPr>
        <p:spPr>
          <a:xfrm>
            <a:off x="334830" y="1396559"/>
            <a:ext cx="11642522" cy="1149406"/>
          </a:xfrm>
        </p:spPr>
        <p:txBody>
          <a:bodyPr>
            <a:noAutofit/>
          </a:bodyPr>
          <a:lstStyle/>
          <a:p>
            <a:pPr algn="just"/>
            <a:r>
              <a:rPr lang="pt-BR" sz="2400" dirty="0">
                <a:latin typeface="Times New Roman" panose="02020603050405020304" pitchFamily="18" charset="0"/>
                <a:cs typeface="Times New Roman" panose="02020603050405020304" pitchFamily="18" charset="0"/>
              </a:rPr>
              <a:t>Apesar de algumas aproximações fisiológicas e bioquímicas, os mecanismos de indução e manutenção da dormência de plantas daninhas ainda são desconhecidos para a maioria das espécies. </a:t>
            </a:r>
          </a:p>
        </p:txBody>
      </p:sp>
      <p:sp>
        <p:nvSpPr>
          <p:cNvPr id="4" name="CaixaDeTexto 3"/>
          <p:cNvSpPr txBox="1"/>
          <p:nvPr/>
        </p:nvSpPr>
        <p:spPr>
          <a:xfrm>
            <a:off x="195562" y="3084942"/>
            <a:ext cx="2485622" cy="1569660"/>
          </a:xfrm>
          <a:prstGeom prst="rect">
            <a:avLst/>
          </a:prstGeom>
          <a:solidFill>
            <a:schemeClr val="accent1">
              <a:lumMod val="20000"/>
              <a:lumOff val="80000"/>
            </a:schemeClr>
          </a:solidFill>
        </p:spPr>
        <p:txBody>
          <a:bodyPr wrap="square" rtlCol="0">
            <a:spAutoFit/>
          </a:bodyPr>
          <a:lstStyle/>
          <a:p>
            <a:pPr algn="ctr"/>
            <a:r>
              <a:rPr lang="pt-BR" sz="2400" dirty="0">
                <a:latin typeface="Times New Roman" panose="02020603050405020304" pitchFamily="18" charset="0"/>
                <a:cs typeface="Times New Roman" panose="02020603050405020304" pitchFamily="18" charset="0"/>
              </a:rPr>
              <a:t>Fatores que afetam a dormência de plantas daninhas </a:t>
            </a:r>
          </a:p>
        </p:txBody>
      </p:sp>
      <p:sp>
        <p:nvSpPr>
          <p:cNvPr id="5" name="Seta para a direita 4"/>
          <p:cNvSpPr/>
          <p:nvPr/>
        </p:nvSpPr>
        <p:spPr>
          <a:xfrm rot="20704032">
            <a:off x="2809086" y="3148174"/>
            <a:ext cx="1223407" cy="271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4160395" y="2914781"/>
            <a:ext cx="6284890" cy="461665"/>
          </a:xfrm>
          <a:prstGeom prst="rect">
            <a:avLst/>
          </a:prstGeom>
          <a:noFill/>
        </p:spPr>
        <p:txBody>
          <a:bodyPr wrap="square" rtlCol="0">
            <a:spAutoFit/>
          </a:bodyPr>
          <a:lstStyle/>
          <a:p>
            <a:r>
              <a:rPr lang="pt-BR" sz="2400" b="1" dirty="0">
                <a:latin typeface="Times New Roman" panose="02020603050405020304" pitchFamily="18" charset="0"/>
                <a:cs typeface="Times New Roman" panose="02020603050405020304" pitchFamily="18" charset="0"/>
              </a:rPr>
              <a:t>Principais</a:t>
            </a:r>
            <a:r>
              <a:rPr lang="pt-BR" sz="2400" dirty="0">
                <a:latin typeface="Times New Roman" panose="02020603050405020304" pitchFamily="18" charset="0"/>
                <a:cs typeface="Times New Roman" panose="02020603050405020304" pitchFamily="18" charset="0"/>
              </a:rPr>
              <a:t>: temperatura e disponibilidade hídrica</a:t>
            </a:r>
          </a:p>
        </p:txBody>
      </p:sp>
      <p:sp>
        <p:nvSpPr>
          <p:cNvPr id="7" name="Seta para a direita 6"/>
          <p:cNvSpPr/>
          <p:nvPr/>
        </p:nvSpPr>
        <p:spPr>
          <a:xfrm rot="717471">
            <a:off x="2809085" y="4146053"/>
            <a:ext cx="1223407" cy="271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4168450" y="4218557"/>
            <a:ext cx="7808901" cy="830997"/>
          </a:xfrm>
          <a:prstGeom prst="rect">
            <a:avLst/>
          </a:prstGeom>
          <a:noFill/>
        </p:spPr>
        <p:txBody>
          <a:bodyPr wrap="square" rtlCol="0">
            <a:spAutoFit/>
          </a:bodyPr>
          <a:lstStyle/>
          <a:p>
            <a:pPr algn="just"/>
            <a:r>
              <a:rPr lang="pt-BR" sz="2400" b="1" dirty="0">
                <a:latin typeface="Times New Roman" panose="02020603050405020304" pitchFamily="18" charset="0"/>
                <a:cs typeface="Times New Roman" panose="02020603050405020304" pitchFamily="18" charset="0"/>
              </a:rPr>
              <a:t>Secundários</a:t>
            </a:r>
            <a:r>
              <a:rPr lang="pt-BR" sz="2400" dirty="0">
                <a:latin typeface="Times New Roman" panose="02020603050405020304" pitchFamily="18" charset="0"/>
                <a:cs typeface="Times New Roman" panose="02020603050405020304" pitchFamily="18" charset="0"/>
              </a:rPr>
              <a:t>: luz, teores de nitrato e demais compostos no solo</a:t>
            </a:r>
          </a:p>
        </p:txBody>
      </p:sp>
    </p:spTree>
    <p:extLst>
      <p:ext uri="{BB962C8B-B14F-4D97-AF65-F5344CB8AC3E}">
        <p14:creationId xmlns:p14="http://schemas.microsoft.com/office/powerpoint/2010/main" val="144812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84576" y="108955"/>
            <a:ext cx="11689745" cy="573625"/>
          </a:xfrm>
        </p:spPr>
        <p:txBody>
          <a:bodyPr>
            <a:normAutofit fontScale="90000"/>
          </a:bodyPr>
          <a:lstStyle/>
          <a:p>
            <a:pPr algn="ctr"/>
            <a:r>
              <a:rPr lang="pt-BR" b="1" dirty="0">
                <a:latin typeface="Times New Roman" panose="02020603050405020304" pitchFamily="18" charset="0"/>
                <a:cs typeface="Times New Roman" panose="02020603050405020304" pitchFamily="18" charset="0"/>
              </a:rPr>
              <a:t>Fatores principais que afetam a dormência </a:t>
            </a:r>
          </a:p>
        </p:txBody>
      </p:sp>
      <p:sp>
        <p:nvSpPr>
          <p:cNvPr id="3" name="Espaço Reservado para Conteúdo 2"/>
          <p:cNvSpPr>
            <a:spLocks noGrp="1"/>
          </p:cNvSpPr>
          <p:nvPr>
            <p:ph idx="1"/>
          </p:nvPr>
        </p:nvSpPr>
        <p:spPr>
          <a:xfrm>
            <a:off x="386925" y="1056068"/>
            <a:ext cx="11487396" cy="5434884"/>
          </a:xfrm>
        </p:spPr>
        <p:txBody>
          <a:bodyPr>
            <a:normAutofit/>
          </a:bodyPr>
          <a:lstStyle/>
          <a:p>
            <a:r>
              <a:rPr lang="pt-BR" sz="2400" b="1" dirty="0">
                <a:latin typeface="Times New Roman" panose="02020603050405020304" pitchFamily="18" charset="0"/>
                <a:cs typeface="Times New Roman" panose="02020603050405020304" pitchFamily="18" charset="0"/>
              </a:rPr>
              <a:t>Temperatura – fator principal</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A temperatura é o principal fator do ambiente que causa alterações no estado de dormência das sementes</a:t>
            </a:r>
            <a:endParaRPr lang="pt-BR"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Em plantas daninhas, a temperatura é responsável, principalmente, pela dormência de sementes em regiões de clima temperado </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Há muitas espécies de plantas daninhas que requerem alternância de temperatura para a superação da dormência, em outras não é necessário</a:t>
            </a:r>
          </a:p>
          <a:p>
            <a:pPr>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As variações na temperatura são determinantes na superação da dormência primária e na ciclagem da dormência secundária</a:t>
            </a:r>
          </a:p>
        </p:txBody>
      </p:sp>
    </p:spTree>
    <p:extLst>
      <p:ext uri="{BB962C8B-B14F-4D97-AF65-F5344CB8AC3E}">
        <p14:creationId xmlns:p14="http://schemas.microsoft.com/office/powerpoint/2010/main" val="282545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06" y="595927"/>
            <a:ext cx="2706040" cy="3387962"/>
          </a:xfrm>
          <a:prstGeom prst="rect">
            <a:avLst/>
          </a:prstGeom>
        </p:spPr>
      </p:pic>
      <p:sp>
        <p:nvSpPr>
          <p:cNvPr id="5" name="Retângulo 4"/>
          <p:cNvSpPr/>
          <p:nvPr/>
        </p:nvSpPr>
        <p:spPr>
          <a:xfrm>
            <a:off x="455980" y="4090496"/>
            <a:ext cx="2255746" cy="369332"/>
          </a:xfrm>
          <a:prstGeom prst="rect">
            <a:avLst/>
          </a:prstGeom>
        </p:spPr>
        <p:txBody>
          <a:bodyPr wrap="none">
            <a:spAutoFit/>
          </a:bodyPr>
          <a:lstStyle/>
          <a:p>
            <a:r>
              <a:rPr lang="pt-BR" i="1" dirty="0" err="1">
                <a:solidFill>
                  <a:srgbClr val="231F20"/>
                </a:solidFill>
                <a:latin typeface="Times New Roman" panose="02020603050405020304" pitchFamily="18" charset="0"/>
                <a:cs typeface="Times New Roman" panose="02020603050405020304" pitchFamily="18" charset="0"/>
              </a:rPr>
              <a:t>Amaranthus</a:t>
            </a:r>
            <a:r>
              <a:rPr lang="pt-BR" i="1" dirty="0">
                <a:solidFill>
                  <a:srgbClr val="231F20"/>
                </a:solidFill>
                <a:latin typeface="Times New Roman" panose="02020603050405020304" pitchFamily="18" charset="0"/>
                <a:cs typeface="Times New Roman" panose="02020603050405020304" pitchFamily="18" charset="0"/>
              </a:rPr>
              <a:t> </a:t>
            </a:r>
            <a:r>
              <a:rPr lang="pt-BR" i="1" dirty="0" err="1">
                <a:solidFill>
                  <a:srgbClr val="231F20"/>
                </a:solidFill>
                <a:latin typeface="Times New Roman" panose="02020603050405020304" pitchFamily="18" charset="0"/>
                <a:cs typeface="Times New Roman" panose="02020603050405020304" pitchFamily="18" charset="0"/>
              </a:rPr>
              <a:t>quitensis</a:t>
            </a:r>
            <a:endParaRPr lang="pt-BR" dirty="0"/>
          </a:p>
        </p:txBody>
      </p:sp>
      <p:sp>
        <p:nvSpPr>
          <p:cNvPr id="6" name="CaixaDeTexto 5"/>
          <p:cNvSpPr txBox="1"/>
          <p:nvPr/>
        </p:nvSpPr>
        <p:spPr>
          <a:xfrm>
            <a:off x="62786" y="4673042"/>
            <a:ext cx="3898745" cy="1938992"/>
          </a:xfrm>
          <a:prstGeom prst="rect">
            <a:avLst/>
          </a:prstGeom>
          <a:noFill/>
        </p:spPr>
        <p:txBody>
          <a:bodyPr wrap="square" rtlCol="0">
            <a:spAutoFit/>
          </a:bodyPr>
          <a:lstStyle/>
          <a:p>
            <a:pPr algn="just"/>
            <a:r>
              <a:rPr lang="pt-BR" sz="2000" dirty="0">
                <a:latin typeface="Times New Roman" panose="02020603050405020304" pitchFamily="18" charset="0"/>
                <a:cs typeface="Times New Roman" panose="02020603050405020304" pitchFamily="18" charset="0"/>
              </a:rPr>
              <a:t>A </a:t>
            </a:r>
            <a:r>
              <a:rPr lang="pt-BR" sz="2000" b="1" dirty="0">
                <a:latin typeface="Times New Roman" panose="02020603050405020304" pitchFamily="18" charset="0"/>
                <a:cs typeface="Times New Roman" panose="02020603050405020304" pitchFamily="18" charset="0"/>
              </a:rPr>
              <a:t>flutuação de temperatura </a:t>
            </a:r>
            <a:r>
              <a:rPr lang="pt-BR" sz="2000" dirty="0">
                <a:latin typeface="Times New Roman" panose="02020603050405020304" pitchFamily="18" charset="0"/>
                <a:cs typeface="Times New Roman" panose="02020603050405020304" pitchFamily="18" charset="0"/>
              </a:rPr>
              <a:t>é o principal requerimento para a superação de dormência, podendo interferir nos fluxos anuais de infestação dessa espécie conforme a temperatura e manejo do solo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568" y="4034201"/>
            <a:ext cx="3548130" cy="2365420"/>
          </a:xfrm>
          <a:prstGeom prst="rect">
            <a:avLst/>
          </a:prstGeom>
        </p:spPr>
      </p:pic>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6712" y="568644"/>
            <a:ext cx="2554578" cy="3406104"/>
          </a:xfrm>
          <a:prstGeom prst="rect">
            <a:avLst/>
          </a:prstGeom>
        </p:spPr>
      </p:pic>
      <p:sp>
        <p:nvSpPr>
          <p:cNvPr id="10" name="Retângulo 9"/>
          <p:cNvSpPr/>
          <p:nvPr/>
        </p:nvSpPr>
        <p:spPr>
          <a:xfrm>
            <a:off x="5325005" y="6427368"/>
            <a:ext cx="1781257" cy="369332"/>
          </a:xfrm>
          <a:prstGeom prst="rect">
            <a:avLst/>
          </a:prstGeom>
        </p:spPr>
        <p:txBody>
          <a:bodyPr wrap="none">
            <a:spAutoFit/>
          </a:bodyPr>
          <a:lstStyle/>
          <a:p>
            <a:r>
              <a:rPr lang="pt-BR" i="1" dirty="0" err="1">
                <a:solidFill>
                  <a:srgbClr val="231F20"/>
                </a:solidFill>
                <a:latin typeface="Times New Roman" panose="02020603050405020304" pitchFamily="18" charset="0"/>
                <a:cs typeface="Times New Roman" panose="02020603050405020304" pitchFamily="18" charset="0"/>
              </a:rPr>
              <a:t>Cenchrus</a:t>
            </a:r>
            <a:r>
              <a:rPr lang="pt-BR" i="1" dirty="0">
                <a:solidFill>
                  <a:srgbClr val="231F20"/>
                </a:solidFill>
                <a:latin typeface="Times New Roman" panose="02020603050405020304" pitchFamily="18" charset="0"/>
                <a:cs typeface="Times New Roman" panose="02020603050405020304" pitchFamily="18" charset="0"/>
              </a:rPr>
              <a:t> </a:t>
            </a:r>
            <a:r>
              <a:rPr lang="pt-BR" i="1" dirty="0" err="1">
                <a:solidFill>
                  <a:srgbClr val="231F20"/>
                </a:solidFill>
                <a:latin typeface="Times New Roman" panose="02020603050405020304" pitchFamily="18" charset="0"/>
                <a:cs typeface="Times New Roman" panose="02020603050405020304" pitchFamily="18" charset="0"/>
              </a:rPr>
              <a:t>ciliaris</a:t>
            </a:r>
            <a:endParaRPr lang="pt-BR" i="1" dirty="0">
              <a:latin typeface="Times New Roman" panose="02020603050405020304" pitchFamily="18" charset="0"/>
              <a:cs typeface="Times New Roman" panose="02020603050405020304" pitchFamily="18" charset="0"/>
            </a:endParaRPr>
          </a:p>
        </p:txBody>
      </p:sp>
      <p:sp>
        <p:nvSpPr>
          <p:cNvPr id="11" name="CaixaDeTexto 10"/>
          <p:cNvSpPr txBox="1"/>
          <p:nvPr/>
        </p:nvSpPr>
        <p:spPr>
          <a:xfrm>
            <a:off x="4441568" y="3328417"/>
            <a:ext cx="3548130" cy="646331"/>
          </a:xfrm>
          <a:prstGeom prst="rect">
            <a:avLst/>
          </a:prstGeom>
          <a:noFill/>
        </p:spPr>
        <p:txBody>
          <a:bodyPr wrap="square" rtlCol="0">
            <a:spAutoFit/>
          </a:bodyPr>
          <a:lstStyle/>
          <a:p>
            <a:pPr algn="just"/>
            <a:r>
              <a:rPr lang="pt-BR" dirty="0">
                <a:latin typeface="Times New Roman" panose="02020603050405020304" pitchFamily="18" charset="0"/>
                <a:cs typeface="Times New Roman" panose="02020603050405020304" pitchFamily="18" charset="0"/>
              </a:rPr>
              <a:t>A temperatura deve ser </a:t>
            </a:r>
            <a:r>
              <a:rPr lang="pt-BR" b="1" dirty="0">
                <a:latin typeface="Times New Roman" panose="02020603050405020304" pitchFamily="18" charset="0"/>
                <a:cs typeface="Times New Roman" panose="02020603050405020304" pitchFamily="18" charset="0"/>
              </a:rPr>
              <a:t>constante</a:t>
            </a:r>
            <a:r>
              <a:rPr lang="pt-BR" dirty="0">
                <a:latin typeface="Times New Roman" panose="02020603050405020304" pitchFamily="18" charset="0"/>
                <a:cs typeface="Times New Roman" panose="02020603050405020304" pitchFamily="18" charset="0"/>
              </a:rPr>
              <a:t> e alta</a:t>
            </a:r>
          </a:p>
        </p:txBody>
      </p:sp>
      <p:sp>
        <p:nvSpPr>
          <p:cNvPr id="12" name="CaixaDeTexto 11"/>
          <p:cNvSpPr txBox="1"/>
          <p:nvPr/>
        </p:nvSpPr>
        <p:spPr>
          <a:xfrm>
            <a:off x="3416291" y="134262"/>
            <a:ext cx="5447763" cy="461665"/>
          </a:xfrm>
          <a:prstGeom prst="rect">
            <a:avLst/>
          </a:prstGeom>
          <a:noFill/>
        </p:spPr>
        <p:txBody>
          <a:bodyPr wrap="square" rtlCol="0">
            <a:spAutoFit/>
          </a:bodyPr>
          <a:lstStyle/>
          <a:p>
            <a:r>
              <a:rPr lang="pt-BR" sz="2400" u="sng" dirty="0">
                <a:latin typeface="Times New Roman" panose="02020603050405020304" pitchFamily="18" charset="0"/>
                <a:cs typeface="Times New Roman" panose="02020603050405020304" pitchFamily="18" charset="0"/>
              </a:rPr>
              <a:t>Superação de dormência por temperatura</a:t>
            </a:r>
          </a:p>
        </p:txBody>
      </p:sp>
      <p:sp>
        <p:nvSpPr>
          <p:cNvPr id="13" name="Retângulo 12"/>
          <p:cNvSpPr/>
          <p:nvPr/>
        </p:nvSpPr>
        <p:spPr>
          <a:xfrm>
            <a:off x="9386820" y="3948204"/>
            <a:ext cx="2319866" cy="369332"/>
          </a:xfrm>
          <a:prstGeom prst="rect">
            <a:avLst/>
          </a:prstGeom>
        </p:spPr>
        <p:txBody>
          <a:bodyPr wrap="none">
            <a:spAutoFit/>
          </a:bodyPr>
          <a:lstStyle/>
          <a:p>
            <a:r>
              <a:rPr lang="pt-BR" i="1" dirty="0" err="1">
                <a:solidFill>
                  <a:srgbClr val="231F20"/>
                </a:solidFill>
                <a:latin typeface="Times New Roman" panose="02020603050405020304" pitchFamily="18" charset="0"/>
                <a:cs typeface="Times New Roman" panose="02020603050405020304" pitchFamily="18" charset="0"/>
              </a:rPr>
              <a:t>Onopordum</a:t>
            </a:r>
            <a:r>
              <a:rPr lang="pt-BR" i="1" dirty="0">
                <a:solidFill>
                  <a:srgbClr val="231F20"/>
                </a:solidFill>
                <a:latin typeface="Times New Roman" panose="02020603050405020304" pitchFamily="18" charset="0"/>
                <a:cs typeface="Times New Roman" panose="02020603050405020304" pitchFamily="18" charset="0"/>
              </a:rPr>
              <a:t> </a:t>
            </a:r>
            <a:r>
              <a:rPr lang="pt-BR" i="1" dirty="0" err="1">
                <a:solidFill>
                  <a:srgbClr val="231F20"/>
                </a:solidFill>
                <a:latin typeface="Times New Roman" panose="02020603050405020304" pitchFamily="18" charset="0"/>
                <a:cs typeface="Times New Roman" panose="02020603050405020304" pitchFamily="18" charset="0"/>
              </a:rPr>
              <a:t>acanthium</a:t>
            </a:r>
            <a:endParaRPr lang="pt-BR" i="1" dirty="0">
              <a:latin typeface="Times New Roman" panose="02020603050405020304" pitchFamily="18" charset="0"/>
              <a:cs typeface="Times New Roman" panose="02020603050405020304" pitchFamily="18" charset="0"/>
            </a:endParaRPr>
          </a:p>
        </p:txBody>
      </p:sp>
      <p:sp>
        <p:nvSpPr>
          <p:cNvPr id="14" name="CaixaDeTexto 13"/>
          <p:cNvSpPr txBox="1"/>
          <p:nvPr/>
        </p:nvSpPr>
        <p:spPr>
          <a:xfrm>
            <a:off x="9152108" y="4463566"/>
            <a:ext cx="2554578" cy="646331"/>
          </a:xfrm>
          <a:prstGeom prst="rect">
            <a:avLst/>
          </a:prstGeom>
          <a:noFill/>
        </p:spPr>
        <p:txBody>
          <a:bodyPr wrap="square" rtlCol="0">
            <a:spAutoFit/>
          </a:bodyPr>
          <a:lstStyle/>
          <a:p>
            <a:pPr algn="just"/>
            <a:r>
              <a:rPr lang="pt-BR" dirty="0">
                <a:latin typeface="Times New Roman" panose="02020603050405020304" pitchFamily="18" charset="0"/>
                <a:cs typeface="Times New Roman" panose="02020603050405020304" pitchFamily="18" charset="0"/>
              </a:rPr>
              <a:t>A dormência não é afetada pela temperatura</a:t>
            </a:r>
          </a:p>
        </p:txBody>
      </p:sp>
    </p:spTree>
    <p:extLst>
      <p:ext uri="{BB962C8B-B14F-4D97-AF65-F5344CB8AC3E}">
        <p14:creationId xmlns:p14="http://schemas.microsoft.com/office/powerpoint/2010/main" val="11317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6619" y="124496"/>
            <a:ext cx="11629065" cy="3777622"/>
          </a:xfrm>
        </p:spPr>
        <p:txBody>
          <a:bodyPr/>
          <a:lstStyle/>
          <a:p>
            <a:r>
              <a:rPr lang="pt-BR" sz="2400" b="1" dirty="0">
                <a:latin typeface="Times New Roman" panose="02020603050405020304" pitchFamily="18" charset="0"/>
                <a:cs typeface="Times New Roman" panose="02020603050405020304" pitchFamily="18" charset="0"/>
              </a:rPr>
              <a:t>Água</a:t>
            </a:r>
          </a:p>
          <a:p>
            <a:endParaRPr lang="pt-BR" dirty="0"/>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O nível de hidratação das sementes é o segundo fator mais importante na indução e superação da dormência, embora a água esteja interligada aos demais fatores, como temperatura e luz.</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315" y="2616220"/>
            <a:ext cx="4802749" cy="3202833"/>
          </a:xfrm>
          <a:prstGeom prst="rect">
            <a:avLst/>
          </a:prstGeom>
        </p:spPr>
      </p:pic>
      <p:sp>
        <p:nvSpPr>
          <p:cNvPr id="5" name="Retângulo 4"/>
          <p:cNvSpPr/>
          <p:nvPr/>
        </p:nvSpPr>
        <p:spPr>
          <a:xfrm>
            <a:off x="1476778" y="5819053"/>
            <a:ext cx="2258096" cy="369332"/>
          </a:xfrm>
          <a:prstGeom prst="rect">
            <a:avLst/>
          </a:prstGeom>
        </p:spPr>
        <p:txBody>
          <a:bodyPr wrap="square">
            <a:spAutoFit/>
          </a:bodyPr>
          <a:lstStyle/>
          <a:p>
            <a:r>
              <a:rPr lang="pt-BR" i="1" dirty="0" err="1">
                <a:solidFill>
                  <a:srgbClr val="231F20"/>
                </a:solidFill>
                <a:latin typeface="Times New Roman" panose="02020603050405020304" pitchFamily="18" charset="0"/>
                <a:cs typeface="Times New Roman" panose="02020603050405020304" pitchFamily="18" charset="0"/>
              </a:rPr>
              <a:t>Datura</a:t>
            </a:r>
            <a:r>
              <a:rPr lang="pt-BR" i="1" dirty="0">
                <a:solidFill>
                  <a:srgbClr val="231F20"/>
                </a:solidFill>
                <a:latin typeface="Times New Roman" panose="02020603050405020304" pitchFamily="18" charset="0"/>
                <a:cs typeface="Times New Roman" panose="02020603050405020304" pitchFamily="18" charset="0"/>
              </a:rPr>
              <a:t> </a:t>
            </a:r>
            <a:r>
              <a:rPr lang="pt-BR" i="1" dirty="0" err="1">
                <a:solidFill>
                  <a:srgbClr val="231F20"/>
                </a:solidFill>
                <a:latin typeface="Times New Roman" panose="02020603050405020304" pitchFamily="18" charset="0"/>
                <a:cs typeface="Times New Roman" panose="02020603050405020304" pitchFamily="18" charset="0"/>
              </a:rPr>
              <a:t>stramonium</a:t>
            </a:r>
            <a:endParaRPr lang="pt-BR" i="1" dirty="0">
              <a:latin typeface="Times New Roman" panose="02020603050405020304" pitchFamily="18" charset="0"/>
              <a:cs typeface="Times New Roman" panose="02020603050405020304" pitchFamily="18" charset="0"/>
            </a:endParaRPr>
          </a:p>
        </p:txBody>
      </p:sp>
      <p:sp>
        <p:nvSpPr>
          <p:cNvPr id="6" name="CaixaDeTexto 5"/>
          <p:cNvSpPr txBox="1"/>
          <p:nvPr/>
        </p:nvSpPr>
        <p:spPr>
          <a:xfrm>
            <a:off x="5396760" y="3340473"/>
            <a:ext cx="6438924" cy="1754326"/>
          </a:xfrm>
          <a:prstGeom prst="rect">
            <a:avLst/>
          </a:prstGeom>
          <a:noFill/>
        </p:spPr>
        <p:txBody>
          <a:bodyPr wrap="square" rtlCol="0">
            <a:spAutoFit/>
          </a:bodyPr>
          <a:lstStyle/>
          <a:p>
            <a:pPr algn="just"/>
            <a:r>
              <a:rPr lang="pt-BR" dirty="0">
                <a:latin typeface="Times New Roman" panose="02020603050405020304" pitchFamily="18" charset="0"/>
                <a:cs typeface="Times New Roman" panose="02020603050405020304" pitchFamily="18" charset="0"/>
              </a:rPr>
              <a:t>Planta daninha comum no Brasil, a água inibe a germinação devido à formação de uma barreira física à entrada do oxigênio para o embrião, embora o excesso de água não pareça induzir à dormência, representando apenas o atraso na germinação, até que algum outro fator ambiental induza à dormência.</a:t>
            </a:r>
          </a:p>
          <a:p>
            <a:pPr algn="just"/>
            <a:r>
              <a:rPr lang="pt-BR" dirty="0">
                <a:latin typeface="Times New Roman" panose="02020603050405020304" pitchFamily="18" charset="0"/>
                <a:cs typeface="Times New Roman" panose="02020603050405020304" pitchFamily="18" charset="0"/>
              </a:rPr>
              <a:t>(</a:t>
            </a:r>
            <a:r>
              <a:rPr lang="pt-BR" dirty="0" err="1">
                <a:latin typeface="Times New Roman" panose="02020603050405020304" pitchFamily="18" charset="0"/>
                <a:cs typeface="Times New Roman" panose="02020603050405020304" pitchFamily="18" charset="0"/>
              </a:rPr>
              <a:t>Reisman-Berman</a:t>
            </a:r>
            <a:r>
              <a:rPr lang="pt-BR" dirty="0">
                <a:latin typeface="Times New Roman" panose="02020603050405020304" pitchFamily="18" charset="0"/>
                <a:cs typeface="Times New Roman" panose="02020603050405020304" pitchFamily="18" charset="0"/>
              </a:rPr>
              <a:t> et al., 1989).</a:t>
            </a:r>
          </a:p>
        </p:txBody>
      </p:sp>
    </p:spTree>
    <p:extLst>
      <p:ext uri="{BB962C8B-B14F-4D97-AF65-F5344CB8AC3E}">
        <p14:creationId xmlns:p14="http://schemas.microsoft.com/office/powerpoint/2010/main" val="231432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0395" y="147022"/>
            <a:ext cx="11578106" cy="3279751"/>
          </a:xfrm>
        </p:spPr>
        <p:txBody>
          <a:bodyPr>
            <a:normAutofit fontScale="85000" lnSpcReduction="20000"/>
          </a:bodyPr>
          <a:lstStyle/>
          <a:p>
            <a:pPr marL="0" indent="0">
              <a:buNone/>
            </a:pPr>
            <a:endParaRPr lang="pt-BR" dirty="0"/>
          </a:p>
          <a:p>
            <a:pPr algn="just"/>
            <a:r>
              <a:rPr lang="pt-BR" sz="2400" b="1" dirty="0">
                <a:latin typeface="Times New Roman" panose="02020603050405020304" pitchFamily="18" charset="0"/>
                <a:cs typeface="Times New Roman" panose="02020603050405020304" pitchFamily="18" charset="0"/>
              </a:rPr>
              <a:t>Luz</a:t>
            </a:r>
          </a:p>
          <a:p>
            <a:pPr algn="just"/>
            <a:endParaRPr lang="pt-BR"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A resposta à luz, assim como para os demais fatores, apresenta-se de forma distinta entre as espécies, estando relacionada principalmente aos </a:t>
            </a:r>
            <a:r>
              <a:rPr lang="pt-BR" sz="2400" dirty="0" err="1">
                <a:latin typeface="Times New Roman" panose="02020603050405020304" pitchFamily="18" charset="0"/>
                <a:cs typeface="Times New Roman" panose="02020603050405020304" pitchFamily="18" charset="0"/>
              </a:rPr>
              <a:t>fitocromos</a:t>
            </a:r>
            <a:r>
              <a:rPr lang="pt-BR"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sym typeface="Wingdings" panose="05000000000000000000" pitchFamily="2" charset="2"/>
              </a:rPr>
              <a:t> comprimento de onda  = estimulo da germinação</a:t>
            </a:r>
            <a:endParaRPr lang="pt-B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segundo </a:t>
            </a:r>
            <a:r>
              <a:rPr lang="pt-BR" sz="2400" dirty="0" err="1">
                <a:latin typeface="Times New Roman" panose="02020603050405020304" pitchFamily="18" charset="0"/>
                <a:cs typeface="Times New Roman" panose="02020603050405020304" pitchFamily="18" charset="0"/>
              </a:rPr>
              <a:t>Ballare</a:t>
            </a:r>
            <a:r>
              <a:rPr lang="pt-BR" sz="2400" dirty="0">
                <a:latin typeface="Times New Roman" panose="02020603050405020304" pitchFamily="18" charset="0"/>
                <a:cs typeface="Times New Roman" panose="02020603050405020304" pitchFamily="18" charset="0"/>
              </a:rPr>
              <a:t> &amp; Casal (2000), além do comprimento de onda do espectro, a </a:t>
            </a:r>
            <a:r>
              <a:rPr lang="pt-BR" sz="2400" b="1" dirty="0">
                <a:latin typeface="Times New Roman" panose="02020603050405020304" pitchFamily="18" charset="0"/>
                <a:cs typeface="Times New Roman" panose="02020603050405020304" pitchFamily="18" charset="0"/>
              </a:rPr>
              <a:t>intensidade</a:t>
            </a:r>
            <a:r>
              <a:rPr lang="pt-BR" sz="2400" dirty="0">
                <a:latin typeface="Times New Roman" panose="02020603050405020304" pitchFamily="18" charset="0"/>
                <a:cs typeface="Times New Roman" panose="02020603050405020304" pitchFamily="18" charset="0"/>
              </a:rPr>
              <a:t> e </a:t>
            </a:r>
            <a:r>
              <a:rPr lang="pt-BR" sz="2400" b="1" dirty="0">
                <a:latin typeface="Times New Roman" panose="02020603050405020304" pitchFamily="18" charset="0"/>
                <a:cs typeface="Times New Roman" panose="02020603050405020304" pitchFamily="18" charset="0"/>
              </a:rPr>
              <a:t>duração</a:t>
            </a:r>
            <a:r>
              <a:rPr lang="pt-BR" sz="2400" dirty="0">
                <a:latin typeface="Times New Roman" panose="02020603050405020304" pitchFamily="18" charset="0"/>
                <a:cs typeface="Times New Roman" panose="02020603050405020304" pitchFamily="18" charset="0"/>
              </a:rPr>
              <a:t> do período de exposição à luz são importantes na resposta à dormência.</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os </a:t>
            </a:r>
            <a:r>
              <a:rPr lang="pt-BR" sz="2400" b="1" dirty="0">
                <a:latin typeface="Times New Roman" panose="02020603050405020304" pitchFamily="18" charset="0"/>
                <a:cs typeface="Times New Roman" panose="02020603050405020304" pitchFamily="18" charset="0"/>
              </a:rPr>
              <a:t>sistemas de manejo do solo </a:t>
            </a:r>
            <a:r>
              <a:rPr lang="pt-BR" sz="2400" dirty="0">
                <a:latin typeface="Times New Roman" panose="02020603050405020304" pitchFamily="18" charset="0"/>
                <a:cs typeface="Times New Roman" panose="02020603050405020304" pitchFamily="18" charset="0"/>
              </a:rPr>
              <a:t>contribuem significativamente para a dinâmica das plantas daninhas, influenciando a sua dormência e longevidade</a:t>
            </a:r>
          </a:p>
          <a:p>
            <a:pPr marL="0" indent="0" algn="just">
              <a:buNone/>
            </a:pPr>
            <a:r>
              <a:rPr lang="pt-BR" sz="2400" dirty="0" err="1">
                <a:latin typeface="Times New Roman" panose="02020603050405020304" pitchFamily="18" charset="0"/>
                <a:cs typeface="Times New Roman" panose="02020603050405020304" pitchFamily="18" charset="0"/>
              </a:rPr>
              <a:t>Ex</a:t>
            </a:r>
            <a:r>
              <a:rPr lang="pt-BR" sz="2400" dirty="0">
                <a:latin typeface="Times New Roman" panose="02020603050405020304" pitchFamily="18" charset="0"/>
                <a:cs typeface="Times New Roman" panose="02020603050405020304" pitchFamily="18" charset="0"/>
              </a:rPr>
              <a:t>: </a:t>
            </a:r>
          </a:p>
          <a:p>
            <a:pPr marL="0" indent="0" algn="just">
              <a:buNone/>
            </a:pPr>
            <a:endParaRPr lang="pt-BR" sz="2400" dirty="0">
              <a:latin typeface="Times New Roman" panose="02020603050405020304" pitchFamily="18" charset="0"/>
              <a:cs typeface="Times New Roman" panose="02020603050405020304" pitchFamily="18" charset="0"/>
            </a:endParaRPr>
          </a:p>
        </p:txBody>
      </p:sp>
      <p:sp>
        <p:nvSpPr>
          <p:cNvPr id="4" name="Título 1"/>
          <p:cNvSpPr>
            <a:spLocks noGrp="1"/>
          </p:cNvSpPr>
          <p:nvPr>
            <p:ph type="title"/>
          </p:nvPr>
        </p:nvSpPr>
        <p:spPr>
          <a:xfrm>
            <a:off x="184576" y="108955"/>
            <a:ext cx="11689745" cy="573625"/>
          </a:xfrm>
        </p:spPr>
        <p:txBody>
          <a:bodyPr>
            <a:normAutofit fontScale="90000"/>
          </a:bodyPr>
          <a:lstStyle/>
          <a:p>
            <a:pPr algn="ctr"/>
            <a:r>
              <a:rPr lang="pt-BR" b="1" dirty="0">
                <a:latin typeface="Times New Roman" panose="02020603050405020304" pitchFamily="18" charset="0"/>
                <a:cs typeface="Times New Roman" panose="02020603050405020304" pitchFamily="18" charset="0"/>
              </a:rPr>
              <a:t>Fatores secundários que afetam a dormência </a:t>
            </a: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97" y="3464840"/>
            <a:ext cx="4820992" cy="3215602"/>
          </a:xfrm>
          <a:prstGeom prst="rect">
            <a:avLst/>
          </a:prstGeom>
        </p:spPr>
      </p:pic>
      <p:sp>
        <p:nvSpPr>
          <p:cNvPr id="9" name="Retângulo 8"/>
          <p:cNvSpPr/>
          <p:nvPr/>
        </p:nvSpPr>
        <p:spPr>
          <a:xfrm>
            <a:off x="1460217" y="3095508"/>
            <a:ext cx="2076209" cy="369332"/>
          </a:xfrm>
          <a:prstGeom prst="rect">
            <a:avLst/>
          </a:prstGeom>
        </p:spPr>
        <p:txBody>
          <a:bodyPr wrap="none">
            <a:spAutoFit/>
          </a:bodyPr>
          <a:lstStyle/>
          <a:p>
            <a:r>
              <a:rPr lang="pt-BR" i="1" dirty="0" err="1">
                <a:solidFill>
                  <a:srgbClr val="231F20"/>
                </a:solidFill>
                <a:latin typeface="Times New Roman" panose="02020603050405020304" pitchFamily="18" charset="0"/>
                <a:cs typeface="Times New Roman" panose="02020603050405020304" pitchFamily="18" charset="0"/>
              </a:rPr>
              <a:t>Aegilops</a:t>
            </a:r>
            <a:r>
              <a:rPr lang="pt-BR" i="1" dirty="0">
                <a:solidFill>
                  <a:srgbClr val="231F20"/>
                </a:solidFill>
                <a:latin typeface="Times New Roman" panose="02020603050405020304" pitchFamily="18" charset="0"/>
                <a:cs typeface="Times New Roman" panose="02020603050405020304" pitchFamily="18" charset="0"/>
              </a:rPr>
              <a:t> </a:t>
            </a:r>
            <a:r>
              <a:rPr lang="pt-BR" i="1" dirty="0" err="1">
                <a:solidFill>
                  <a:srgbClr val="231F20"/>
                </a:solidFill>
                <a:latin typeface="Times New Roman" panose="02020603050405020304" pitchFamily="18" charset="0"/>
                <a:cs typeface="Times New Roman" panose="02020603050405020304" pitchFamily="18" charset="0"/>
              </a:rPr>
              <a:t>cylindricaI</a:t>
            </a:r>
            <a:endParaRPr lang="pt-BR" i="1" dirty="0">
              <a:latin typeface="Times New Roman" panose="02020603050405020304" pitchFamily="18" charset="0"/>
              <a:cs typeface="Times New Roman" panose="02020603050405020304" pitchFamily="18" charset="0"/>
            </a:endParaRPr>
          </a:p>
        </p:txBody>
      </p:sp>
      <p:sp>
        <p:nvSpPr>
          <p:cNvPr id="10" name="CaixaDeTexto 9"/>
          <p:cNvSpPr txBox="1"/>
          <p:nvPr/>
        </p:nvSpPr>
        <p:spPr>
          <a:xfrm>
            <a:off x="5750363" y="3380125"/>
            <a:ext cx="5460642" cy="3477875"/>
          </a:xfrm>
          <a:prstGeom prst="rect">
            <a:avLst/>
          </a:prstGeom>
          <a:noFill/>
        </p:spPr>
        <p:txBody>
          <a:bodyPr wrap="square" rtlCol="0">
            <a:spAutoFit/>
          </a:bodyPr>
          <a:lstStyle/>
          <a:p>
            <a:pPr marL="342900" indent="-342900" algn="just">
              <a:buFont typeface="Wingdings" panose="05000000000000000000" pitchFamily="2" charset="2"/>
              <a:buChar char="v"/>
            </a:pPr>
            <a:r>
              <a:rPr lang="pt-BR" sz="2000" dirty="0">
                <a:latin typeface="Times New Roman" panose="02020603050405020304" pitchFamily="18" charset="0"/>
                <a:cs typeface="Times New Roman" panose="02020603050405020304" pitchFamily="18" charset="0"/>
              </a:rPr>
              <a:t>A partir disso, muitos produtores têm adotado medidas de manejo de plantas daninhas em função dos estímulos à germinação e dormência.</a:t>
            </a:r>
          </a:p>
          <a:p>
            <a:pPr marL="285750" indent="-285750" algn="just">
              <a:buFont typeface="Wingdings" panose="05000000000000000000" pitchFamily="2" charset="2"/>
              <a:buChar char="v"/>
            </a:pPr>
            <a:r>
              <a:rPr lang="pt-BR" sz="2000" dirty="0">
                <a:latin typeface="Times New Roman" panose="02020603050405020304" pitchFamily="18" charset="0"/>
                <a:cs typeface="Times New Roman" panose="02020603050405020304" pitchFamily="18" charset="0"/>
              </a:rPr>
              <a:t>Como exemplos, citam-se a alteração dos espaçamentos e número de plantas por área, os sistemas de manejo do solo, assim como o horário de preparo da área para propiciar a redução na germinação de sementes de plantas daninhas no início do estabelecimento das culturas</a:t>
            </a:r>
          </a:p>
        </p:txBody>
      </p:sp>
    </p:spTree>
    <p:extLst>
      <p:ext uri="{BB962C8B-B14F-4D97-AF65-F5344CB8AC3E}">
        <p14:creationId xmlns:p14="http://schemas.microsoft.com/office/powerpoint/2010/main" val="121467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0013" y="228644"/>
            <a:ext cx="11280820" cy="3531987"/>
          </a:xfrm>
        </p:spPr>
        <p:txBody>
          <a:bodyPr>
            <a:normAutofit/>
          </a:bodyPr>
          <a:lstStyle/>
          <a:p>
            <a:r>
              <a:rPr lang="pt-BR" sz="2400" b="1" dirty="0">
                <a:latin typeface="Times New Roman" panose="02020603050405020304" pitchFamily="18" charset="0"/>
                <a:cs typeface="Times New Roman" panose="02020603050405020304" pitchFamily="18" charset="0"/>
              </a:rPr>
              <a:t>Nitrato</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Inúmeros compostos inorgânicos estão presentes nos solos e possuem algum efeito sobre o banco de sementes. </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Entretanto, somente o </a:t>
            </a:r>
            <a:r>
              <a:rPr lang="pt-BR" sz="2400" b="1" dirty="0">
                <a:latin typeface="Times New Roman" panose="02020603050405020304" pitchFamily="18" charset="0"/>
                <a:cs typeface="Times New Roman" panose="02020603050405020304" pitchFamily="18" charset="0"/>
              </a:rPr>
              <a:t>nitrato e nitrito </a:t>
            </a:r>
            <a:r>
              <a:rPr lang="pt-BR" sz="2400" dirty="0">
                <a:latin typeface="Times New Roman" panose="02020603050405020304" pitchFamily="18" charset="0"/>
                <a:cs typeface="Times New Roman" panose="02020603050405020304" pitchFamily="18" charset="0"/>
              </a:rPr>
              <a:t>parecem influenciar significativamente a dormência de sementes. </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A ação do nitrato pode ser tanto favorável na indução como na superação da dormência para muitas espécies. Porém, sua ação está geralmente relacionada ao aumento na germinação, sobretudo para as espécies que possuem sementes sensíveis à luz.</a:t>
            </a:r>
          </a:p>
        </p:txBody>
      </p:sp>
    </p:spTree>
    <p:extLst>
      <p:ext uri="{BB962C8B-B14F-4D97-AF65-F5344CB8AC3E}">
        <p14:creationId xmlns:p14="http://schemas.microsoft.com/office/powerpoint/2010/main" val="122983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6620" y="201769"/>
            <a:ext cx="11809369" cy="3777622"/>
          </a:xfrm>
        </p:spPr>
        <p:txBody>
          <a:bodyPr>
            <a:normAutofit/>
          </a:bodyPr>
          <a:lstStyle/>
          <a:p>
            <a:pPr>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Em muitos estudos, o nitrato está vinculado ao sinergismo junto aos demais promotores da germinação</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0" y="1373706"/>
            <a:ext cx="2164658" cy="3194333"/>
          </a:xfrm>
          <a:prstGeom prst="rect">
            <a:avLst/>
          </a:prstGeom>
        </p:spPr>
      </p:pic>
      <p:sp>
        <p:nvSpPr>
          <p:cNvPr id="5" name="CaixaDeTexto 4"/>
          <p:cNvSpPr txBox="1"/>
          <p:nvPr/>
        </p:nvSpPr>
        <p:spPr>
          <a:xfrm>
            <a:off x="96088" y="5098175"/>
            <a:ext cx="7077445" cy="369332"/>
          </a:xfrm>
          <a:prstGeom prst="rect">
            <a:avLst/>
          </a:prstGeom>
          <a:noFill/>
        </p:spPr>
        <p:txBody>
          <a:bodyPr wrap="square" rtlCol="0">
            <a:spAutoFit/>
          </a:bodyPr>
          <a:lstStyle/>
          <a:p>
            <a:r>
              <a:rPr lang="pt-BR" dirty="0">
                <a:latin typeface="Times New Roman" panose="02020603050405020304" pitchFamily="18" charset="0"/>
                <a:cs typeface="Times New Roman" panose="02020603050405020304" pitchFamily="18" charset="0"/>
              </a:rPr>
              <a:t>A germinação é incrementada por nitrato, luz vermelha e etileno</a:t>
            </a:r>
          </a:p>
        </p:txBody>
      </p:sp>
      <p:sp>
        <p:nvSpPr>
          <p:cNvPr id="6" name="Retângulo 5"/>
          <p:cNvSpPr/>
          <p:nvPr/>
        </p:nvSpPr>
        <p:spPr>
          <a:xfrm>
            <a:off x="2420221" y="4677697"/>
            <a:ext cx="2061627" cy="369332"/>
          </a:xfrm>
          <a:prstGeom prst="rect">
            <a:avLst/>
          </a:prstGeom>
        </p:spPr>
        <p:txBody>
          <a:bodyPr wrap="square">
            <a:spAutoFit/>
          </a:bodyPr>
          <a:lstStyle/>
          <a:p>
            <a:r>
              <a:rPr lang="pt-BR" i="1" dirty="0" err="1">
                <a:solidFill>
                  <a:srgbClr val="231F20"/>
                </a:solidFill>
                <a:latin typeface="Times New Roman" panose="02020603050405020304" pitchFamily="18" charset="0"/>
                <a:cs typeface="Times New Roman" panose="02020603050405020304" pitchFamily="18" charset="0"/>
              </a:rPr>
              <a:t>Spergula</a:t>
            </a:r>
            <a:r>
              <a:rPr lang="pt-BR" i="1" dirty="0">
                <a:solidFill>
                  <a:srgbClr val="231F20"/>
                </a:solidFill>
                <a:latin typeface="Times New Roman" panose="02020603050405020304" pitchFamily="18" charset="0"/>
                <a:cs typeface="Times New Roman" panose="02020603050405020304" pitchFamily="18" charset="0"/>
              </a:rPr>
              <a:t> </a:t>
            </a:r>
            <a:r>
              <a:rPr lang="pt-BR" i="1" dirty="0" err="1">
                <a:solidFill>
                  <a:srgbClr val="231F20"/>
                </a:solidFill>
                <a:latin typeface="Times New Roman" panose="02020603050405020304" pitchFamily="18" charset="0"/>
                <a:cs typeface="Times New Roman" panose="02020603050405020304" pitchFamily="18" charset="0"/>
              </a:rPr>
              <a:t>arvensis</a:t>
            </a:r>
            <a:endParaRPr lang="pt-BR" i="1" dirty="0">
              <a:latin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531" y="1373706"/>
            <a:ext cx="3540848" cy="2832678"/>
          </a:xfrm>
          <a:prstGeom prst="rect">
            <a:avLst/>
          </a:prstGeom>
        </p:spPr>
      </p:pic>
      <p:sp>
        <p:nvSpPr>
          <p:cNvPr id="8" name="Retângulo 7"/>
          <p:cNvSpPr/>
          <p:nvPr/>
        </p:nvSpPr>
        <p:spPr>
          <a:xfrm>
            <a:off x="7601467" y="4269877"/>
            <a:ext cx="2270975" cy="369332"/>
          </a:xfrm>
          <a:prstGeom prst="rect">
            <a:avLst/>
          </a:prstGeom>
        </p:spPr>
        <p:txBody>
          <a:bodyPr wrap="square">
            <a:spAutoFit/>
          </a:bodyPr>
          <a:lstStyle/>
          <a:p>
            <a:r>
              <a:rPr lang="pt-BR" i="1" dirty="0" err="1">
                <a:solidFill>
                  <a:srgbClr val="231F20"/>
                </a:solidFill>
                <a:latin typeface="Times New Roman" panose="02020603050405020304" pitchFamily="18" charset="0"/>
                <a:cs typeface="Times New Roman" panose="02020603050405020304" pitchFamily="18" charset="0"/>
              </a:rPr>
              <a:t>Portulaca</a:t>
            </a:r>
            <a:r>
              <a:rPr lang="pt-BR" i="1" dirty="0">
                <a:solidFill>
                  <a:srgbClr val="231F20"/>
                </a:solidFill>
                <a:latin typeface="Times New Roman" panose="02020603050405020304" pitchFamily="18" charset="0"/>
                <a:cs typeface="Times New Roman" panose="02020603050405020304" pitchFamily="18" charset="0"/>
              </a:rPr>
              <a:t> </a:t>
            </a:r>
            <a:r>
              <a:rPr lang="pt-BR" i="1" dirty="0" err="1">
                <a:solidFill>
                  <a:srgbClr val="231F20"/>
                </a:solidFill>
                <a:latin typeface="Times New Roman" panose="02020603050405020304" pitchFamily="18" charset="0"/>
                <a:cs typeface="Times New Roman" panose="02020603050405020304" pitchFamily="18" charset="0"/>
              </a:rPr>
              <a:t>oleraceae</a:t>
            </a:r>
            <a:endParaRPr lang="pt-BR" i="1" dirty="0">
              <a:latin typeface="Times New Roman" panose="02020603050405020304" pitchFamily="18" charset="0"/>
              <a:cs typeface="Times New Roman" panose="02020603050405020304" pitchFamily="18" charset="0"/>
            </a:endParaRPr>
          </a:p>
        </p:txBody>
      </p:sp>
      <p:sp>
        <p:nvSpPr>
          <p:cNvPr id="9" name="CaixaDeTexto 8"/>
          <p:cNvSpPr txBox="1"/>
          <p:nvPr/>
        </p:nvSpPr>
        <p:spPr>
          <a:xfrm>
            <a:off x="6484829" y="5054653"/>
            <a:ext cx="6285830" cy="369332"/>
          </a:xfrm>
          <a:prstGeom prst="rect">
            <a:avLst/>
          </a:prstGeom>
          <a:noFill/>
        </p:spPr>
        <p:txBody>
          <a:bodyPr wrap="square" rtlCol="0">
            <a:spAutoFit/>
          </a:bodyPr>
          <a:lstStyle/>
          <a:p>
            <a:r>
              <a:rPr lang="pt-BR" dirty="0">
                <a:latin typeface="Times New Roman" panose="02020603050405020304" pitchFamily="18" charset="0"/>
                <a:cs typeface="Times New Roman" panose="02020603050405020304" pitchFamily="18" charset="0"/>
              </a:rPr>
              <a:t>Nitrato e etileno ou nitrito e etileno estimulam a germinação</a:t>
            </a:r>
          </a:p>
        </p:txBody>
      </p:sp>
      <p:sp>
        <p:nvSpPr>
          <p:cNvPr id="10" name="CaixaDeTexto 9"/>
          <p:cNvSpPr txBox="1"/>
          <p:nvPr/>
        </p:nvSpPr>
        <p:spPr>
          <a:xfrm>
            <a:off x="206620" y="5714471"/>
            <a:ext cx="11641943" cy="830997"/>
          </a:xfrm>
          <a:prstGeom prst="rect">
            <a:avLst/>
          </a:prstGeom>
          <a:noFill/>
        </p:spPr>
        <p:txBody>
          <a:bodyPr wrap="square" rtlCol="0">
            <a:spAutoFit/>
          </a:bodyPr>
          <a:lstStyle/>
          <a:p>
            <a:pPr marL="285750" indent="-285750"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Geralmente os fertilizantes não aumentam a germinação de sementes de plantas daninhas devido ao fato de que a luz também é requerida para que isso ocorra</a:t>
            </a:r>
          </a:p>
        </p:txBody>
      </p:sp>
    </p:spTree>
    <p:extLst>
      <p:ext uri="{BB962C8B-B14F-4D97-AF65-F5344CB8AC3E}">
        <p14:creationId xmlns:p14="http://schemas.microsoft.com/office/powerpoint/2010/main" val="196300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28789" y="160470"/>
            <a:ext cx="11887200" cy="766808"/>
          </a:xfrm>
        </p:spPr>
        <p:txBody>
          <a:bodyPr/>
          <a:lstStyle/>
          <a:p>
            <a:pPr algn="ctr"/>
            <a:r>
              <a:rPr lang="pt-BR" sz="3200" b="1" dirty="0">
                <a:latin typeface="Times New Roman" panose="02020603050405020304" pitchFamily="18" charset="0"/>
                <a:cs typeface="Times New Roman" panose="02020603050405020304" pitchFamily="18" charset="0"/>
              </a:rPr>
              <a:t>Combinação de fatores que afetam a dormência</a:t>
            </a:r>
          </a:p>
        </p:txBody>
      </p:sp>
      <p:sp>
        <p:nvSpPr>
          <p:cNvPr id="3" name="Espaço Reservado para Conteúdo 2"/>
          <p:cNvSpPr>
            <a:spLocks noGrp="1"/>
          </p:cNvSpPr>
          <p:nvPr>
            <p:ph idx="1"/>
          </p:nvPr>
        </p:nvSpPr>
        <p:spPr>
          <a:xfrm>
            <a:off x="502835" y="927278"/>
            <a:ext cx="11513154" cy="5812666"/>
          </a:xfrm>
        </p:spPr>
        <p:txBody>
          <a:bodyPr>
            <a:normAutofit/>
          </a:bodyPr>
          <a:lstStyle/>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Embora muitos fatores sejam estudados separadamente, a dormência de sementes geralmente está vinculada à associação de </a:t>
            </a:r>
            <a:r>
              <a:rPr lang="pt-BR" sz="2400" b="1" dirty="0">
                <a:latin typeface="Times New Roman" panose="02020603050405020304" pitchFamily="18" charset="0"/>
                <a:cs typeface="Times New Roman" panose="02020603050405020304" pitchFamily="18" charset="0"/>
              </a:rPr>
              <a:t>dois ou mais fatores</a:t>
            </a:r>
            <a:r>
              <a:rPr lang="pt-BR" sz="2400" dirty="0">
                <a:latin typeface="Times New Roman" panose="02020603050405020304" pitchFamily="18" charset="0"/>
                <a:cs typeface="Times New Roman" panose="02020603050405020304" pitchFamily="18" charset="0"/>
              </a:rPr>
              <a:t>.</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b="1" dirty="0" err="1">
                <a:latin typeface="Times New Roman" panose="02020603050405020304" pitchFamily="18" charset="0"/>
                <a:cs typeface="Times New Roman" panose="02020603050405020304" pitchFamily="18" charset="0"/>
              </a:rPr>
              <a:t>Exs</a:t>
            </a:r>
            <a:r>
              <a:rPr lang="pt-BR" sz="2400" b="1" dirty="0">
                <a:latin typeface="Times New Roman" panose="02020603050405020304" pitchFamily="18" charset="0"/>
                <a:cs typeface="Times New Roman" panose="02020603050405020304" pitchFamily="18" charset="0"/>
              </a:rPr>
              <a:t>: Luz + temperatura  </a:t>
            </a:r>
            <a:r>
              <a:rPr lang="pt-BR" sz="2400" dirty="0">
                <a:latin typeface="Times New Roman" panose="02020603050405020304" pitchFamily="18" charset="0"/>
                <a:cs typeface="Times New Roman" panose="02020603050405020304" pitchFamily="18" charset="0"/>
              </a:rPr>
              <a:t>ou</a:t>
            </a:r>
            <a:r>
              <a:rPr lang="pt-BR" sz="2400" b="1" dirty="0">
                <a:latin typeface="Times New Roman" panose="02020603050405020304" pitchFamily="18" charset="0"/>
                <a:cs typeface="Times New Roman" panose="02020603050405020304" pitchFamily="18" charset="0"/>
              </a:rPr>
              <a:t>  Luz + potencial hídrico </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13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3335" y="425002"/>
            <a:ext cx="11603865" cy="6040191"/>
          </a:xfrm>
        </p:spPr>
        <p:txBody>
          <a:bodyPr>
            <a:normAutofit/>
          </a:bodyPr>
          <a:lstStyle/>
          <a:p>
            <a:r>
              <a:rPr lang="pt-BR" sz="3200" b="1" dirty="0">
                <a:latin typeface="Times New Roman" panose="02020603050405020304" pitchFamily="18" charset="0"/>
                <a:cs typeface="Times New Roman" panose="02020603050405020304" pitchFamily="18" charset="0"/>
              </a:rPr>
              <a:t>Introdução</a:t>
            </a:r>
          </a:p>
          <a:p>
            <a:pPr marL="0" indent="0">
              <a:buNone/>
            </a:pPr>
            <a:endParaRPr lang="pt-BR" dirty="0">
              <a:latin typeface="Times New Roman" panose="02020603050405020304" pitchFamily="18" charset="0"/>
              <a:cs typeface="Times New Roman" panose="02020603050405020304" pitchFamily="18" charset="0"/>
            </a:endParaRPr>
          </a:p>
          <a:p>
            <a:pPr marL="0" indent="0">
              <a:buNone/>
            </a:pPr>
            <a:r>
              <a:rPr lang="pt-BR"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SOBREVIVÊNCIA DAS ESPÉCIES VEGETAIS                    </a:t>
            </a:r>
            <a:r>
              <a:rPr lang="pt-BR" sz="2400" b="1" dirty="0">
                <a:latin typeface="Times New Roman" panose="02020603050405020304" pitchFamily="18" charset="0"/>
                <a:cs typeface="Times New Roman" panose="02020603050405020304" pitchFamily="18" charset="0"/>
              </a:rPr>
              <a:t>SEMENTES</a:t>
            </a:r>
          </a:p>
          <a:p>
            <a:pPr marL="0" indent="0">
              <a:buNone/>
            </a:pPr>
            <a:endParaRPr lang="pt-BR" sz="2400" b="1" dirty="0">
              <a:latin typeface="Times New Roman" panose="02020603050405020304" pitchFamily="18" charset="0"/>
              <a:cs typeface="Times New Roman" panose="02020603050405020304" pitchFamily="18" charset="0"/>
            </a:endParaRPr>
          </a:p>
          <a:p>
            <a:pPr marL="0" indent="0">
              <a:buNone/>
            </a:pPr>
            <a:endParaRPr lang="pt-BR" sz="2400" b="1" dirty="0">
              <a:latin typeface="Times New Roman" panose="02020603050405020304" pitchFamily="18" charset="0"/>
              <a:cs typeface="Times New Roman" panose="02020603050405020304" pitchFamily="18" charset="0"/>
            </a:endParaRPr>
          </a:p>
          <a:p>
            <a:pPr marL="0" indent="0">
              <a:buNone/>
            </a:pPr>
            <a:r>
              <a:rPr lang="pt-BR" sz="2400" b="1" dirty="0">
                <a:latin typeface="Times New Roman" panose="02020603050405020304" pitchFamily="18" charset="0"/>
                <a:cs typeface="Times New Roman" panose="02020603050405020304" pitchFamily="18" charset="0"/>
              </a:rPr>
              <a:t>                 SEMENTES                       CONTINUIDADE E DIVERSIDADE</a:t>
            </a:r>
          </a:p>
          <a:p>
            <a:pPr marL="0" indent="0">
              <a:buNone/>
            </a:pPr>
            <a:endParaRPr lang="pt-BR" sz="2400" b="1" dirty="0">
              <a:latin typeface="Times New Roman" panose="02020603050405020304" pitchFamily="18" charset="0"/>
              <a:cs typeface="Times New Roman" panose="02020603050405020304" pitchFamily="18" charset="0"/>
            </a:endParaRPr>
          </a:p>
          <a:p>
            <a:pPr marL="0" indent="0" algn="just">
              <a:buNone/>
            </a:pPr>
            <a:r>
              <a:rPr lang="pt-BR" sz="2400" b="1" dirty="0">
                <a:latin typeface="Times New Roman" panose="02020603050405020304" pitchFamily="18" charset="0"/>
                <a:cs typeface="Times New Roman" panose="02020603050405020304" pitchFamily="18" charset="0"/>
              </a:rPr>
              <a:t>    Evolutivamente, as espécies vegetais desenvolveram mecanismos que permitissem a sua SOBREVIVÊNCIA</a:t>
            </a:r>
          </a:p>
          <a:p>
            <a:pPr marL="0" indent="0" algn="just">
              <a:buNone/>
            </a:pPr>
            <a:endParaRPr lang="pt-BR" sz="2400" b="1" dirty="0">
              <a:latin typeface="Times New Roman" panose="02020603050405020304" pitchFamily="18" charset="0"/>
              <a:cs typeface="Times New Roman" panose="02020603050405020304" pitchFamily="18" charset="0"/>
            </a:endParaRPr>
          </a:p>
          <a:p>
            <a:pPr marL="0" indent="0" algn="ctr">
              <a:buNone/>
            </a:pPr>
            <a:r>
              <a:rPr lang="pt-BR" sz="3200" b="1" dirty="0">
                <a:latin typeface="Times New Roman" panose="02020603050405020304" pitchFamily="18" charset="0"/>
                <a:cs typeface="Times New Roman" panose="02020603050405020304" pitchFamily="18" charset="0"/>
              </a:rPr>
              <a:t> </a:t>
            </a:r>
            <a:r>
              <a:rPr lang="pt-BR" sz="3200" b="1" dirty="0">
                <a:solidFill>
                  <a:schemeClr val="accent1"/>
                </a:solidFill>
                <a:latin typeface="Times New Roman" panose="02020603050405020304" pitchFamily="18" charset="0"/>
                <a:cs typeface="Times New Roman" panose="02020603050405020304" pitchFamily="18" charset="0"/>
              </a:rPr>
              <a:t>DORMÊNCIA</a:t>
            </a:r>
          </a:p>
        </p:txBody>
      </p:sp>
      <p:sp>
        <p:nvSpPr>
          <p:cNvPr id="2" name="Seta para a direita 1"/>
          <p:cNvSpPr/>
          <p:nvPr/>
        </p:nvSpPr>
        <p:spPr>
          <a:xfrm>
            <a:off x="7695126" y="1584102"/>
            <a:ext cx="824247" cy="21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p:cNvSpPr/>
          <p:nvPr/>
        </p:nvSpPr>
        <p:spPr>
          <a:xfrm>
            <a:off x="3790681" y="3042649"/>
            <a:ext cx="824247" cy="21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5458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10332" y="160471"/>
            <a:ext cx="11741262" cy="1114537"/>
          </a:xfrm>
        </p:spPr>
        <p:txBody>
          <a:bodyPr>
            <a:normAutofit/>
          </a:bodyPr>
          <a:lstStyle/>
          <a:p>
            <a:pPr algn="ctr"/>
            <a:r>
              <a:rPr lang="pt-BR" sz="3200" b="1" dirty="0">
                <a:latin typeface="Times New Roman" panose="02020603050405020304" pitchFamily="18" charset="0"/>
                <a:cs typeface="Times New Roman" panose="02020603050405020304" pitchFamily="18" charset="0"/>
              </a:rPr>
              <a:t>Métodos utilizados para superação de dormência em plantas daninhas</a:t>
            </a:r>
          </a:p>
        </p:txBody>
      </p:sp>
      <p:sp>
        <p:nvSpPr>
          <p:cNvPr id="3" name="Espaço Reservado para Conteúdo 2"/>
          <p:cNvSpPr>
            <a:spLocks noGrp="1"/>
          </p:cNvSpPr>
          <p:nvPr>
            <p:ph idx="1"/>
          </p:nvPr>
        </p:nvSpPr>
        <p:spPr>
          <a:xfrm>
            <a:off x="412682" y="1275008"/>
            <a:ext cx="11538912" cy="5396248"/>
          </a:xfrm>
        </p:spPr>
        <p:txBody>
          <a:bodyPr>
            <a:noAutofit/>
          </a:bodyPr>
          <a:lstStyle/>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Muitos são os métodos de quebra de dormência em sementes de plantas daninhas, e os </a:t>
            </a:r>
            <a:r>
              <a:rPr lang="pt-BR" sz="2400" b="1" dirty="0">
                <a:latin typeface="Times New Roman" panose="02020603050405020304" pitchFamily="18" charset="0"/>
                <a:cs typeface="Times New Roman" panose="02020603050405020304" pitchFamily="18" charset="0"/>
              </a:rPr>
              <a:t>principais</a:t>
            </a:r>
            <a:r>
              <a:rPr lang="pt-BR" sz="2400" dirty="0">
                <a:latin typeface="Times New Roman" panose="02020603050405020304" pitchFamily="18" charset="0"/>
                <a:cs typeface="Times New Roman" panose="02020603050405020304" pitchFamily="18" charset="0"/>
              </a:rPr>
              <a:t> são: </a:t>
            </a:r>
          </a:p>
          <a:p>
            <a:pPr algn="just">
              <a:buFont typeface="Wingdings" panose="05000000000000000000" pitchFamily="2" charset="2"/>
              <a:buChar char="ü"/>
            </a:pP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escarificação</a:t>
            </a:r>
            <a:r>
              <a:rPr lang="pt-BR" sz="2400" dirty="0">
                <a:latin typeface="Times New Roman" panose="02020603050405020304" pitchFamily="18" charset="0"/>
                <a:cs typeface="Times New Roman" panose="02020603050405020304" pitchFamily="18" charset="0"/>
              </a:rPr>
              <a:t> química e mecânica</a:t>
            </a:r>
          </a:p>
          <a:p>
            <a:pPr algn="just">
              <a:buFont typeface="Wingdings" panose="05000000000000000000" pitchFamily="2" charset="2"/>
              <a:buChar char="ü"/>
            </a:pPr>
            <a:r>
              <a:rPr lang="pt-BR" sz="2400" dirty="0">
                <a:latin typeface="Times New Roman" panose="02020603050405020304" pitchFamily="18" charset="0"/>
                <a:cs typeface="Times New Roman" panose="02020603050405020304" pitchFamily="18" charset="0"/>
              </a:rPr>
              <a:t> estratificação  </a:t>
            </a:r>
          </a:p>
          <a:p>
            <a:pPr algn="just">
              <a:buFont typeface="Wingdings" panose="05000000000000000000" pitchFamily="2" charset="2"/>
              <a:buChar char="ü"/>
            </a:pPr>
            <a:r>
              <a:rPr lang="pt-BR" sz="2400" dirty="0" err="1">
                <a:latin typeface="Times New Roman" panose="02020603050405020304" pitchFamily="18" charset="0"/>
                <a:cs typeface="Times New Roman" panose="02020603050405020304" pitchFamily="18" charset="0"/>
              </a:rPr>
              <a:t>embebição</a:t>
            </a:r>
            <a:r>
              <a:rPr lang="pt-BR" sz="2400" dirty="0">
                <a:latin typeface="Times New Roman" panose="02020603050405020304" pitchFamily="18" charset="0"/>
                <a:cs typeface="Times New Roman" panose="02020603050405020304" pitchFamily="18" charset="0"/>
              </a:rPr>
              <a:t> em água </a:t>
            </a:r>
          </a:p>
          <a:p>
            <a:pPr algn="just">
              <a:buFont typeface="Wingdings" panose="05000000000000000000" pitchFamily="2" charset="2"/>
              <a:buChar char="ü"/>
            </a:pPr>
            <a:r>
              <a:rPr lang="pt-BR" sz="2400" dirty="0">
                <a:latin typeface="Times New Roman" panose="02020603050405020304" pitchFamily="18" charset="0"/>
                <a:cs typeface="Times New Roman" panose="02020603050405020304" pitchFamily="18" charset="0"/>
              </a:rPr>
              <a:t> utilização de </a:t>
            </a:r>
            <a:r>
              <a:rPr lang="pt-BR" sz="2400" dirty="0" err="1">
                <a:latin typeface="Times New Roman" panose="02020603050405020304" pitchFamily="18" charset="0"/>
                <a:cs typeface="Times New Roman" panose="02020603050405020304" pitchFamily="18" charset="0"/>
              </a:rPr>
              <a:t>fitormônios</a:t>
            </a:r>
            <a:r>
              <a:rPr lang="pt-BR" sz="24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 Contudo, dentre esses, poucos foram padronizados e otimizados para espécies de plantas daninhas. Além disso, a maioria dos ensaios para superação de dormência é conduzida em laboratório. Isso resulta, muitas vezes, em insucesso do método como ferramenta para compreensão do mecanismo de dormência, tendo em vista a associação de fatores e a dinâmica dos mecanismos já citados.</a:t>
            </a:r>
          </a:p>
        </p:txBody>
      </p:sp>
    </p:spTree>
    <p:extLst>
      <p:ext uri="{BB962C8B-B14F-4D97-AF65-F5344CB8AC3E}">
        <p14:creationId xmlns:p14="http://schemas.microsoft.com/office/powerpoint/2010/main" val="2351040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40" y="572304"/>
            <a:ext cx="10313496" cy="5854526"/>
          </a:xfrm>
          <a:prstGeom prst="rect">
            <a:avLst/>
          </a:prstGeom>
          <a:ln w="38100">
            <a:solidFill>
              <a:schemeClr val="accent1"/>
            </a:solidFill>
          </a:ln>
        </p:spPr>
      </p:pic>
    </p:spTree>
    <p:extLst>
      <p:ext uri="{BB962C8B-B14F-4D97-AF65-F5344CB8AC3E}">
        <p14:creationId xmlns:p14="http://schemas.microsoft.com/office/powerpoint/2010/main" val="678268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3005"/>
          <a:stretch/>
        </p:blipFill>
        <p:spPr>
          <a:xfrm>
            <a:off x="1184857" y="149092"/>
            <a:ext cx="8937938" cy="6528604"/>
          </a:xfrm>
          <a:prstGeom prst="rect">
            <a:avLst/>
          </a:prstGeom>
          <a:ln w="28575">
            <a:solidFill>
              <a:schemeClr val="accent1"/>
            </a:solidFill>
          </a:ln>
        </p:spPr>
      </p:pic>
    </p:spTree>
    <p:extLst>
      <p:ext uri="{BB962C8B-B14F-4D97-AF65-F5344CB8AC3E}">
        <p14:creationId xmlns:p14="http://schemas.microsoft.com/office/powerpoint/2010/main" val="1910674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33061" y="134713"/>
            <a:ext cx="11844291" cy="650899"/>
          </a:xfrm>
        </p:spPr>
        <p:txBody>
          <a:bodyPr>
            <a:normAutofit/>
          </a:bodyPr>
          <a:lstStyle/>
          <a:p>
            <a:pPr algn="ctr"/>
            <a:r>
              <a:rPr lang="pt-BR" sz="3200" b="1" dirty="0">
                <a:latin typeface="Times New Roman" panose="02020603050405020304" pitchFamily="18" charset="0"/>
                <a:cs typeface="Times New Roman" panose="02020603050405020304" pitchFamily="18" charset="0"/>
              </a:rPr>
              <a:t>CONSIDERAÇÕES FINAIS</a:t>
            </a:r>
          </a:p>
        </p:txBody>
      </p:sp>
      <p:sp>
        <p:nvSpPr>
          <p:cNvPr id="3" name="Espaço Reservado para Conteúdo 2"/>
          <p:cNvSpPr>
            <a:spLocks noGrp="1"/>
          </p:cNvSpPr>
          <p:nvPr>
            <p:ph idx="1"/>
          </p:nvPr>
        </p:nvSpPr>
        <p:spPr>
          <a:xfrm>
            <a:off x="414538" y="991673"/>
            <a:ext cx="11281335" cy="5769734"/>
          </a:xfrm>
        </p:spPr>
        <p:txBody>
          <a:bodyPr>
            <a:normAutofit/>
          </a:bodyPr>
          <a:lstStyle/>
          <a:p>
            <a:pPr algn="just">
              <a:buFont typeface="Wingdings" panose="05000000000000000000" pitchFamily="2" charset="2"/>
              <a:buChar char="Ø"/>
            </a:pPr>
            <a:r>
              <a:rPr lang="pt-BR" sz="2400" dirty="0">
                <a:latin typeface="Times New Roman" panose="02020603050405020304" pitchFamily="18" charset="0"/>
                <a:cs typeface="Times New Roman" panose="02020603050405020304" pitchFamily="18" charset="0"/>
              </a:rPr>
              <a:t>A dormência e sua mudança sazonal está relacionada à persistência de sementes no solo e, consequentemente, aos problemas observados na infestação de culturas. </a:t>
            </a:r>
          </a:p>
          <a:p>
            <a:pPr algn="just">
              <a:buFont typeface="Wingdings" panose="05000000000000000000" pitchFamily="2" charset="2"/>
              <a:buChar char="Ø"/>
            </a:pPr>
            <a:r>
              <a:rPr lang="pt-BR" sz="2400" dirty="0">
                <a:latin typeface="Times New Roman" panose="02020603050405020304" pitchFamily="18" charset="0"/>
                <a:cs typeface="Times New Roman" panose="02020603050405020304" pitchFamily="18" charset="0"/>
              </a:rPr>
              <a:t>Sementes de plantas daninhas passam por ciclos anuais de maior ou menor dormência. Essas mudanças são atribuídas à variação de temperatura, à luz, às características do solo, à precipitação pluviométrica, às práticas culturais e profundidade das sementes</a:t>
            </a:r>
          </a:p>
          <a:p>
            <a:pPr algn="just">
              <a:buFont typeface="Wingdings" panose="05000000000000000000" pitchFamily="2" charset="2"/>
              <a:buChar char="Ø"/>
            </a:pPr>
            <a:r>
              <a:rPr lang="pt-BR" sz="2400" dirty="0">
                <a:latin typeface="Times New Roman" panose="02020603050405020304" pitchFamily="18" charset="0"/>
                <a:cs typeface="Times New Roman" panose="02020603050405020304" pitchFamily="18" charset="0"/>
              </a:rPr>
              <a:t>Tendo conhecimento sobre os mecanismos de dormência atuantes em plantas daninhas e os padrões com que essas espécies superam essa dormência, podem-se prever a composição, a emergência e a distribuição destas espécies. </a:t>
            </a:r>
          </a:p>
          <a:p>
            <a:pPr algn="just">
              <a:buFont typeface="Wingdings" panose="05000000000000000000" pitchFamily="2" charset="2"/>
              <a:buChar char="Ø"/>
            </a:pPr>
            <a:r>
              <a:rPr lang="pt-BR" sz="2400" dirty="0">
                <a:latin typeface="Times New Roman" panose="02020603050405020304" pitchFamily="18" charset="0"/>
                <a:cs typeface="Times New Roman" panose="02020603050405020304" pitchFamily="18" charset="0"/>
              </a:rPr>
              <a:t>Dessa forma, o estudo de mecanismos de dormência contribui efetivamente com as táticas de manejo, devendo-se incentivar as pesquisas com plantas daninhas que visam avaliar os métodos de superação de dormência. </a:t>
            </a:r>
          </a:p>
          <a:p>
            <a:pPr algn="just">
              <a:buFont typeface="Wingdings" panose="05000000000000000000" pitchFamily="2" charset="2"/>
              <a:buChar char="Ø"/>
            </a:pPr>
            <a:r>
              <a:rPr lang="pt-BR" sz="2400" dirty="0">
                <a:latin typeface="Times New Roman" panose="02020603050405020304" pitchFamily="18" charset="0"/>
                <a:cs typeface="Times New Roman" panose="02020603050405020304" pitchFamily="18" charset="0"/>
              </a:rPr>
              <a:t>Logo, o desenvolvimento de técnicas simples e de baixo custo facilitariam sensivelmente o manejo destas espécies em áreas de cultivo.</a:t>
            </a:r>
          </a:p>
          <a:p>
            <a:pPr>
              <a:buFont typeface="Wingdings" panose="05000000000000000000" pitchFamily="2" charset="2"/>
              <a:buChar char="Ø"/>
            </a:pPr>
            <a:endParaRPr lang="pt-BR" dirty="0"/>
          </a:p>
        </p:txBody>
      </p:sp>
    </p:spTree>
    <p:extLst>
      <p:ext uri="{BB962C8B-B14F-4D97-AF65-F5344CB8AC3E}">
        <p14:creationId xmlns:p14="http://schemas.microsoft.com/office/powerpoint/2010/main" val="74206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8940" y="1335110"/>
            <a:ext cx="11462197" cy="3571741"/>
          </a:xfrm>
        </p:spPr>
        <p:txBody>
          <a:bodyPr>
            <a:normAutofit/>
          </a:bodyPr>
          <a:lstStyle/>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sob o ponto de vista evolutivo, a dormência é uma característica adaptativa que assegura a sobrevivência de espécies nos diferentes ecossistemas, contribuindo para a sua perpetuação no cultivo agrícola. </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Em plantas daninhas, isso tem dificultado o seu manejo ou a sua erradicação, quando necessária, culminando em inúmeros prejuízos econômicos.</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A compreensão da dinâmica do banco de sementes de plantas daninhas no solo e a simulação do fluxo de emergência, em função das condições do ambiente, estão entre as estratégias mais recentes para o seu manejo.</a:t>
            </a:r>
          </a:p>
          <a:p>
            <a:pPr marL="0" indent="0" algn="just">
              <a:buNone/>
            </a:pPr>
            <a:endParaRPr lang="pt-B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pt-BR" sz="2400" dirty="0">
              <a:latin typeface="Times New Roman" panose="02020603050405020304" pitchFamily="18" charset="0"/>
              <a:cs typeface="Times New Roman" panose="02020603050405020304" pitchFamily="18" charset="0"/>
            </a:endParaRPr>
          </a:p>
        </p:txBody>
      </p:sp>
      <p:sp>
        <p:nvSpPr>
          <p:cNvPr id="4" name="CaixaDeTexto 3"/>
          <p:cNvSpPr txBox="1"/>
          <p:nvPr/>
        </p:nvSpPr>
        <p:spPr>
          <a:xfrm>
            <a:off x="218940" y="257577"/>
            <a:ext cx="11462197" cy="830997"/>
          </a:xfrm>
          <a:prstGeom prst="rect">
            <a:avLst/>
          </a:prstGeom>
          <a:noFill/>
        </p:spPr>
        <p:txBody>
          <a:bodyPr wrap="square" rtlCol="0">
            <a:spAutoFit/>
          </a:bodyPr>
          <a:lstStyle/>
          <a:p>
            <a:pPr algn="just"/>
            <a:r>
              <a:rPr lang="pt-BR" sz="2400" dirty="0">
                <a:latin typeface="Times New Roman" panose="02020603050405020304" pitchFamily="18" charset="0"/>
                <a:cs typeface="Times New Roman" panose="02020603050405020304" pitchFamily="18" charset="0"/>
              </a:rPr>
              <a:t>DORMÊNCIA: ausência temporária da germinação, devido a condições ambientais desfavoráveis ou condições intrínsecas das sementes</a:t>
            </a:r>
          </a:p>
        </p:txBody>
      </p:sp>
      <p:sp>
        <p:nvSpPr>
          <p:cNvPr id="6" name="CaixaDeTexto 5"/>
          <p:cNvSpPr txBox="1"/>
          <p:nvPr/>
        </p:nvSpPr>
        <p:spPr>
          <a:xfrm>
            <a:off x="463639" y="4906851"/>
            <a:ext cx="11217498" cy="1846659"/>
          </a:xfrm>
          <a:prstGeom prst="rect">
            <a:avLst/>
          </a:prstGeom>
          <a:solidFill>
            <a:schemeClr val="accent1">
              <a:lumMod val="40000"/>
              <a:lumOff val="60000"/>
            </a:schemeClr>
          </a:solidFill>
        </p:spPr>
        <p:txBody>
          <a:bodyPr wrap="square" rtlCol="0">
            <a:spAutoFit/>
          </a:bodyPr>
          <a:lstStyle/>
          <a:p>
            <a:pPr algn="ctr"/>
            <a:r>
              <a:rPr lang="pt-BR" sz="2400" dirty="0">
                <a:latin typeface="Times New Roman" panose="02020603050405020304" pitchFamily="18" charset="0"/>
                <a:cs typeface="Times New Roman" panose="02020603050405020304" pitchFamily="18" charset="0"/>
              </a:rPr>
              <a:t>DESAFIO: </a:t>
            </a:r>
          </a:p>
          <a:p>
            <a:pPr algn="ctr"/>
            <a:endParaRPr lang="pt-BR" sz="2400" dirty="0">
              <a:latin typeface="Times New Roman" panose="02020603050405020304" pitchFamily="18" charset="0"/>
              <a:cs typeface="Times New Roman" panose="02020603050405020304" pitchFamily="18" charset="0"/>
            </a:endParaRPr>
          </a:p>
          <a:p>
            <a:pPr algn="ctr"/>
            <a:r>
              <a:rPr lang="pt-BR" sz="2400" dirty="0">
                <a:latin typeface="Times New Roman" panose="02020603050405020304" pitchFamily="18" charset="0"/>
                <a:cs typeface="Times New Roman" panose="02020603050405020304" pitchFamily="18" charset="0"/>
              </a:rPr>
              <a:t>Quais os mecanismos envolvidos no estabelecimento da dormência ? E os métodos de superação?</a:t>
            </a:r>
          </a:p>
          <a:p>
            <a:pPr algn="ctr"/>
            <a:r>
              <a:rPr lang="pt-B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4587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83821" y="302138"/>
            <a:ext cx="10920791" cy="457716"/>
          </a:xfrm>
        </p:spPr>
        <p:txBody>
          <a:bodyPr>
            <a:noAutofit/>
          </a:bodyPr>
          <a:lstStyle/>
          <a:p>
            <a:pPr algn="ctr"/>
            <a:r>
              <a:rPr lang="pt-BR" sz="3200" b="1" dirty="0">
                <a:latin typeface="Times New Roman" panose="02020603050405020304" pitchFamily="18" charset="0"/>
                <a:cs typeface="Times New Roman" panose="02020603050405020304" pitchFamily="18" charset="0"/>
              </a:rPr>
              <a:t>Definição e Classificação de Dormência</a:t>
            </a:r>
          </a:p>
        </p:txBody>
      </p:sp>
      <p:sp>
        <p:nvSpPr>
          <p:cNvPr id="3" name="Espaço Reservado para Conteúdo 2"/>
          <p:cNvSpPr>
            <a:spLocks noGrp="1"/>
          </p:cNvSpPr>
          <p:nvPr>
            <p:ph idx="1"/>
          </p:nvPr>
        </p:nvSpPr>
        <p:spPr>
          <a:xfrm>
            <a:off x="583821" y="978794"/>
            <a:ext cx="11110196" cy="450762"/>
          </a:xfrm>
        </p:spPr>
        <p:txBody>
          <a:bodyPr>
            <a:noAutofit/>
          </a:bodyPr>
          <a:lstStyle/>
          <a:p>
            <a:r>
              <a:rPr lang="pt-BR" sz="2400" dirty="0">
                <a:latin typeface="Times New Roman" panose="02020603050405020304" pitchFamily="18" charset="0"/>
                <a:cs typeface="Times New Roman" panose="02020603050405020304" pitchFamily="18" charset="0"/>
              </a:rPr>
              <a:t>A definição de dormência ainda é controversa</a:t>
            </a:r>
          </a:p>
          <a:p>
            <a:endParaRPr lang="pt-BR" sz="2400"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p:txBody>
      </p:sp>
      <p:sp>
        <p:nvSpPr>
          <p:cNvPr id="4" name="CaixaDeTexto 3"/>
          <p:cNvSpPr txBox="1"/>
          <p:nvPr/>
        </p:nvSpPr>
        <p:spPr>
          <a:xfrm>
            <a:off x="429275" y="2737931"/>
            <a:ext cx="10225826" cy="461665"/>
          </a:xfrm>
          <a:prstGeom prst="rect">
            <a:avLst/>
          </a:prstGeom>
          <a:noFill/>
        </p:spPr>
        <p:txBody>
          <a:bodyPr wrap="square" rtlCol="0">
            <a:spAutoFit/>
          </a:bodyPr>
          <a:lstStyle/>
          <a:p>
            <a:r>
              <a:rPr lang="pt-BR" sz="2400" dirty="0">
                <a:latin typeface="Times New Roman" panose="02020603050405020304" pitchFamily="18" charset="0"/>
                <a:cs typeface="Times New Roman" panose="02020603050405020304" pitchFamily="18" charset="0"/>
              </a:rPr>
              <a:t>DORMÊNCIA</a:t>
            </a:r>
          </a:p>
        </p:txBody>
      </p:sp>
      <p:sp>
        <p:nvSpPr>
          <p:cNvPr id="5" name="Seta para a direita 4"/>
          <p:cNvSpPr/>
          <p:nvPr/>
        </p:nvSpPr>
        <p:spPr>
          <a:xfrm rot="20704032">
            <a:off x="2867699" y="2452078"/>
            <a:ext cx="1223407" cy="271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rot="1155359">
            <a:off x="2871463" y="3280473"/>
            <a:ext cx="1223407" cy="271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4237843" y="2126352"/>
            <a:ext cx="7125101" cy="461665"/>
          </a:xfrm>
          <a:prstGeom prst="rect">
            <a:avLst/>
          </a:prstGeom>
          <a:noFill/>
        </p:spPr>
        <p:txBody>
          <a:bodyPr wrap="square" rtlCol="0">
            <a:spAutoFit/>
          </a:bodyPr>
          <a:lstStyle/>
          <a:p>
            <a:r>
              <a:rPr lang="pt-BR" sz="2400" b="1" dirty="0">
                <a:latin typeface="Times New Roman" panose="02020603050405020304" pitchFamily="18" charset="0"/>
                <a:cs typeface="Times New Roman" panose="02020603050405020304" pitchFamily="18" charset="0"/>
              </a:rPr>
              <a:t>Endógena</a:t>
            </a:r>
            <a:r>
              <a:rPr lang="pt-BR" sz="2400" dirty="0">
                <a:latin typeface="Times New Roman" panose="02020603050405020304" pitchFamily="18" charset="0"/>
                <a:cs typeface="Times New Roman" panose="02020603050405020304" pitchFamily="18" charset="0"/>
              </a:rPr>
              <a:t>: eventos internos das sementes (embrião)</a:t>
            </a:r>
          </a:p>
        </p:txBody>
      </p:sp>
      <p:sp>
        <p:nvSpPr>
          <p:cNvPr id="8" name="CaixaDeTexto 7"/>
          <p:cNvSpPr txBox="1"/>
          <p:nvPr/>
        </p:nvSpPr>
        <p:spPr>
          <a:xfrm>
            <a:off x="4237843" y="3275883"/>
            <a:ext cx="7508383" cy="830997"/>
          </a:xfrm>
          <a:prstGeom prst="rect">
            <a:avLst/>
          </a:prstGeom>
          <a:noFill/>
        </p:spPr>
        <p:txBody>
          <a:bodyPr wrap="square" rtlCol="0">
            <a:spAutoFit/>
          </a:bodyPr>
          <a:lstStyle/>
          <a:p>
            <a:r>
              <a:rPr lang="pt-BR" sz="2400" b="1" dirty="0">
                <a:latin typeface="Times New Roman" panose="02020603050405020304" pitchFamily="18" charset="0"/>
                <a:cs typeface="Times New Roman" panose="02020603050405020304" pitchFamily="18" charset="0"/>
              </a:rPr>
              <a:t>Exógena</a:t>
            </a:r>
            <a:r>
              <a:rPr lang="pt-BR" sz="2400" dirty="0">
                <a:latin typeface="Times New Roman" panose="02020603050405020304" pitchFamily="18" charset="0"/>
                <a:cs typeface="Times New Roman" panose="02020603050405020304" pitchFamily="18" charset="0"/>
              </a:rPr>
              <a:t>: características externas (tegumento, endosperma ou as barreiras impostas pelo fruto)</a:t>
            </a:r>
          </a:p>
        </p:txBody>
      </p:sp>
      <p:sp>
        <p:nvSpPr>
          <p:cNvPr id="10" name="Explosão 1 9"/>
          <p:cNvSpPr/>
          <p:nvPr/>
        </p:nvSpPr>
        <p:spPr>
          <a:xfrm>
            <a:off x="0" y="1747116"/>
            <a:ext cx="2962141" cy="2678455"/>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10210228" y="4183167"/>
            <a:ext cx="1535998" cy="307777"/>
          </a:xfrm>
          <a:prstGeom prst="rect">
            <a:avLst/>
          </a:prstGeom>
        </p:spPr>
        <p:txBody>
          <a:bodyPr wrap="none">
            <a:spAutoFit/>
          </a:bodyPr>
          <a:lstStyle/>
          <a:p>
            <a:r>
              <a:rPr lang="pt-BR" sz="1400" dirty="0">
                <a:solidFill>
                  <a:srgbClr val="231F20"/>
                </a:solidFill>
                <a:latin typeface="Times New Roman" panose="02020603050405020304" pitchFamily="18" charset="0"/>
                <a:cs typeface="Times New Roman" panose="02020603050405020304" pitchFamily="18" charset="0"/>
              </a:rPr>
              <a:t>(</a:t>
            </a:r>
            <a:r>
              <a:rPr lang="pt-BR" sz="1400" dirty="0" err="1">
                <a:solidFill>
                  <a:srgbClr val="231F20"/>
                </a:solidFill>
                <a:latin typeface="Times New Roman" panose="02020603050405020304" pitchFamily="18" charset="0"/>
                <a:cs typeface="Times New Roman" panose="02020603050405020304" pitchFamily="18" charset="0"/>
              </a:rPr>
              <a:t>Nikolaeva</a:t>
            </a:r>
            <a:r>
              <a:rPr lang="pt-BR" sz="1400" dirty="0">
                <a:solidFill>
                  <a:srgbClr val="231F20"/>
                </a:solidFill>
                <a:latin typeface="Times New Roman" panose="02020603050405020304" pitchFamily="18" charset="0"/>
                <a:cs typeface="Times New Roman" panose="02020603050405020304" pitchFamily="18" charset="0"/>
              </a:rPr>
              <a:t>, 1977)</a:t>
            </a:r>
            <a:endParaRPr lang="pt-BR" sz="1400" dirty="0">
              <a:latin typeface="Times New Roman" panose="02020603050405020304" pitchFamily="18" charset="0"/>
              <a:cs typeface="Times New Roman" panose="02020603050405020304" pitchFamily="18" charset="0"/>
            </a:endParaRPr>
          </a:p>
        </p:txBody>
      </p:sp>
      <p:sp>
        <p:nvSpPr>
          <p:cNvPr id="12" name="CaixaDeTexto 11"/>
          <p:cNvSpPr txBox="1"/>
          <p:nvPr/>
        </p:nvSpPr>
        <p:spPr>
          <a:xfrm>
            <a:off x="0" y="5295056"/>
            <a:ext cx="10444766" cy="461665"/>
          </a:xfrm>
          <a:prstGeom prst="rect">
            <a:avLst/>
          </a:prstGeom>
          <a:noFill/>
        </p:spPr>
        <p:txBody>
          <a:bodyPr wrap="square" rtlCol="0">
            <a:spAutoFit/>
          </a:bodyPr>
          <a:lstStyle/>
          <a:p>
            <a:r>
              <a:rPr lang="pt-BR" sz="2400" dirty="0">
                <a:latin typeface="Times New Roman" panose="02020603050405020304" pitchFamily="18" charset="0"/>
                <a:cs typeface="Times New Roman" panose="02020603050405020304" pitchFamily="18" charset="0"/>
              </a:rPr>
              <a:t>Sementes dormentes </a:t>
            </a:r>
          </a:p>
        </p:txBody>
      </p:sp>
      <p:sp>
        <p:nvSpPr>
          <p:cNvPr id="13" name="Seta para a direita 12"/>
          <p:cNvSpPr/>
          <p:nvPr/>
        </p:nvSpPr>
        <p:spPr>
          <a:xfrm>
            <a:off x="2692177" y="5500982"/>
            <a:ext cx="645935" cy="170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3338112" y="5045923"/>
            <a:ext cx="8536904" cy="1200329"/>
          </a:xfrm>
          <a:prstGeom prst="rect">
            <a:avLst/>
          </a:prstGeom>
          <a:noFill/>
        </p:spPr>
        <p:txBody>
          <a:bodyPr wrap="square" rtlCol="0">
            <a:spAutoFit/>
          </a:bodyPr>
          <a:lstStyle/>
          <a:p>
            <a:pPr algn="just"/>
            <a:r>
              <a:rPr lang="pt-BR" sz="2400" dirty="0">
                <a:latin typeface="Times New Roman" panose="02020603050405020304" pitchFamily="18" charset="0"/>
                <a:cs typeface="Times New Roman" panose="02020603050405020304" pitchFamily="18" charset="0"/>
              </a:rPr>
              <a:t>Características morfológicas e bioquímicas não permitem a germinação, mesmo sob condições ambientais ótimas (hídricas, térmicas e gasosas) </a:t>
            </a:r>
            <a:r>
              <a:rPr lang="pt-BR" sz="1400" dirty="0">
                <a:latin typeface="Times New Roman" panose="02020603050405020304" pitchFamily="18" charset="0"/>
                <a:cs typeface="Times New Roman" panose="02020603050405020304" pitchFamily="18" charset="0"/>
              </a:rPr>
              <a:t>(</a:t>
            </a:r>
            <a:r>
              <a:rPr lang="pt-BR" sz="1400" dirty="0" err="1">
                <a:latin typeface="Times New Roman" panose="02020603050405020304" pitchFamily="18" charset="0"/>
                <a:cs typeface="Times New Roman" panose="02020603050405020304" pitchFamily="18" charset="0"/>
              </a:rPr>
              <a:t>Villiers</a:t>
            </a:r>
            <a:r>
              <a:rPr lang="pt-BR" sz="1400" dirty="0">
                <a:latin typeface="Times New Roman" panose="02020603050405020304" pitchFamily="18" charset="0"/>
                <a:cs typeface="Times New Roman" panose="02020603050405020304" pitchFamily="18" charset="0"/>
              </a:rPr>
              <a:t>, 1972; </a:t>
            </a:r>
            <a:r>
              <a:rPr lang="pt-BR" sz="1400" dirty="0" err="1">
                <a:latin typeface="Times New Roman" panose="02020603050405020304" pitchFamily="18" charset="0"/>
                <a:cs typeface="Times New Roman" panose="02020603050405020304" pitchFamily="18" charset="0"/>
              </a:rPr>
              <a:t>Benech</a:t>
            </a:r>
            <a:r>
              <a:rPr lang="pt-BR" sz="1400" dirty="0">
                <a:latin typeface="Times New Roman" panose="02020603050405020304" pitchFamily="18" charset="0"/>
                <a:cs typeface="Times New Roman" panose="02020603050405020304" pitchFamily="18" charset="0"/>
              </a:rPr>
              <a:t>-Arnold et al., 2000)</a:t>
            </a:r>
          </a:p>
        </p:txBody>
      </p:sp>
    </p:spTree>
    <p:extLst>
      <p:ext uri="{BB962C8B-B14F-4D97-AF65-F5344CB8AC3E}">
        <p14:creationId xmlns:p14="http://schemas.microsoft.com/office/powerpoint/2010/main" val="392233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10" grpId="0" animBg="1"/>
      <p:bldP spid="11" grpId="0"/>
      <p:bldP spid="12"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479" y="3266453"/>
            <a:ext cx="11468357" cy="1184856"/>
          </a:xfrm>
        </p:spPr>
        <p:txBody>
          <a:bodyPr>
            <a:normAutofit lnSpcReduction="10000"/>
          </a:bodyPr>
          <a:lstStyle/>
          <a:p>
            <a:pPr marL="0" indent="0">
              <a:buNone/>
            </a:pPr>
            <a:endParaRPr lang="pt-BR" dirty="0"/>
          </a:p>
          <a:p>
            <a:r>
              <a:rPr lang="pt-BR" sz="2400" b="1" dirty="0">
                <a:latin typeface="Times New Roman" panose="02020603050405020304" pitchFamily="18" charset="0"/>
                <a:cs typeface="Times New Roman" panose="02020603050405020304" pitchFamily="18" charset="0"/>
              </a:rPr>
              <a:t>QUEISCÊNCIA</a:t>
            </a:r>
            <a:r>
              <a:rPr lang="pt-BR" sz="2400" dirty="0">
                <a:latin typeface="Times New Roman" panose="02020603050405020304" pitchFamily="18" charset="0"/>
                <a:cs typeface="Times New Roman" panose="02020603050405020304" pitchFamily="18" charset="0"/>
              </a:rPr>
              <a:t>: incapacidade de germinação das sementes, quando submetidas a condições </a:t>
            </a:r>
            <a:r>
              <a:rPr lang="pt-BR" sz="2400" dirty="0" err="1">
                <a:latin typeface="Times New Roman" panose="02020603050405020304" pitchFamily="18" charset="0"/>
                <a:cs typeface="Times New Roman" panose="02020603050405020304" pitchFamily="18" charset="0"/>
              </a:rPr>
              <a:t>edafoclimáticas</a:t>
            </a:r>
            <a:r>
              <a:rPr lang="pt-BR" sz="2400" dirty="0">
                <a:latin typeface="Times New Roman" panose="02020603050405020304" pitchFamily="18" charset="0"/>
                <a:cs typeface="Times New Roman" panose="02020603050405020304" pitchFamily="18" charset="0"/>
              </a:rPr>
              <a:t> inadequadas</a:t>
            </a:r>
          </a:p>
        </p:txBody>
      </p:sp>
      <p:sp>
        <p:nvSpPr>
          <p:cNvPr id="5" name="CaixaDeTexto 4"/>
          <p:cNvSpPr txBox="1"/>
          <p:nvPr/>
        </p:nvSpPr>
        <p:spPr>
          <a:xfrm>
            <a:off x="2414788" y="1459257"/>
            <a:ext cx="2678806" cy="461665"/>
          </a:xfrm>
          <a:prstGeom prst="rect">
            <a:avLst/>
          </a:prstGeom>
          <a:noFill/>
        </p:spPr>
        <p:txBody>
          <a:bodyPr wrap="square" rtlCol="0">
            <a:spAutoFit/>
          </a:bodyPr>
          <a:lstStyle/>
          <a:p>
            <a:r>
              <a:rPr lang="pt-BR" sz="2400" dirty="0">
                <a:latin typeface="Times New Roman" panose="02020603050405020304" pitchFamily="18" charset="0"/>
                <a:cs typeface="Times New Roman" panose="02020603050405020304" pitchFamily="18" charset="0"/>
              </a:rPr>
              <a:t>QUEISCÊNCIA</a:t>
            </a:r>
            <a:r>
              <a:rPr lang="pt-BR" dirty="0"/>
              <a:t>  </a:t>
            </a:r>
          </a:p>
        </p:txBody>
      </p:sp>
      <p:sp>
        <p:nvSpPr>
          <p:cNvPr id="6" name="Diferente de 5"/>
          <p:cNvSpPr/>
          <p:nvPr/>
        </p:nvSpPr>
        <p:spPr>
          <a:xfrm>
            <a:off x="5117408" y="1455845"/>
            <a:ext cx="772732" cy="463639"/>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CaixaDeTexto 6"/>
          <p:cNvSpPr txBox="1"/>
          <p:nvPr/>
        </p:nvSpPr>
        <p:spPr>
          <a:xfrm>
            <a:off x="6432857" y="1455845"/>
            <a:ext cx="2679085" cy="461665"/>
          </a:xfrm>
          <a:prstGeom prst="rect">
            <a:avLst/>
          </a:prstGeom>
          <a:noFill/>
        </p:spPr>
        <p:txBody>
          <a:bodyPr wrap="square" rtlCol="0">
            <a:spAutoFit/>
          </a:bodyPr>
          <a:lstStyle/>
          <a:p>
            <a:r>
              <a:rPr lang="pt-BR" sz="2400" dirty="0">
                <a:latin typeface="Times New Roman" panose="02020603050405020304" pitchFamily="18" charset="0"/>
                <a:cs typeface="Times New Roman" panose="02020603050405020304" pitchFamily="18" charset="0"/>
              </a:rPr>
              <a:t>DORMÊNCIA</a:t>
            </a:r>
          </a:p>
        </p:txBody>
      </p:sp>
      <p:sp>
        <p:nvSpPr>
          <p:cNvPr id="8" name="Retângulo de cantos arredondados 7"/>
          <p:cNvSpPr/>
          <p:nvPr/>
        </p:nvSpPr>
        <p:spPr>
          <a:xfrm>
            <a:off x="1957588" y="819492"/>
            <a:ext cx="7817476" cy="15197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347729" y="5378563"/>
            <a:ext cx="11449318" cy="830997"/>
          </a:xfrm>
          <a:prstGeom prst="rect">
            <a:avLst/>
          </a:prstGeom>
          <a:noFill/>
        </p:spPr>
        <p:txBody>
          <a:bodyPr wrap="square" rtlCol="0">
            <a:spAutoFit/>
          </a:bodyPr>
          <a:lstStyle/>
          <a:p>
            <a:pPr marL="342900" indent="-342900" algn="just">
              <a:buFont typeface="Wingdings" panose="05000000000000000000" pitchFamily="2" charset="2"/>
              <a:buChar char="v"/>
            </a:pPr>
            <a:r>
              <a:rPr lang="pt-BR" sz="2400" b="1" dirty="0">
                <a:latin typeface="Times New Roman" panose="02020603050405020304" pitchFamily="18" charset="0"/>
                <a:cs typeface="Times New Roman" panose="02020603050405020304" pitchFamily="18" charset="0"/>
              </a:rPr>
              <a:t>Superação da dormência: Germinação</a:t>
            </a:r>
            <a:r>
              <a:rPr lang="pt-BR" sz="2400" dirty="0">
                <a:latin typeface="Times New Roman" panose="02020603050405020304" pitchFamily="18" charset="0"/>
                <a:cs typeface="Times New Roman" panose="02020603050405020304" pitchFamily="18" charset="0"/>
              </a:rPr>
              <a:t>, a semente consegue embeber água e emitir a raiz primária</a:t>
            </a:r>
          </a:p>
        </p:txBody>
      </p:sp>
    </p:spTree>
    <p:extLst>
      <p:ext uri="{BB962C8B-B14F-4D97-AF65-F5344CB8AC3E}">
        <p14:creationId xmlns:p14="http://schemas.microsoft.com/office/powerpoint/2010/main" val="42342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26243" y="147592"/>
            <a:ext cx="11522320" cy="689535"/>
          </a:xfrm>
        </p:spPr>
        <p:txBody>
          <a:bodyPr>
            <a:normAutofit/>
          </a:bodyPr>
          <a:lstStyle/>
          <a:p>
            <a:pPr algn="ctr"/>
            <a:r>
              <a:rPr lang="pt-BR" sz="3200" b="1" dirty="0">
                <a:latin typeface="Times New Roman" panose="02020603050405020304" pitchFamily="18" charset="0"/>
                <a:cs typeface="Times New Roman" panose="02020603050405020304" pitchFamily="18" charset="0"/>
              </a:rPr>
              <a:t>Mecanismos de Dormência</a:t>
            </a:r>
          </a:p>
        </p:txBody>
      </p:sp>
      <p:sp>
        <p:nvSpPr>
          <p:cNvPr id="3" name="Espaço Reservado para Conteúdo 2"/>
          <p:cNvSpPr>
            <a:spLocks noGrp="1"/>
          </p:cNvSpPr>
          <p:nvPr>
            <p:ph idx="1"/>
          </p:nvPr>
        </p:nvSpPr>
        <p:spPr>
          <a:xfrm>
            <a:off x="485371" y="837126"/>
            <a:ext cx="11363191" cy="5924281"/>
          </a:xfrm>
        </p:spPr>
        <p:txBody>
          <a:bodyPr>
            <a:normAutofit lnSpcReduction="10000"/>
          </a:bodyPr>
          <a:lstStyle/>
          <a:p>
            <a:pPr marL="0" indent="0" algn="just">
              <a:buNone/>
            </a:pPr>
            <a:r>
              <a:rPr lang="pt-BR" sz="2400" dirty="0">
                <a:latin typeface="Times New Roman" panose="02020603050405020304" pitchFamily="18" charset="0"/>
                <a:cs typeface="Times New Roman" panose="02020603050405020304" pitchFamily="18" charset="0"/>
              </a:rPr>
              <a:t>De acordo com </a:t>
            </a:r>
            <a:r>
              <a:rPr lang="pt-BR" sz="2400" dirty="0" err="1">
                <a:latin typeface="Times New Roman" panose="02020603050405020304" pitchFamily="18" charset="0"/>
                <a:cs typeface="Times New Roman" panose="02020603050405020304" pitchFamily="18" charset="0"/>
              </a:rPr>
              <a:t>Nikolaeva</a:t>
            </a:r>
            <a:r>
              <a:rPr lang="pt-BR" sz="2400" dirty="0">
                <a:latin typeface="Times New Roman" panose="02020603050405020304" pitchFamily="18" charset="0"/>
                <a:cs typeface="Times New Roman" panose="02020603050405020304" pitchFamily="18" charset="0"/>
              </a:rPr>
              <a:t> (1977), a dormência pode ser subdividida conceitualmente em seis mecanismos. Entretanto, a sobreposição dos seus efeitos pode confundir na afirmação dos resultados e na conclusão dos estudos.</a:t>
            </a:r>
          </a:p>
          <a:p>
            <a:pPr marL="0" indent="0" algn="just">
              <a:buNone/>
            </a:pPr>
            <a:endParaRPr lang="pt-BR" sz="2400" dirty="0">
              <a:latin typeface="Times New Roman" panose="02020603050405020304" pitchFamily="18" charset="0"/>
              <a:cs typeface="Times New Roman" panose="02020603050405020304" pitchFamily="18" charset="0"/>
            </a:endParaRPr>
          </a:p>
          <a:p>
            <a:pPr algn="just"/>
            <a:r>
              <a:rPr lang="pt-BR" sz="2400" b="1" dirty="0">
                <a:latin typeface="Times New Roman" panose="02020603050405020304" pitchFamily="18" charset="0"/>
                <a:cs typeface="Times New Roman" panose="02020603050405020304" pitchFamily="18" charset="0"/>
              </a:rPr>
              <a:t>Dormência Fisiológica:</a:t>
            </a:r>
            <a:r>
              <a:rPr lang="pt-BR" sz="2400" dirty="0">
                <a:latin typeface="Times New Roman" panose="02020603050405020304" pitchFamily="18" charset="0"/>
                <a:cs typeface="Times New Roman" panose="02020603050405020304" pitchFamily="18" charset="0"/>
              </a:rPr>
              <a:t> embrião apresenta algum mecanismo fisiológico específico que o impede de germinar.</a:t>
            </a:r>
          </a:p>
          <a:p>
            <a:pPr algn="just"/>
            <a:endParaRPr lang="pt-B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pt-BR" sz="2400" dirty="0">
                <a:latin typeface="Times New Roman" panose="02020603050405020304" pitchFamily="18" charset="0"/>
                <a:cs typeface="Times New Roman" panose="02020603050405020304" pitchFamily="18" charset="0"/>
              </a:rPr>
              <a:t>Profunda </a:t>
            </a:r>
          </a:p>
          <a:p>
            <a:pPr algn="just">
              <a:buFont typeface="Wingdings" panose="05000000000000000000" pitchFamily="2" charset="2"/>
              <a:buChar char="Ø"/>
            </a:pPr>
            <a:r>
              <a:rPr lang="pt-BR" sz="2400" b="1" dirty="0">
                <a:latin typeface="Times New Roman" panose="02020603050405020304" pitchFamily="18" charset="0"/>
                <a:cs typeface="Times New Roman" panose="02020603050405020304" pitchFamily="18" charset="0"/>
              </a:rPr>
              <a:t>Intermediária</a:t>
            </a:r>
          </a:p>
          <a:p>
            <a:pPr algn="just">
              <a:buFont typeface="Wingdings" panose="05000000000000000000" pitchFamily="2" charset="2"/>
              <a:buChar char="Ø"/>
            </a:pPr>
            <a:r>
              <a:rPr lang="pt-BR" sz="2400" dirty="0">
                <a:latin typeface="Times New Roman" panose="02020603050405020304" pitchFamily="18" charset="0"/>
                <a:cs typeface="Times New Roman" panose="02020603050405020304" pitchFamily="18" charset="0"/>
              </a:rPr>
              <a:t>Superficial</a:t>
            </a:r>
          </a:p>
          <a:p>
            <a:pPr>
              <a:buFont typeface="Wingdings" panose="05000000000000000000" pitchFamily="2" charset="2"/>
              <a:buChar char="Ø"/>
            </a:pPr>
            <a:endParaRPr lang="pt-BR" dirty="0"/>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a:latin typeface="Times New Roman" panose="02020603050405020304" pitchFamily="18" charset="0"/>
                <a:cs typeface="Times New Roman" panose="02020603050405020304" pitchFamily="18" charset="0"/>
              </a:rPr>
              <a:t>Ocorrem variações no nível de dormência, entre sementes de diferentes espécie, ou a partir de sementes dispersas de uma mesma planta.</a:t>
            </a:r>
          </a:p>
        </p:txBody>
      </p:sp>
      <p:sp>
        <p:nvSpPr>
          <p:cNvPr id="4" name="Chave direita 3"/>
          <p:cNvSpPr/>
          <p:nvPr/>
        </p:nvSpPr>
        <p:spPr>
          <a:xfrm>
            <a:off x="2843940" y="4325632"/>
            <a:ext cx="566670" cy="6310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 name="CaixaDeTexto 4"/>
          <p:cNvSpPr txBox="1"/>
          <p:nvPr/>
        </p:nvSpPr>
        <p:spPr>
          <a:xfrm>
            <a:off x="3490173" y="4325632"/>
            <a:ext cx="8358389" cy="1200329"/>
          </a:xfrm>
          <a:prstGeom prst="rect">
            <a:avLst/>
          </a:prstGeom>
          <a:noFill/>
        </p:spPr>
        <p:txBody>
          <a:bodyPr wrap="square" rtlCol="0">
            <a:spAutoFit/>
          </a:bodyPr>
          <a:lstStyle/>
          <a:p>
            <a:r>
              <a:rPr lang="pt-BR" sz="2400" dirty="0">
                <a:latin typeface="Times New Roman" panose="02020603050405020304" pitchFamily="18" charset="0"/>
                <a:cs typeface="Times New Roman" panose="02020603050405020304" pitchFamily="18" charset="0"/>
              </a:rPr>
              <a:t>+ comuns, necessário o isolamento do embrião para geração de plântulas normais. </a:t>
            </a:r>
            <a:r>
              <a:rPr lang="pt-BR" sz="2400" dirty="0" err="1">
                <a:latin typeface="Times New Roman" panose="02020603050405020304" pitchFamily="18" charset="0"/>
                <a:cs typeface="Times New Roman" panose="02020603050405020304" pitchFamily="18" charset="0"/>
              </a:rPr>
              <a:t>Ex</a:t>
            </a:r>
            <a:r>
              <a:rPr lang="pt-BR" sz="2400" dirty="0">
                <a:latin typeface="Times New Roman" panose="02020603050405020304" pitchFamily="18" charset="0"/>
                <a:cs typeface="Times New Roman" panose="02020603050405020304" pitchFamily="18" charset="0"/>
              </a:rPr>
              <a:t>: </a:t>
            </a:r>
            <a:r>
              <a:rPr lang="pt-BR" sz="2400" i="1" dirty="0">
                <a:latin typeface="Times New Roman" panose="02020603050405020304" pitchFamily="18" charset="0"/>
                <a:cs typeface="Times New Roman" panose="02020603050405020304" pitchFamily="18" charset="0"/>
              </a:rPr>
              <a:t>Digitaria</a:t>
            </a:r>
            <a:r>
              <a:rPr lang="pt-BR" sz="2400" dirty="0">
                <a:latin typeface="Times New Roman" panose="02020603050405020304" pitchFamily="18" charset="0"/>
                <a:cs typeface="Times New Roman" panose="02020603050405020304" pitchFamily="18" charset="0"/>
              </a:rPr>
              <a:t> sp. (   T que ocorre naturalmente no solo para quebra de dormência; estratificação; ácido giberélico)</a:t>
            </a:r>
          </a:p>
        </p:txBody>
      </p:sp>
      <p:sp>
        <p:nvSpPr>
          <p:cNvPr id="6" name="Seta para baixo 5"/>
          <p:cNvSpPr/>
          <p:nvPr/>
        </p:nvSpPr>
        <p:spPr>
          <a:xfrm>
            <a:off x="8139448" y="4803855"/>
            <a:ext cx="141668" cy="27045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7884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6621" y="188889"/>
            <a:ext cx="11732094" cy="6521003"/>
          </a:xfrm>
        </p:spPr>
        <p:txBody>
          <a:bodyPr>
            <a:normAutofit/>
          </a:bodyPr>
          <a:lstStyle/>
          <a:p>
            <a:pPr algn="just"/>
            <a:r>
              <a:rPr lang="pt-BR" sz="2400" b="1" dirty="0">
                <a:latin typeface="Times New Roman" panose="02020603050405020304" pitchFamily="18" charset="0"/>
                <a:cs typeface="Times New Roman" panose="02020603050405020304" pitchFamily="18" charset="0"/>
              </a:rPr>
              <a:t>Dormência Morfológica: </a:t>
            </a:r>
            <a:r>
              <a:rPr lang="pt-BR" sz="2400" dirty="0">
                <a:latin typeface="Times New Roman" panose="02020603050405020304" pitchFamily="18" charset="0"/>
                <a:cs typeface="Times New Roman" panose="02020603050405020304" pitchFamily="18" charset="0"/>
              </a:rPr>
              <a:t>ocorre em espécies que apresentam embrião rudimentar ou imaturo, ou seja, sementes em que o embrião não completou o seu crescimento ou desenvolvimento final.</a:t>
            </a:r>
          </a:p>
          <a:p>
            <a:pPr marL="0" indent="0" algn="just">
              <a:buNone/>
            </a:pPr>
            <a:r>
              <a:rPr lang="pt-BR" sz="2400" b="1" dirty="0">
                <a:latin typeface="Times New Roman" panose="02020603050405020304" pitchFamily="18" charset="0"/>
                <a:cs typeface="Times New Roman" panose="02020603050405020304" pitchFamily="18" charset="0"/>
              </a:rPr>
              <a:t>Superação:</a:t>
            </a:r>
            <a:r>
              <a:rPr lang="pt-BR" sz="2400" dirty="0">
                <a:latin typeface="Times New Roman" panose="02020603050405020304" pitchFamily="18" charset="0"/>
                <a:cs typeface="Times New Roman" panose="02020603050405020304" pitchFamily="18" charset="0"/>
              </a:rPr>
              <a:t> condições favoráveis de umidade e temperatura, exigência de luz e escuro específicos e uso de ácido giberélico (AG).</a:t>
            </a:r>
          </a:p>
          <a:p>
            <a:pPr marL="0" indent="0" algn="just">
              <a:buNone/>
            </a:pPr>
            <a:r>
              <a:rPr lang="pt-BR" sz="2400" dirty="0">
                <a:latin typeface="Times New Roman" panose="02020603050405020304" pitchFamily="18" charset="0"/>
                <a:cs typeface="Times New Roman" panose="02020603050405020304" pitchFamily="18" charset="0"/>
              </a:rPr>
              <a:t>Geralmente este tipo de dormência não ocorre de forma individualizada, podendo ocorrer também a dormência fisiológica após sua superação ou morfofisiológica </a:t>
            </a:r>
            <a:r>
              <a:rPr lang="pt-BR" sz="2400" dirty="0">
                <a:latin typeface="Times New Roman" panose="02020603050405020304" pitchFamily="18" charset="0"/>
                <a:cs typeface="Times New Roman" panose="02020603050405020304" pitchFamily="18" charset="0"/>
                <a:sym typeface="Wingdings" panose="05000000000000000000" pitchFamily="2" charset="2"/>
              </a:rPr>
              <a:t></a:t>
            </a:r>
            <a:r>
              <a:rPr lang="pt-BR" sz="2400" b="1" dirty="0" err="1">
                <a:latin typeface="Times New Roman" panose="02020603050405020304" pitchFamily="18" charset="0"/>
                <a:cs typeface="Times New Roman" panose="02020603050405020304" pitchFamily="18" charset="0"/>
                <a:sym typeface="Wingdings" panose="05000000000000000000" pitchFamily="2" charset="2"/>
              </a:rPr>
              <a:t>Liliacea</a:t>
            </a:r>
            <a:r>
              <a:rPr lang="pt-BR" sz="2400" b="1" dirty="0">
                <a:latin typeface="Times New Roman" panose="02020603050405020304" pitchFamily="18" charset="0"/>
                <a:cs typeface="Times New Roman" panose="02020603050405020304" pitchFamily="18" charset="0"/>
                <a:sym typeface="Wingdings" panose="05000000000000000000" pitchFamily="2" charset="2"/>
              </a:rPr>
              <a:t> e </a:t>
            </a:r>
            <a:r>
              <a:rPr lang="pt-BR" sz="2400" b="1" dirty="0" err="1">
                <a:latin typeface="Times New Roman" panose="02020603050405020304" pitchFamily="18" charset="0"/>
                <a:cs typeface="Times New Roman" panose="02020603050405020304" pitchFamily="18" charset="0"/>
                <a:sym typeface="Wingdings" panose="05000000000000000000" pitchFamily="2" charset="2"/>
              </a:rPr>
              <a:t>Apiaceae</a:t>
            </a:r>
            <a:endParaRPr lang="pt-BR" sz="2400" b="1"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algn="just"/>
            <a:r>
              <a:rPr lang="pt-BR" sz="2400" b="1" dirty="0">
                <a:latin typeface="Times New Roman" panose="02020603050405020304" pitchFamily="18" charset="0"/>
                <a:cs typeface="Times New Roman" panose="02020603050405020304" pitchFamily="18" charset="0"/>
              </a:rPr>
              <a:t>Dormência Física: </a:t>
            </a:r>
            <a:r>
              <a:rPr lang="pt-BR" sz="2400" dirty="0">
                <a:latin typeface="Times New Roman" panose="02020603050405020304" pitchFamily="18" charset="0"/>
                <a:cs typeface="Times New Roman" panose="02020603050405020304" pitchFamily="18" charset="0"/>
              </a:rPr>
              <a:t>Este mecanismo está associado à impermeabilidade à água, com proteção de camadas de células simples ou duplas lignificadas </a:t>
            </a:r>
            <a:r>
              <a:rPr lang="pt-BR" sz="2400" dirty="0">
                <a:latin typeface="Times New Roman" panose="02020603050405020304" pitchFamily="18" charset="0"/>
                <a:cs typeface="Times New Roman" panose="02020603050405020304" pitchFamily="18" charset="0"/>
                <a:sym typeface="Wingdings" panose="05000000000000000000" pitchFamily="2" charset="2"/>
              </a:rPr>
              <a:t> tegumento impermeável </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err="1">
                <a:latin typeface="Times New Roman" panose="02020603050405020304" pitchFamily="18" charset="0"/>
                <a:cs typeface="Times New Roman" panose="02020603050405020304" pitchFamily="18" charset="0"/>
              </a:rPr>
              <a:t>Ex</a:t>
            </a:r>
            <a:r>
              <a:rPr lang="pt-BR" sz="2400" dirty="0">
                <a:latin typeface="Times New Roman" panose="02020603050405020304" pitchFamily="18" charset="0"/>
                <a:cs typeface="Times New Roman" panose="02020603050405020304" pitchFamily="18" charset="0"/>
              </a:rPr>
              <a:t>: </a:t>
            </a:r>
            <a:r>
              <a:rPr lang="pt-BR" sz="2400" i="1" dirty="0" err="1">
                <a:latin typeface="Times New Roman" panose="02020603050405020304" pitchFamily="18" charset="0"/>
                <a:cs typeface="Times New Roman" panose="02020603050405020304" pitchFamily="18" charset="0"/>
              </a:rPr>
              <a:t>Cuscuta</a:t>
            </a:r>
            <a:r>
              <a:rPr lang="pt-BR" sz="2400" i="1" dirty="0">
                <a:latin typeface="Times New Roman" panose="02020603050405020304" pitchFamily="18" charset="0"/>
                <a:cs typeface="Times New Roman" panose="02020603050405020304" pitchFamily="18" charset="0"/>
              </a:rPr>
              <a:t> </a:t>
            </a:r>
            <a:r>
              <a:rPr lang="pt-BR" sz="2400" i="1" dirty="0" err="1">
                <a:latin typeface="Times New Roman" panose="02020603050405020304" pitchFamily="18" charset="0"/>
                <a:cs typeface="Times New Roman" panose="02020603050405020304" pitchFamily="18" charset="0"/>
              </a:rPr>
              <a:t>pedicellata</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e </a:t>
            </a:r>
            <a:r>
              <a:rPr lang="pt-BR" sz="2400" i="1" dirty="0">
                <a:latin typeface="Times New Roman" panose="02020603050405020304" pitchFamily="18" charset="0"/>
                <a:cs typeface="Times New Roman" panose="02020603050405020304" pitchFamily="18" charset="0"/>
              </a:rPr>
              <a:t>C. campestres</a:t>
            </a:r>
          </a:p>
          <a:p>
            <a:pPr marL="0" indent="0">
              <a:buNone/>
            </a:pPr>
            <a:r>
              <a:rPr lang="pt-BR" sz="2400" dirty="0" err="1">
                <a:latin typeface="Times New Roman" panose="02020603050405020304" pitchFamily="18" charset="0"/>
                <a:cs typeface="Times New Roman" panose="02020603050405020304" pitchFamily="18" charset="0"/>
              </a:rPr>
              <a:t>Ex</a:t>
            </a:r>
            <a:r>
              <a:rPr lang="pt-BR" sz="2400" dirty="0">
                <a:latin typeface="Times New Roman" panose="02020603050405020304" pitchFamily="18" charset="0"/>
                <a:cs typeface="Times New Roman" panose="02020603050405020304" pitchFamily="18" charset="0"/>
              </a:rPr>
              <a:t>: Espécies das famílias </a:t>
            </a:r>
            <a:r>
              <a:rPr lang="pt-BR" sz="2400" dirty="0" err="1">
                <a:latin typeface="Times New Roman" panose="02020603050405020304" pitchFamily="18" charset="0"/>
                <a:cs typeface="Times New Roman" panose="02020603050405020304" pitchFamily="18" charset="0"/>
              </a:rPr>
              <a:t>Malvaceae</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Convolvulaceae</a:t>
            </a:r>
            <a:r>
              <a:rPr lang="pt-BR" sz="2400" dirty="0">
                <a:latin typeface="Times New Roman" panose="02020603050405020304" pitchFamily="18" charset="0"/>
                <a:cs typeface="Times New Roman" panose="02020603050405020304" pitchFamily="18" charset="0"/>
              </a:rPr>
              <a:t> e </a:t>
            </a:r>
            <a:r>
              <a:rPr lang="pt-BR" sz="2400" dirty="0" err="1">
                <a:latin typeface="Times New Roman" panose="02020603050405020304" pitchFamily="18" charset="0"/>
                <a:cs typeface="Times New Roman" panose="02020603050405020304" pitchFamily="18" charset="0"/>
              </a:rPr>
              <a:t>Fabaceae</a:t>
            </a: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49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8941" y="244699"/>
            <a:ext cx="11732653" cy="6375042"/>
          </a:xfrm>
        </p:spPr>
        <p:txBody>
          <a:bodyPr>
            <a:normAutofit/>
          </a:bodyPr>
          <a:lstStyle/>
          <a:p>
            <a:r>
              <a:rPr lang="pt-BR" sz="2400" b="1" dirty="0">
                <a:latin typeface="Times New Roman" panose="02020603050405020304" pitchFamily="18" charset="0"/>
                <a:cs typeface="Times New Roman" panose="02020603050405020304" pitchFamily="18" charset="0"/>
              </a:rPr>
              <a:t>Dormência Química: </a:t>
            </a:r>
            <a:r>
              <a:rPr lang="pt-BR" sz="2400" dirty="0">
                <a:latin typeface="Times New Roman" panose="02020603050405020304" pitchFamily="18" charset="0"/>
                <a:cs typeface="Times New Roman" panose="02020603050405020304" pitchFamily="18" charset="0"/>
              </a:rPr>
              <a:t>presença de inibidores de germinação. Os inibidores são encontrados no embrião, no endosperma, no tegumento e em estruturas diferenciadas que são dispersas junto com as sementes.</a:t>
            </a:r>
          </a:p>
          <a:p>
            <a:pPr marL="0" indent="0" algn="just">
              <a:buNone/>
            </a:pPr>
            <a:r>
              <a:rPr lang="pt-BR" sz="2400" dirty="0" err="1">
                <a:latin typeface="Times New Roman" panose="02020603050405020304" pitchFamily="18" charset="0"/>
                <a:cs typeface="Times New Roman" panose="02020603050405020304" pitchFamily="18" charset="0"/>
              </a:rPr>
              <a:t>Ex</a:t>
            </a:r>
            <a:r>
              <a:rPr lang="pt-BR" sz="2400" dirty="0">
                <a:latin typeface="Times New Roman" panose="02020603050405020304" pitchFamily="18" charset="0"/>
                <a:cs typeface="Times New Roman" panose="02020603050405020304" pitchFamily="18" charset="0"/>
              </a:rPr>
              <a:t>: </a:t>
            </a:r>
            <a:r>
              <a:rPr lang="pt-BR" sz="2400" i="1" dirty="0" err="1">
                <a:latin typeface="Times New Roman" panose="02020603050405020304" pitchFamily="18" charset="0"/>
                <a:cs typeface="Times New Roman" panose="02020603050405020304" pitchFamily="18" charset="0"/>
              </a:rPr>
              <a:t>Onopordum</a:t>
            </a:r>
            <a:r>
              <a:rPr lang="pt-BR" sz="2400" i="1" dirty="0">
                <a:latin typeface="Times New Roman" panose="02020603050405020304" pitchFamily="18" charset="0"/>
                <a:cs typeface="Times New Roman" panose="02020603050405020304" pitchFamily="18" charset="0"/>
              </a:rPr>
              <a:t> </a:t>
            </a:r>
            <a:r>
              <a:rPr lang="pt-BR" sz="2400" i="1" dirty="0" err="1">
                <a:latin typeface="Times New Roman" panose="02020603050405020304" pitchFamily="18" charset="0"/>
                <a:cs typeface="Times New Roman" panose="02020603050405020304" pitchFamily="18" charset="0"/>
              </a:rPr>
              <a:t>acanthium</a:t>
            </a:r>
            <a:r>
              <a:rPr lang="pt-BR" sz="2400" i="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sym typeface="Wingdings" panose="05000000000000000000" pitchFamily="2" charset="2"/>
              </a:rPr>
              <a:t> </a:t>
            </a:r>
            <a:r>
              <a:rPr lang="pt-BR" sz="2400" dirty="0">
                <a:latin typeface="Times New Roman" panose="02020603050405020304" pitchFamily="18" charset="0"/>
                <a:cs typeface="Times New Roman" panose="02020603050405020304" pitchFamily="18" charset="0"/>
              </a:rPr>
              <a:t>Para germinarem, as sementes dessa espécie precisam ser lavadas para reduzir a concentração dos inibidores.</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São diversos os hormônios vegetais envolvidos na superação deste tipo de dormência. A imposição da dormência química parecer estar associada a diversos compostos orgânicos presentes nas sementes e frutos. </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Devido a sua semelhança com a dormência fisiológica, deve-se limitar a ocorrência da </a:t>
            </a:r>
            <a:r>
              <a:rPr lang="pt-BR" sz="2400" b="1" dirty="0">
                <a:latin typeface="Times New Roman" panose="02020603050405020304" pitchFamily="18" charset="0"/>
                <a:cs typeface="Times New Roman" panose="02020603050405020304" pitchFamily="18" charset="0"/>
              </a:rPr>
              <a:t>dormência química a inibidores presentes no lado externo das sementes, podendo ser desativada pela sua remoção.</a:t>
            </a:r>
          </a:p>
        </p:txBody>
      </p:sp>
    </p:spTree>
    <p:extLst>
      <p:ext uri="{BB962C8B-B14F-4D97-AF65-F5344CB8AC3E}">
        <p14:creationId xmlns:p14="http://schemas.microsoft.com/office/powerpoint/2010/main" val="352969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80305" y="206062"/>
            <a:ext cx="11809926" cy="6400800"/>
          </a:xfrm>
        </p:spPr>
        <p:txBody>
          <a:bodyPr>
            <a:normAutofit/>
          </a:bodyPr>
          <a:lstStyle/>
          <a:p>
            <a:pPr algn="just"/>
            <a:r>
              <a:rPr lang="pt-BR" sz="2400" b="1" dirty="0">
                <a:latin typeface="Times New Roman" panose="02020603050405020304" pitchFamily="18" charset="0"/>
                <a:cs typeface="Times New Roman" panose="02020603050405020304" pitchFamily="18" charset="0"/>
              </a:rPr>
              <a:t>Dormência Mecânica: </a:t>
            </a:r>
            <a:r>
              <a:rPr lang="pt-BR" sz="2400" dirty="0">
                <a:latin typeface="Times New Roman" panose="02020603050405020304" pitchFamily="18" charset="0"/>
                <a:cs typeface="Times New Roman" panose="02020603050405020304" pitchFamily="18" charset="0"/>
              </a:rPr>
              <a:t>barreira mecânica imposta pelo envoltório da semente, em que o embrião não é capaz de germinar.</a:t>
            </a:r>
          </a:p>
          <a:p>
            <a:pPr algn="just">
              <a:buFont typeface="Wingdings" panose="05000000000000000000" pitchFamily="2" charset="2"/>
              <a:buChar char="v"/>
            </a:pPr>
            <a:r>
              <a:rPr lang="pt-BR" sz="2400" dirty="0">
                <a:latin typeface="Times New Roman" panose="02020603050405020304" pitchFamily="18" charset="0"/>
                <a:cs typeface="Times New Roman" panose="02020603050405020304" pitchFamily="18" charset="0"/>
              </a:rPr>
              <a:t>No entanto, alguns estudiosos não consideram a restrição mecânica como causa isolada de dormência, pois sementes com este tipo de restrição geralmente têm </a:t>
            </a:r>
            <a:r>
              <a:rPr lang="pt-BR" sz="2400" b="1" dirty="0">
                <a:latin typeface="Times New Roman" panose="02020603050405020304" pitchFamily="18" charset="0"/>
                <a:cs typeface="Times New Roman" panose="02020603050405020304" pitchFamily="18" charset="0"/>
              </a:rPr>
              <a:t>dormência embrionária</a:t>
            </a:r>
            <a:r>
              <a:rPr lang="pt-BR" sz="2400" dirty="0">
                <a:latin typeface="Times New Roman" panose="02020603050405020304" pitchFamily="18" charset="0"/>
                <a:cs typeface="Times New Roman" panose="02020603050405020304" pitchFamily="18" charset="0"/>
              </a:rPr>
              <a:t>. Uma vez vencida essa dormência, o embrião será capaz de se desenvolver, pois a força de emergência da radícula é capaz de romper a barreira mecânica imposta pelo envoltório da semente</a:t>
            </a:r>
          </a:p>
          <a:p>
            <a:pPr marL="0" indent="0" algn="just">
              <a:buNone/>
            </a:pPr>
            <a:endParaRPr lang="pt-BR" sz="2400" dirty="0">
              <a:latin typeface="Times New Roman" panose="02020603050405020304" pitchFamily="18" charset="0"/>
              <a:cs typeface="Times New Roman" panose="02020603050405020304" pitchFamily="18" charset="0"/>
            </a:endParaRPr>
          </a:p>
          <a:p>
            <a:pPr algn="just"/>
            <a:r>
              <a:rPr lang="pt-BR" sz="2400" b="1" dirty="0">
                <a:latin typeface="Times New Roman" panose="02020603050405020304" pitchFamily="18" charset="0"/>
                <a:cs typeface="Times New Roman" panose="02020603050405020304" pitchFamily="18" charset="0"/>
              </a:rPr>
              <a:t>Dormência Física e Fisiológica (Dormência combinada): </a:t>
            </a:r>
            <a:r>
              <a:rPr lang="pt-BR" sz="2400" dirty="0">
                <a:latin typeface="Times New Roman" panose="02020603050405020304" pitchFamily="18" charset="0"/>
                <a:cs typeface="Times New Roman" panose="02020603050405020304" pitchFamily="18" charset="0"/>
              </a:rPr>
              <a:t>Em espécies que apresentam cobertura impermeável à água, e o embrião se encontra no estado dormente.</a:t>
            </a:r>
            <a:endParaRPr lang="pt-BR" sz="2400" dirty="0"/>
          </a:p>
          <a:p>
            <a:pPr marL="0" indent="0" algn="just">
              <a:buNone/>
            </a:pPr>
            <a:endParaRPr 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267617"/>
      </p:ext>
    </p:extLst>
  </p:cSld>
  <p:clrMapOvr>
    <a:masterClrMapping/>
  </p:clrMapOvr>
</p:sld>
</file>

<file path=ppt/theme/theme1.xml><?xml version="1.0" encoding="utf-8"?>
<a:theme xmlns:a="http://schemas.openxmlformats.org/drawingml/2006/main" name="Cacho">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1011</TotalTime>
  <Words>2118</Words>
  <Application>Microsoft Macintosh PowerPoint</Application>
  <PresentationFormat>Widescreen</PresentationFormat>
  <Paragraphs>147</Paragraphs>
  <Slides>23</Slides>
  <Notes>3</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23</vt:i4>
      </vt:variant>
    </vt:vector>
  </HeadingPairs>
  <TitlesOfParts>
    <vt:vector size="30" baseType="lpstr">
      <vt:lpstr>Arial</vt:lpstr>
      <vt:lpstr>Calibri</vt:lpstr>
      <vt:lpstr>Century Gothic</vt:lpstr>
      <vt:lpstr>Times New Roman</vt:lpstr>
      <vt:lpstr>Wingdings</vt:lpstr>
      <vt:lpstr>Wingdings 3</vt:lpstr>
      <vt:lpstr>Cacho</vt:lpstr>
      <vt:lpstr>Apresentação do PowerPoint</vt:lpstr>
      <vt:lpstr>Apresentação do PowerPoint</vt:lpstr>
      <vt:lpstr>Apresentação do PowerPoint</vt:lpstr>
      <vt:lpstr>Definição e Classificação de Dormência</vt:lpstr>
      <vt:lpstr>Apresentação do PowerPoint</vt:lpstr>
      <vt:lpstr>Mecanismos de Dormência</vt:lpstr>
      <vt:lpstr>Apresentação do PowerPoint</vt:lpstr>
      <vt:lpstr>Apresentação do PowerPoint</vt:lpstr>
      <vt:lpstr>Apresentação do PowerPoint</vt:lpstr>
      <vt:lpstr>Tipos de Dormência</vt:lpstr>
      <vt:lpstr>Importância dos mecanismos de dormência em plantas daninhas</vt:lpstr>
      <vt:lpstr>Fatores ambientais que afetam a dormência em plantas daninhas</vt:lpstr>
      <vt:lpstr>Fatores principais que afetam a dormência </vt:lpstr>
      <vt:lpstr>Apresentação do PowerPoint</vt:lpstr>
      <vt:lpstr>Apresentação do PowerPoint</vt:lpstr>
      <vt:lpstr>Fatores secundários que afetam a dormência </vt:lpstr>
      <vt:lpstr>Apresentação do PowerPoint</vt:lpstr>
      <vt:lpstr>Apresentação do PowerPoint</vt:lpstr>
      <vt:lpstr>Combinação de fatores que afetam a dormência</vt:lpstr>
      <vt:lpstr>Métodos utilizados para superação de dormência em plantas daninhas</vt:lpstr>
      <vt:lpstr>Apresentação do PowerPoint</vt:lpstr>
      <vt:lpstr>Apresentação do PowerPoint</vt:lpstr>
      <vt:lpstr>CONSIDERAÇÕES FINAIS</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Pedro Christoffoleti</cp:lastModifiedBy>
  <cp:revision>68</cp:revision>
  <dcterms:created xsi:type="dcterms:W3CDTF">2018-03-07T13:21:42Z</dcterms:created>
  <dcterms:modified xsi:type="dcterms:W3CDTF">2018-03-13T19:18:13Z</dcterms:modified>
</cp:coreProperties>
</file>