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75" r:id="rId5"/>
    <p:sldId id="268" r:id="rId6"/>
    <p:sldId id="270" r:id="rId7"/>
    <p:sldId id="273" r:id="rId8"/>
    <p:sldId id="274" r:id="rId9"/>
    <p:sldId id="271" r:id="rId10"/>
    <p:sldId id="27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AB5C4-B64E-43D1-A9CC-C53152D509B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43C1-600C-481D-AD65-948F703EFC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frm=1&amp;source=images&amp;cd=&amp;cad=rja&amp;uact=8&amp;ved=2ahUKEwjL9aCPwOPaAhUBC5AKHZhsD5EQjRx6BAgBEAU&amp;url=https://ifanatomia.wordpress.com/2012/06/21/musculo-sartorio/&amp;psig=AOvVaw15kQVXuexEkLuTZdWsZUAe&amp;ust=152522923638204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iE2omdv-PaAhUEDZAKHW-lCogQjRx6BAgBEAU&amp;url=http://www.teliga.net/2012/09/miologia-4-musculos-da-coxa.html&amp;psig=AOvVaw3FA7zEJOxtnO4i3pHPi-ZT&amp;ust=152522897110268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iShufuvuPaAhXCTJAKHTVbDnUQjRx6BAgBEAU&amp;url=http://cogitarefisioterapia.blogspot.com/2011/05/anatomia-muscular-varios-nomes.html&amp;psig=AOvVaw3FA7zEJOxtnO4i3pHPi-ZT&amp;ust=152522897110268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4: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complexo flexor-extensor da perna. Músculos do complexo flexor-extensor da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coxa.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7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Rot="1" noChangeArrowheads="1"/>
          </p:cNvSpPr>
          <p:nvPr>
            <p:ph sz="half" idx="1"/>
          </p:nvPr>
        </p:nvSpPr>
        <p:spPr>
          <a:xfrm>
            <a:off x="142875" y="1125538"/>
            <a:ext cx="3060973" cy="4970462"/>
          </a:xfrm>
          <a:ln>
            <a:solidFill>
              <a:schemeClr val="tx2"/>
            </a:solidFill>
          </a:ln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	   Compartimentos musculares da coxa</a:t>
            </a:r>
          </a:p>
          <a:p>
            <a:pPr algn="just"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altLang="pt-BR" sz="1800" b="1" dirty="0" smtClean="0">
                <a:latin typeface="Arial" charset="0"/>
                <a:cs typeface="Arial" charset="0"/>
              </a:rPr>
              <a:t>Anterior</a:t>
            </a:r>
          </a:p>
          <a:p>
            <a:pPr algn="just"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altLang="pt-BR" sz="1800" b="1" dirty="0" smtClean="0">
                <a:latin typeface="Arial" charset="0"/>
                <a:cs typeface="Arial" charset="0"/>
              </a:rPr>
              <a:t>Medial (=adutor)</a:t>
            </a:r>
          </a:p>
          <a:p>
            <a:pPr algn="just" eaLnBrk="1" hangingPunct="1"/>
            <a:endParaRPr lang="pt-BR" altLang="pt-BR" sz="1800" b="1" dirty="0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altLang="pt-BR" sz="1800" b="1" dirty="0" smtClean="0">
                <a:latin typeface="Arial" charset="0"/>
                <a:cs typeface="Arial" charset="0"/>
              </a:rPr>
              <a:t>Posterior</a:t>
            </a:r>
          </a:p>
        </p:txBody>
      </p:sp>
      <p:sp>
        <p:nvSpPr>
          <p:cNvPr id="15363" name="Rectangle 8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364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494"/>
            <a:ext cx="6192688" cy="693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142875"/>
            <a:ext cx="6159028" cy="5715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2000" b="1" dirty="0" smtClean="0">
                <a:latin typeface="Arial" charset="0"/>
              </a:rPr>
              <a:t>1. Músculos do compartimento anterior da coxa</a:t>
            </a:r>
          </a:p>
        </p:txBody>
      </p:sp>
      <p:sp>
        <p:nvSpPr>
          <p:cNvPr id="19460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317698" y="1071563"/>
            <a:ext cx="3678238" cy="1781373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1.1. M. </a:t>
            </a:r>
            <a:r>
              <a:rPr lang="pt-B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iliopsoas</a:t>
            </a: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flexão da coxa na articulação do quadril.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61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/>
          </a:p>
        </p:txBody>
      </p:sp>
      <p:pic>
        <p:nvPicPr>
          <p:cNvPr id="7" name="Picture 7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857250"/>
            <a:ext cx="4821237" cy="5713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07504" y="1268760"/>
            <a:ext cx="2952328" cy="217601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1.2. M. </a:t>
            </a:r>
            <a:r>
              <a:rPr lang="pt-BR" altLang="pt-BR" sz="20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sartório</a:t>
            </a:r>
            <a:endParaRPr lang="pt-BR" altLang="pt-BR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 flexiona a coxa e a perna. </a:t>
            </a:r>
          </a:p>
        </p:txBody>
      </p:sp>
      <p:sp>
        <p:nvSpPr>
          <p:cNvPr id="18435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8436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4456" y="178891"/>
            <a:ext cx="5292080" cy="667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283968" y="6624736"/>
            <a:ext cx="486003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Resultado de imagem para musculo sartorio origem inserção e açã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92696"/>
            <a:ext cx="1800200" cy="5904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287462" y="332656"/>
            <a:ext cx="3492450" cy="622935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endParaRPr lang="pt-BR" altLang="pt-BR" sz="1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1.3. 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M. quadríceps femoral</a:t>
            </a:r>
          </a:p>
          <a:p>
            <a:pPr eaLnBrk="1" hangingPunct="1">
              <a:buFont typeface="Wingdings 2" pitchFamily="18" charset="2"/>
              <a:buNone/>
            </a:pPr>
            <a:endParaRPr lang="pt-BR" altLang="pt-BR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M. vasto medial: </a:t>
            </a:r>
          </a:p>
          <a:p>
            <a:pPr eaLnBrk="1" hangingPunct="1"/>
            <a:endParaRPr lang="pt-BR" altLang="pt-BR" sz="20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M. vasto intermédio: </a:t>
            </a:r>
          </a:p>
          <a:p>
            <a:pPr eaLnBrk="1" hangingPunct="1">
              <a:buFont typeface="Wingdings 2" pitchFamily="18" charset="2"/>
              <a:buNone/>
            </a:pPr>
            <a:endParaRPr lang="pt-BR" altLang="pt-BR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M. vasto lateral: </a:t>
            </a:r>
          </a:p>
          <a:p>
            <a:pPr eaLnBrk="1" hangingPunct="1">
              <a:buFont typeface="Wingdings 2" pitchFamily="18" charset="2"/>
              <a:buNone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 estende a perna na articulação do joelho;</a:t>
            </a:r>
          </a:p>
          <a:p>
            <a:pPr eaLnBrk="1" hangingPunct="1">
              <a:buFont typeface="Wingdings 2" pitchFamily="18" charset="2"/>
              <a:buNone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M. reto da coxa: </a:t>
            </a:r>
          </a:p>
          <a:p>
            <a:pPr eaLnBrk="1" hangingPunct="1"/>
            <a:endParaRPr lang="pt-BR" altLang="pt-BR" sz="20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pt-BR" altLang="pt-BR" sz="20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Ação: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 estende a perna na articulação do joelho; flexiona a coxa.</a:t>
            </a:r>
          </a:p>
          <a:p>
            <a:pPr eaLnBrk="1" hangingPunct="1">
              <a:buNone/>
            </a:pPr>
            <a:endParaRPr lang="pt-BR" altLang="pt-BR" sz="20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altLang="pt-BR" sz="18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t-BR" altLang="pt-BR" sz="1600" dirty="0" smtClean="0"/>
          </a:p>
          <a:p>
            <a:pPr eaLnBrk="1" hangingPunct="1"/>
            <a:endParaRPr lang="pt-BR" altLang="pt-BR" sz="1600" dirty="0" smtClean="0"/>
          </a:p>
        </p:txBody>
      </p:sp>
      <p:sp>
        <p:nvSpPr>
          <p:cNvPr id="17411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z="2400" smtClean="0"/>
          </a:p>
        </p:txBody>
      </p:sp>
      <p:pic>
        <p:nvPicPr>
          <p:cNvPr id="17412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8079"/>
            <a:ext cx="4968552" cy="65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067944" y="6525344"/>
            <a:ext cx="460851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Resultado de imagem para musculo sartorio origem inserção e açã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071"/>
            <a:ext cx="4968552" cy="67132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1265584"/>
            <a:ext cx="3551312" cy="4611688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2.1. M. bíceps femoral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flexão da perna, extensão e rotação lateral  da coxa e da perna.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2.2. M. </a:t>
            </a:r>
            <a:r>
              <a:rPr lang="pt-B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Semitendíneo</a:t>
            </a: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2.3. M. </a:t>
            </a:r>
            <a:r>
              <a:rPr lang="pt-BR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semimembranáceo</a:t>
            </a: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flexão da perna, extensão e rotação medial da coxa e da perna.  </a:t>
            </a:r>
          </a:p>
        </p:txBody>
      </p:sp>
      <p:sp>
        <p:nvSpPr>
          <p:cNvPr id="24582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/>
          </a:p>
        </p:txBody>
      </p:sp>
      <p:pic>
        <p:nvPicPr>
          <p:cNvPr id="22533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464" y="692696"/>
            <a:ext cx="507605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357188" y="142875"/>
            <a:ext cx="6591076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2. Músculos do compartimento posterior da coxa</a:t>
            </a:r>
          </a:p>
        </p:txBody>
      </p:sp>
      <p:pic>
        <p:nvPicPr>
          <p:cNvPr id="2050" name="Picture 2" descr="Resultado de imagem para musculo sartorio origem inserção e açã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1268760"/>
            <a:ext cx="5004048" cy="5004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7"/>
          <p:cNvGrpSpPr>
            <a:grpSpLocks/>
          </p:cNvGrpSpPr>
          <p:nvPr/>
        </p:nvGrpSpPr>
        <p:grpSpPr bwMode="auto">
          <a:xfrm>
            <a:off x="55562" y="496888"/>
            <a:ext cx="9047163" cy="5865812"/>
            <a:chOff x="35" y="313"/>
            <a:chExt cx="5699" cy="3695"/>
          </a:xfrm>
        </p:grpSpPr>
        <p:grpSp>
          <p:nvGrpSpPr>
            <p:cNvPr id="3" name="Group 1046"/>
            <p:cNvGrpSpPr>
              <a:grpSpLocks/>
            </p:cNvGrpSpPr>
            <p:nvPr/>
          </p:nvGrpSpPr>
          <p:grpSpPr bwMode="auto">
            <a:xfrm>
              <a:off x="376" y="313"/>
              <a:ext cx="5358" cy="3695"/>
              <a:chOff x="376" y="313"/>
              <a:chExt cx="5358" cy="3695"/>
            </a:xfrm>
          </p:grpSpPr>
          <p:pic>
            <p:nvPicPr>
              <p:cNvPr id="28674" name="Picture 1026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69" y="313"/>
                <a:ext cx="2315" cy="36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8675" name="Picture 1027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6" y="313"/>
                <a:ext cx="2315" cy="36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1045"/>
              <p:cNvGrpSpPr>
                <a:grpSpLocks/>
              </p:cNvGrpSpPr>
              <p:nvPr/>
            </p:nvGrpSpPr>
            <p:grpSpPr bwMode="auto">
              <a:xfrm>
                <a:off x="4032" y="1463"/>
                <a:ext cx="1702" cy="1870"/>
                <a:chOff x="4032" y="1463"/>
                <a:chExt cx="1702" cy="1870"/>
              </a:xfrm>
            </p:grpSpPr>
            <p:sp>
              <p:nvSpPr>
                <p:cNvPr id="28676" name="Text Box 1028"/>
                <p:cNvSpPr txBox="1">
                  <a:spLocks noChangeArrowheads="1"/>
                </p:cNvSpPr>
                <p:nvPr/>
              </p:nvSpPr>
              <p:spPr bwMode="auto">
                <a:xfrm>
                  <a:off x="4740" y="1463"/>
                  <a:ext cx="994" cy="1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1400" b="1" dirty="0" err="1"/>
                    <a:t>semi-membranoso</a:t>
                  </a:r>
                  <a:endParaRPr lang="pt-BR" sz="1400" b="1" dirty="0"/>
                </a:p>
              </p:txBody>
            </p:sp>
            <p:sp>
              <p:nvSpPr>
                <p:cNvPr id="28677" name="Text Box 1029"/>
                <p:cNvSpPr txBox="1">
                  <a:spLocks noChangeArrowheads="1"/>
                </p:cNvSpPr>
                <p:nvPr/>
              </p:nvSpPr>
              <p:spPr bwMode="auto">
                <a:xfrm>
                  <a:off x="4464" y="2880"/>
                  <a:ext cx="367" cy="1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1400" b="1" dirty="0" err="1"/>
                    <a:t>gracil</a:t>
                  </a:r>
                  <a:endParaRPr lang="pt-BR" sz="1400" b="1" dirty="0"/>
                </a:p>
              </p:txBody>
            </p:sp>
            <p:sp>
              <p:nvSpPr>
                <p:cNvPr id="28678" name="Text Box 1030"/>
                <p:cNvSpPr txBox="1">
                  <a:spLocks noChangeArrowheads="1"/>
                </p:cNvSpPr>
                <p:nvPr/>
              </p:nvSpPr>
              <p:spPr bwMode="auto">
                <a:xfrm>
                  <a:off x="4254" y="3139"/>
                  <a:ext cx="486" cy="1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1400" b="1" dirty="0" err="1"/>
                    <a:t>sartório</a:t>
                  </a:r>
                  <a:endParaRPr lang="pt-BR" sz="1400" b="1" dirty="0"/>
                </a:p>
              </p:txBody>
            </p:sp>
            <p:sp>
              <p:nvSpPr>
                <p:cNvPr id="28679" name="Text Box 1031"/>
                <p:cNvSpPr txBox="1">
                  <a:spLocks noChangeArrowheads="1"/>
                </p:cNvSpPr>
                <p:nvPr/>
              </p:nvSpPr>
              <p:spPr bwMode="auto">
                <a:xfrm>
                  <a:off x="4712" y="2563"/>
                  <a:ext cx="844" cy="1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1400" b="1" dirty="0" err="1"/>
                    <a:t>semi-tendinoso</a:t>
                  </a:r>
                  <a:endParaRPr lang="pt-BR" sz="1400" b="1" dirty="0"/>
                </a:p>
              </p:txBody>
            </p:sp>
            <p:sp>
              <p:nvSpPr>
                <p:cNvPr id="28680" name="Line 1032"/>
                <p:cNvSpPr>
                  <a:spLocks noChangeShapeType="1"/>
                </p:cNvSpPr>
                <p:nvPr/>
              </p:nvSpPr>
              <p:spPr bwMode="auto">
                <a:xfrm flipH="1">
                  <a:off x="4656" y="1661"/>
                  <a:ext cx="220" cy="2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81" name="Line 1033"/>
                <p:cNvSpPr>
                  <a:spLocks noChangeShapeType="1"/>
                </p:cNvSpPr>
                <p:nvPr/>
              </p:nvSpPr>
              <p:spPr bwMode="auto">
                <a:xfrm flipH="1">
                  <a:off x="4464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82" name="Line 1034"/>
                <p:cNvSpPr>
                  <a:spLocks noChangeShapeType="1"/>
                </p:cNvSpPr>
                <p:nvPr/>
              </p:nvSpPr>
              <p:spPr bwMode="auto">
                <a:xfrm flipH="1" flipV="1">
                  <a:off x="4032" y="2928"/>
                  <a:ext cx="24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83" name="Line 1035"/>
                <p:cNvSpPr>
                  <a:spLocks noChangeShapeType="1"/>
                </p:cNvSpPr>
                <p:nvPr/>
              </p:nvSpPr>
              <p:spPr bwMode="auto">
                <a:xfrm flipH="1" flipV="1">
                  <a:off x="4272" y="2832"/>
                  <a:ext cx="192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" name="Group 1044"/>
            <p:cNvGrpSpPr>
              <a:grpSpLocks/>
            </p:cNvGrpSpPr>
            <p:nvPr/>
          </p:nvGrpSpPr>
          <p:grpSpPr bwMode="auto">
            <a:xfrm>
              <a:off x="35" y="1392"/>
              <a:ext cx="2618" cy="960"/>
              <a:chOff x="35" y="1392"/>
              <a:chExt cx="2618" cy="960"/>
            </a:xfrm>
          </p:grpSpPr>
          <p:sp>
            <p:nvSpPr>
              <p:cNvPr id="28686" name="Text Box 1038"/>
              <p:cNvSpPr txBox="1">
                <a:spLocks noChangeArrowheads="1"/>
              </p:cNvSpPr>
              <p:nvPr/>
            </p:nvSpPr>
            <p:spPr bwMode="auto">
              <a:xfrm>
                <a:off x="35" y="1488"/>
                <a:ext cx="804" cy="1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 dirty="0"/>
                  <a:t>bíceps </a:t>
                </a:r>
                <a:r>
                  <a:rPr lang="pt-BR" sz="1400" b="1" dirty="0" smtClean="0"/>
                  <a:t>femoral</a:t>
                </a:r>
                <a:endParaRPr lang="pt-BR" sz="1400" b="1" dirty="0"/>
              </a:p>
            </p:txBody>
          </p:sp>
          <p:sp>
            <p:nvSpPr>
              <p:cNvPr id="28687" name="Text Box 1039"/>
              <p:cNvSpPr txBox="1">
                <a:spLocks noChangeArrowheads="1"/>
              </p:cNvSpPr>
              <p:nvPr/>
            </p:nvSpPr>
            <p:spPr bwMode="auto">
              <a:xfrm>
                <a:off x="2069" y="2112"/>
                <a:ext cx="584" cy="1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1400" b="1" dirty="0" err="1"/>
                  <a:t>fascia</a:t>
                </a:r>
                <a:r>
                  <a:rPr lang="pt-BR" sz="1400" b="1" dirty="0"/>
                  <a:t> lata</a:t>
                </a:r>
              </a:p>
            </p:txBody>
          </p:sp>
          <p:sp>
            <p:nvSpPr>
              <p:cNvPr id="28688" name="Line 1040"/>
              <p:cNvSpPr>
                <a:spLocks noChangeShapeType="1"/>
              </p:cNvSpPr>
              <p:nvPr/>
            </p:nvSpPr>
            <p:spPr bwMode="auto">
              <a:xfrm flipH="1" flipV="1">
                <a:off x="1824" y="2112"/>
                <a:ext cx="240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89" name="Line 1041"/>
              <p:cNvSpPr>
                <a:spLocks noChangeShapeType="1"/>
              </p:cNvSpPr>
              <p:nvPr/>
            </p:nvSpPr>
            <p:spPr bwMode="auto">
              <a:xfrm flipH="1" flipV="1">
                <a:off x="1728" y="1392"/>
                <a:ext cx="336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90" name="Line 1042"/>
              <p:cNvSpPr>
                <a:spLocks noChangeShapeType="1"/>
              </p:cNvSpPr>
              <p:nvPr/>
            </p:nvSpPr>
            <p:spPr bwMode="auto">
              <a:xfrm flipV="1">
                <a:off x="826" y="1392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91" name="Line 1043"/>
              <p:cNvSpPr>
                <a:spLocks noChangeShapeType="1"/>
              </p:cNvSpPr>
              <p:nvPr/>
            </p:nvSpPr>
            <p:spPr bwMode="auto">
              <a:xfrm>
                <a:off x="866" y="1536"/>
                <a:ext cx="336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6" name="Group 1062"/>
          <p:cNvGrpSpPr>
            <a:grpSpLocks/>
          </p:cNvGrpSpPr>
          <p:nvPr/>
        </p:nvGrpSpPr>
        <p:grpSpPr bwMode="auto">
          <a:xfrm>
            <a:off x="6094413" y="3951288"/>
            <a:ext cx="1144587" cy="1687512"/>
            <a:chOff x="3839" y="2489"/>
            <a:chExt cx="721" cy="1063"/>
          </a:xfrm>
        </p:grpSpPr>
        <p:sp>
          <p:nvSpPr>
            <p:cNvPr id="28704" name="Line 1056"/>
            <p:cNvSpPr>
              <a:spLocks noChangeShapeType="1"/>
            </p:cNvSpPr>
            <p:nvPr/>
          </p:nvSpPr>
          <p:spPr bwMode="auto">
            <a:xfrm flipV="1">
              <a:off x="3936" y="3312"/>
              <a:ext cx="9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7" name="Group 1061"/>
            <p:cNvGrpSpPr>
              <a:grpSpLocks/>
            </p:cNvGrpSpPr>
            <p:nvPr/>
          </p:nvGrpSpPr>
          <p:grpSpPr bwMode="auto">
            <a:xfrm>
              <a:off x="3839" y="2489"/>
              <a:ext cx="721" cy="1056"/>
              <a:chOff x="3839" y="2489"/>
              <a:chExt cx="721" cy="1056"/>
            </a:xfrm>
          </p:grpSpPr>
          <p:sp>
            <p:nvSpPr>
              <p:cNvPr id="28700" name="Freeform 1052"/>
              <p:cNvSpPr>
                <a:spLocks/>
              </p:cNvSpPr>
              <p:nvPr/>
            </p:nvSpPr>
            <p:spPr bwMode="auto">
              <a:xfrm>
                <a:off x="3839" y="2729"/>
                <a:ext cx="104" cy="81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8" y="432"/>
                  </a:cxn>
                  <a:cxn ang="0">
                    <a:pos x="104" y="816"/>
                  </a:cxn>
                </a:cxnLst>
                <a:rect l="0" t="0" r="r" b="b"/>
                <a:pathLst>
                  <a:path w="104" h="816">
                    <a:moveTo>
                      <a:pt x="56" y="0"/>
                    </a:moveTo>
                    <a:cubicBezTo>
                      <a:pt x="28" y="148"/>
                      <a:pt x="0" y="296"/>
                      <a:pt x="8" y="432"/>
                    </a:cubicBezTo>
                    <a:cubicBezTo>
                      <a:pt x="16" y="568"/>
                      <a:pt x="88" y="752"/>
                      <a:pt x="104" y="81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01" name="Freeform 1053"/>
              <p:cNvSpPr>
                <a:spLocks/>
              </p:cNvSpPr>
              <p:nvPr/>
            </p:nvSpPr>
            <p:spPr bwMode="auto">
              <a:xfrm>
                <a:off x="3888" y="2489"/>
                <a:ext cx="288" cy="240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144" y="0"/>
                  </a:cxn>
                </a:cxnLst>
                <a:rect l="0" t="0" r="r" b="b"/>
                <a:pathLst>
                  <a:path w="144" h="96">
                    <a:moveTo>
                      <a:pt x="0" y="96"/>
                    </a:moveTo>
                    <a:cubicBezTo>
                      <a:pt x="48" y="68"/>
                      <a:pt x="96" y="40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02" name="Line 1054"/>
              <p:cNvSpPr>
                <a:spLocks noChangeShapeType="1"/>
              </p:cNvSpPr>
              <p:nvPr/>
            </p:nvSpPr>
            <p:spPr bwMode="auto">
              <a:xfrm>
                <a:off x="4176" y="2496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05" name="Freeform 1057"/>
              <p:cNvSpPr>
                <a:spLocks/>
              </p:cNvSpPr>
              <p:nvPr/>
            </p:nvSpPr>
            <p:spPr bwMode="auto">
              <a:xfrm>
                <a:off x="4025" y="2496"/>
                <a:ext cx="528" cy="830"/>
              </a:xfrm>
              <a:custGeom>
                <a:avLst/>
                <a:gdLst/>
                <a:ahLst/>
                <a:cxnLst>
                  <a:cxn ang="0">
                    <a:pos x="0" y="864"/>
                  </a:cxn>
                  <a:cxn ang="0">
                    <a:pos x="336" y="480"/>
                  </a:cxn>
                  <a:cxn ang="0">
                    <a:pos x="528" y="0"/>
                  </a:cxn>
                </a:cxnLst>
                <a:rect l="0" t="0" r="r" b="b"/>
                <a:pathLst>
                  <a:path w="528" h="864">
                    <a:moveTo>
                      <a:pt x="0" y="864"/>
                    </a:moveTo>
                    <a:cubicBezTo>
                      <a:pt x="124" y="744"/>
                      <a:pt x="248" y="624"/>
                      <a:pt x="336" y="480"/>
                    </a:cubicBezTo>
                    <a:cubicBezTo>
                      <a:pt x="424" y="336"/>
                      <a:pt x="496" y="72"/>
                      <a:pt x="528" y="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0" name="CaixaDeTexto 29"/>
          <p:cNvSpPr txBox="1"/>
          <p:nvPr/>
        </p:nvSpPr>
        <p:spPr>
          <a:xfrm>
            <a:off x="1403648" y="548680"/>
            <a:ext cx="21602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VISÃO LATERAL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24128" y="548680"/>
            <a:ext cx="19442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VISÃO MEDIAL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52400" y="152400"/>
            <a:ext cx="3797643" cy="16927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u="sng" dirty="0" smtClean="0"/>
              <a:t>Mm</a:t>
            </a:r>
            <a:r>
              <a:rPr lang="pt-BR" sz="3200" b="1" u="sng" dirty="0"/>
              <a:t>. flexores da coxa</a:t>
            </a:r>
            <a:endParaRPr lang="pt-BR" b="1" dirty="0"/>
          </a:p>
          <a:p>
            <a:pPr algn="ctr"/>
            <a:r>
              <a:rPr lang="pt-BR" b="1" dirty="0" err="1">
                <a:solidFill>
                  <a:schemeClr val="tx2"/>
                </a:solidFill>
              </a:rPr>
              <a:t>ílio-psoas</a:t>
            </a:r>
            <a:endParaRPr lang="pt-BR" b="1" dirty="0">
              <a:solidFill>
                <a:schemeClr val="tx2"/>
              </a:solidFill>
            </a:endParaRPr>
          </a:p>
          <a:p>
            <a:pPr algn="ctr"/>
            <a:r>
              <a:rPr lang="pt-BR" b="1" dirty="0">
                <a:solidFill>
                  <a:schemeClr val="tx2"/>
                </a:solidFill>
              </a:rPr>
              <a:t>tensor da </a:t>
            </a:r>
            <a:r>
              <a:rPr lang="pt-BR" b="1" dirty="0" err="1">
                <a:solidFill>
                  <a:schemeClr val="tx2"/>
                </a:solidFill>
              </a:rPr>
              <a:t>fascia</a:t>
            </a:r>
            <a:r>
              <a:rPr lang="pt-BR" b="1" dirty="0">
                <a:solidFill>
                  <a:schemeClr val="tx2"/>
                </a:solidFill>
              </a:rPr>
              <a:t> lata</a:t>
            </a:r>
          </a:p>
          <a:p>
            <a:pPr algn="ctr"/>
            <a:r>
              <a:rPr lang="pt-BR" b="1" dirty="0" err="1">
                <a:solidFill>
                  <a:schemeClr val="tx2"/>
                </a:solidFill>
              </a:rPr>
              <a:t>sartório</a:t>
            </a:r>
            <a:endParaRPr lang="pt-BR" b="1" dirty="0">
              <a:solidFill>
                <a:schemeClr val="tx2"/>
              </a:solidFill>
            </a:endParaRPr>
          </a:p>
          <a:p>
            <a:pPr algn="ctr"/>
            <a:r>
              <a:rPr lang="pt-BR" b="1" dirty="0">
                <a:solidFill>
                  <a:schemeClr val="tx2"/>
                </a:solidFill>
              </a:rPr>
              <a:t>reto femoral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773613" y="152400"/>
            <a:ext cx="4303807" cy="1415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 smtClean="0"/>
              <a:t>Mm</a:t>
            </a:r>
            <a:r>
              <a:rPr lang="pt-BR" sz="3200" b="1" dirty="0"/>
              <a:t>. extensores da coxa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semitendinoso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semimembranoso</a:t>
            </a:r>
          </a:p>
          <a:p>
            <a:r>
              <a:rPr lang="pt-BR" b="1" dirty="0">
                <a:solidFill>
                  <a:schemeClr val="bg1"/>
                </a:solidFill>
              </a:rPr>
              <a:t>bíceps femoral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6200" y="4802188"/>
            <a:ext cx="3915239" cy="14157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 </a:t>
            </a:r>
            <a:r>
              <a:rPr lang="pt-BR" sz="32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flexores da perna</a:t>
            </a:r>
          </a:p>
          <a:p>
            <a:r>
              <a:rPr lang="pt-BR" b="1" dirty="0" err="1">
                <a:solidFill>
                  <a:schemeClr val="bg1"/>
                </a:solidFill>
              </a:rPr>
              <a:t>semitendinoso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semimembranoso</a:t>
            </a:r>
          </a:p>
          <a:p>
            <a:r>
              <a:rPr lang="pt-BR" b="1" dirty="0">
                <a:solidFill>
                  <a:schemeClr val="bg1"/>
                </a:solidFill>
              </a:rPr>
              <a:t>bíceps femoral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495800" y="4808538"/>
            <a:ext cx="4530407" cy="1415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u="sng" dirty="0" smtClean="0">
                <a:solidFill>
                  <a:schemeClr val="tx2"/>
                </a:solidFill>
              </a:rPr>
              <a:t>Mm</a:t>
            </a:r>
            <a:r>
              <a:rPr lang="pt-BR" sz="3200" b="1" u="sng" dirty="0">
                <a:solidFill>
                  <a:schemeClr val="tx2"/>
                </a:solidFill>
              </a:rPr>
              <a:t>. extensores da perna</a:t>
            </a:r>
          </a:p>
          <a:p>
            <a:r>
              <a:rPr lang="pt-BR" b="1" dirty="0"/>
              <a:t>quadríceps femoral</a:t>
            </a:r>
          </a:p>
          <a:p>
            <a:r>
              <a:rPr lang="pt-BR" b="1" dirty="0" err="1"/>
              <a:t>sartório</a:t>
            </a:r>
            <a:endParaRPr lang="pt-BR" b="1" dirty="0"/>
          </a:p>
          <a:p>
            <a:r>
              <a:rPr lang="pt-BR" b="1" dirty="0"/>
              <a:t>tensor da </a:t>
            </a:r>
            <a:r>
              <a:rPr lang="pt-BR" b="1" dirty="0" err="1"/>
              <a:t>fascia</a:t>
            </a:r>
            <a:r>
              <a:rPr lang="pt-BR" b="1" dirty="0"/>
              <a:t> lata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3923928" y="1556792"/>
            <a:ext cx="864096" cy="33123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3923928" y="1844824"/>
            <a:ext cx="576064" cy="29523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build="p" autoUpdateAnimBg="0"/>
      <p:bldP spid="21515" grpId="0" build="p" autoUpdateAnimBg="0"/>
      <p:bldP spid="21516" grpId="0" build="p" autoUpdateAnimBg="0"/>
      <p:bldP spid="21517" grpId="0" build="p" autoUpdateAnimBg="0"/>
      <p:bldP spid="21523" grpId="0" animBg="1"/>
      <p:bldP spid="215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102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Músculos do complexo flexor-extensor da </a:t>
            </a:r>
            <a:r>
              <a:rPr lang="pt-BR" sz="2400" b="1" smtClean="0">
                <a:latin typeface="Arial" pitchFamily="34" charset="0"/>
                <a:cs typeface="Arial" pitchFamily="34" charset="0"/>
              </a:rPr>
              <a:t>perna e coxa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COXA E PER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28624" cy="362146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394</Words>
  <Application>Microsoft Office PowerPoint</Application>
  <PresentationFormat>Apresentação na tela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1. Músculos do compartimento anterior da coxa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Lab Biol</cp:lastModifiedBy>
  <cp:revision>8</cp:revision>
  <dcterms:created xsi:type="dcterms:W3CDTF">2018-05-01T16:55:37Z</dcterms:created>
  <dcterms:modified xsi:type="dcterms:W3CDTF">2017-10-15T05:31:21Z</dcterms:modified>
</cp:coreProperties>
</file>