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303" r:id="rId4"/>
    <p:sldId id="312" r:id="rId5"/>
    <p:sldId id="305" r:id="rId6"/>
    <p:sldId id="313" r:id="rId7"/>
    <p:sldId id="314" r:id="rId8"/>
    <p:sldId id="306" r:id="rId9"/>
    <p:sldId id="279" r:id="rId10"/>
    <p:sldId id="315" r:id="rId11"/>
    <p:sldId id="307" r:id="rId12"/>
  </p:sldIdLst>
  <p:sldSz cx="9144000" cy="6858000" type="screen4x3"/>
  <p:notesSz cx="6735763" cy="98663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6" autoAdjust="0"/>
    <p:restoredTop sz="86398" autoAdjust="0"/>
  </p:normalViewPr>
  <p:slideViewPr>
    <p:cSldViewPr>
      <p:cViewPr varScale="1">
        <p:scale>
          <a:sx n="54" d="100"/>
          <a:sy n="54" d="100"/>
        </p:scale>
        <p:origin x="9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1FE563-A736-4CF3-B3A5-99AC951860C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74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defTabSz="8842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r" defTabSz="8842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8188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defTabSz="8842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r" defTabSz="884238" eaLnBrk="1" hangingPunct="1">
              <a:defRPr sz="1200"/>
            </a:lvl1pPr>
          </a:lstStyle>
          <a:p>
            <a:pPr>
              <a:defRPr/>
            </a:pPr>
            <a:fld id="{3D31B06D-5138-4265-89D1-06C0FA0584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158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72F14-65FE-4337-BEFE-857F3279299E}" type="slidenum">
              <a:rPr lang="pt-BR" altLang="pt-BR" sz="1200" smtClean="0"/>
              <a:pPr/>
              <a:t>1</a:t>
            </a:fld>
            <a:endParaRPr lang="pt-BR" altLang="pt-B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30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03ED28-77B6-423B-A505-B82EC7C85FD3}" type="slidenum">
              <a:rPr lang="pt-BR" altLang="pt-BR" sz="1200" smtClean="0"/>
              <a:pPr/>
              <a:t>10</a:t>
            </a:fld>
            <a:endParaRPr lang="pt-BR" altLang="pt-BR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55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750E66-2FA7-4087-A14A-7EB69DAEA015}" type="slidenum">
              <a:rPr lang="pt-BR" altLang="pt-BR" sz="1200" smtClean="0"/>
              <a:pPr/>
              <a:t>2</a:t>
            </a:fld>
            <a:endParaRPr lang="pt-BR" altLang="pt-BR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6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4B7F8C-DB99-400E-8261-C32ABD5366A0}" type="slidenum">
              <a:rPr lang="pt-BR" altLang="pt-BR" sz="1200" smtClean="0"/>
              <a:pPr/>
              <a:t>3</a:t>
            </a:fld>
            <a:endParaRPr lang="pt-BR" altLang="pt-BR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8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93DC6-BDC0-4037-B030-DC3642679395}" type="slidenum">
              <a:rPr lang="pt-BR" altLang="pt-BR" sz="1200" smtClean="0"/>
              <a:pPr/>
              <a:t>4</a:t>
            </a:fld>
            <a:endParaRPr lang="pt-BR" altLang="pt-BR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2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636E51-484B-4952-86A8-0B4CAAF6E097}" type="slidenum">
              <a:rPr lang="pt-BR" altLang="pt-BR" sz="1200" smtClean="0"/>
              <a:pPr/>
              <a:t>5</a:t>
            </a:fld>
            <a:endParaRPr lang="pt-BR" altLang="pt-BR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18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13109F-D5E0-4FD9-A2BA-6A40C39BF775}" type="slidenum">
              <a:rPr lang="pt-BR" altLang="pt-BR" sz="1200" smtClean="0"/>
              <a:pPr/>
              <a:t>6</a:t>
            </a:fld>
            <a:endParaRPr lang="pt-BR" altLang="pt-BR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5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41A7-5607-4531-BE11-056C6D3B9B92}" type="slidenum">
              <a:rPr lang="pt-BR" altLang="pt-BR" sz="1200" smtClean="0"/>
              <a:pPr/>
              <a:t>7</a:t>
            </a:fld>
            <a:endParaRPr lang="pt-BR" altLang="pt-BR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6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BAC2F4-6E99-494E-A43E-B285402D5603}" type="slidenum">
              <a:rPr lang="pt-BR" altLang="pt-BR" sz="1200" smtClean="0"/>
              <a:pPr/>
              <a:t>8</a:t>
            </a:fld>
            <a:endParaRPr lang="pt-BR" altLang="pt-BR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1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C999D3-FB08-445E-8B00-30E4CDDA8748}" type="slidenum">
              <a:rPr lang="pt-BR" altLang="pt-BR" sz="1200" smtClean="0"/>
              <a:pPr/>
              <a:t>9</a:t>
            </a:fld>
            <a:endParaRPr lang="pt-BR" altLang="pt-BR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7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5B80-DDF6-4925-B9EE-0772635A1F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644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FF85-44C0-4B3F-BE44-D1C9BFDE12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61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398-D84E-4BC9-A855-5E3B6CB9C0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545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32747-BA18-4443-834E-B8359E4396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839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DF81A-F74A-4B47-BBB7-CFCC2A94C8A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82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F6D9D-A6BF-4E0E-8507-F3946DA9B5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995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F1EA-C533-47BA-9635-570A3EFAE7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81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FB4B-5A23-481E-ACCC-154C3450EA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474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A5FF2-840E-48CD-8352-83BFED274F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215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A012-CB9B-4CF0-A465-C736FCF7B6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897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07F4-4059-4DD3-BFCA-B3135834A5C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86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4CD0C2-2A74-4408-AAC9-A1D59A3CBE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2F583B-B6AE-422F-8B3C-C7BC29FA2C99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pt-BR" altLang="pt-BR" sz="3200" b="1" dirty="0">
                <a:solidFill>
                  <a:srgbClr val="FFFF00"/>
                </a:solidFill>
              </a:rPr>
            </a:br>
            <a:r>
              <a:rPr lang="pt-BR" altLang="pt-BR" sz="3200" b="1" dirty="0">
                <a:solidFill>
                  <a:srgbClr val="FFFF00"/>
                </a:solidFill>
              </a:rPr>
              <a:t>O ESTADO CONTEMPORÂNEO</a:t>
            </a:r>
            <a:br>
              <a:rPr lang="pt-BR" altLang="pt-BR" sz="3200" b="1" dirty="0">
                <a:solidFill>
                  <a:srgbClr val="FFFF00"/>
                </a:solidFill>
              </a:rPr>
            </a:br>
            <a:r>
              <a:rPr lang="pt-BR" altLang="pt-BR" sz="3200" b="1" dirty="0">
                <a:solidFill>
                  <a:srgbClr val="FFFF00"/>
                </a:solidFill>
              </a:rPr>
              <a:t>Tendências </a:t>
            </a:r>
            <a:br>
              <a:rPr lang="pt-BR" altLang="pt-BR" sz="3200" b="1" dirty="0">
                <a:solidFill>
                  <a:srgbClr val="FFFF00"/>
                </a:solidFill>
              </a:rPr>
            </a:br>
            <a:r>
              <a:rPr lang="pt-BR" altLang="pt-BR" sz="3200" b="1" dirty="0">
                <a:solidFill>
                  <a:srgbClr val="FFFF00"/>
                </a:solidFill>
              </a:rPr>
              <a:t>Futuro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pt-BR" altLang="pt-BR" sz="2000" dirty="0"/>
          </a:p>
          <a:p>
            <a:pPr algn="r" eaLnBrk="1" hangingPunct="1"/>
            <a:endParaRPr lang="pt-BR" altLang="pt-BR" sz="1600" dirty="0"/>
          </a:p>
          <a:p>
            <a:pPr algn="r" eaLnBrk="1" hangingPunct="1"/>
            <a:r>
              <a:rPr lang="pt-BR" altLang="pt-BR" sz="1600" dirty="0"/>
              <a:t>Nina Ranieri</a:t>
            </a:r>
          </a:p>
          <a:p>
            <a:pPr algn="r" eaLnBrk="1" hangingPunct="1"/>
            <a:r>
              <a:rPr lang="pt-BR" altLang="pt-BR" sz="1600" dirty="0"/>
              <a:t>TGE II 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E11FA8-71DC-483E-AD70-EE7C4A281798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40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2400" b="1">
                <a:solidFill>
                  <a:schemeClr val="folHlink"/>
                </a:solidFill>
              </a:rPr>
              <a:t>Conclusões 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1600" b="1" dirty="0"/>
              <a:t>Um novo tipo de Estado?</a:t>
            </a:r>
          </a:p>
          <a:p>
            <a:pPr eaLnBrk="1" hangingPunct="1"/>
            <a:endParaRPr lang="pt-BR" altLang="pt-BR" sz="1600" b="1" dirty="0"/>
          </a:p>
          <a:p>
            <a:pPr eaLnBrk="1" hangingPunct="1"/>
            <a:r>
              <a:rPr lang="pt-BR" altLang="pt-BR" sz="1600" b="1" dirty="0"/>
              <a:t>Responsabilidade comum e constitucionalismo global</a:t>
            </a:r>
          </a:p>
          <a:p>
            <a:pPr eaLnBrk="1" hangingPunct="1"/>
            <a:endParaRPr lang="pt-BR" altLang="pt-BR" sz="1600" b="1" dirty="0"/>
          </a:p>
          <a:p>
            <a:pPr eaLnBrk="1" hangingPunct="1"/>
            <a:r>
              <a:rPr lang="pt-BR" altLang="pt-BR" sz="1600" b="1" dirty="0"/>
              <a:t>Constitucionalismo global e cidadania global</a:t>
            </a:r>
          </a:p>
          <a:p>
            <a:pPr eaLnBrk="1" hangingPunct="1"/>
            <a:endParaRPr lang="pt-BR" altLang="pt-BR" sz="1600" b="1" dirty="0"/>
          </a:p>
          <a:p>
            <a:pPr eaLnBrk="1" hangingPunct="1"/>
            <a:r>
              <a:rPr lang="pt-BR" altLang="pt-BR" sz="1600" b="1" dirty="0"/>
              <a:t>Novos arranjos?</a:t>
            </a:r>
          </a:p>
          <a:p>
            <a:pPr eaLnBrk="1" hangingPunct="1"/>
            <a:endParaRPr lang="pt-BR" altLang="pt-BR" sz="1600" b="1" dirty="0"/>
          </a:p>
          <a:p>
            <a:pPr eaLnBrk="1" hangingPunct="1"/>
            <a:r>
              <a:rPr lang="pt-BR" altLang="pt-BR" sz="1600" b="1" dirty="0"/>
              <a:t>Relação entre território e soberania: em princípio, rompido desde que a autoridade pode ser exercida em várias esferas e vários níveis</a:t>
            </a:r>
          </a:p>
          <a:p>
            <a:pPr eaLnBrk="1" hangingPunct="1"/>
            <a:endParaRPr lang="pt-BR" altLang="pt-BR" sz="1600" b="1" dirty="0"/>
          </a:p>
          <a:p>
            <a:pPr eaLnBrk="1" hangingPunct="1"/>
            <a:r>
              <a:rPr lang="pt-BR" altLang="pt-BR" sz="1600" b="1" dirty="0"/>
              <a:t>Cidadania: exercida em vários níveis</a:t>
            </a:r>
          </a:p>
          <a:p>
            <a:pPr eaLnBrk="1" hangingPunct="1"/>
            <a:endParaRPr lang="pt-BR" altLang="pt-BR" sz="1600" b="1" dirty="0"/>
          </a:p>
          <a:p>
            <a:pPr marL="0" indent="0" eaLnBrk="1" hangingPunct="1">
              <a:buNone/>
            </a:pPr>
            <a:endParaRPr lang="pt-BR" altLang="pt-BR" sz="1600" b="1" dirty="0"/>
          </a:p>
          <a:p>
            <a:pPr eaLnBrk="1" hangingPunct="1"/>
            <a:endParaRPr lang="pt-BR" altLang="pt-BR" sz="1600" b="1" dirty="0"/>
          </a:p>
          <a:p>
            <a:pPr eaLnBrk="1" hangingPunct="1"/>
            <a:endParaRPr lang="pt-BR" altLang="pt-BR" sz="1600" dirty="0"/>
          </a:p>
          <a:p>
            <a:pPr eaLnBrk="1" hangingPunct="1"/>
            <a:endParaRPr lang="pt-BR" altLang="pt-BR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D99440-3298-4D5F-8970-851AB2750742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400"/>
          </a:p>
        </p:txBody>
      </p:sp>
      <p:pic>
        <p:nvPicPr>
          <p:cNvPr id="8704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765175"/>
            <a:ext cx="4176713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332A8C-5EB0-4998-A3FB-8D67A627A8A5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2400" b="1">
                <a:solidFill>
                  <a:schemeClr val="folHlink"/>
                </a:solidFill>
              </a:rPr>
              <a:t>1- Contextualizando o Estado contemporâneo (cont) </a:t>
            </a:r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tx1"/>
                </a:solidFill>
              </a:rPr>
              <a:t>1.3- O Estado do início séc. XXI (cont)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2000" b="1" dirty="0">
                <a:solidFill>
                  <a:srgbClr val="FFFF00"/>
                </a:solidFill>
              </a:rPr>
              <a:t>Características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Estrutura complexa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Internacionalização acentuada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Globalização acentuada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Fragmentação decisória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Perda de autoridade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Soberania -  relativizada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Povo -  ampliação noção de cidadania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Território – porosidade das fronteiras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800" b="1" dirty="0"/>
              <a:t>Finalidade – internacionalizada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 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600" b="1" dirty="0"/>
          </a:p>
          <a:p>
            <a:pPr eaLnBrk="1" hangingPunct="1">
              <a:lnSpc>
                <a:spcPct val="90000"/>
              </a:lnSpc>
              <a:defRPr/>
            </a:pPr>
            <a:endParaRPr lang="pt-BR" alt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C3B65-27AF-4AF7-B733-D825F3809687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Problemas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O aumento dos produtores do direito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                           distribuição de competências na ordem internacional?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                           quais os objetivos e as tarefas da ordem internacional?   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                           o que fica para os Estados?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                           quais os fundamentos do direito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CF994D-07E8-49D8-B16B-46D09C2433BE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4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/>
              <a:t>2.1.2 - O Estado impotente: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1800" b="1" dirty="0"/>
              <a:t>a regressão da potencia militar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1800" b="1" dirty="0"/>
              <a:t>a dependência de recursos tecnológicos e econômicos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1800" b="1" dirty="0"/>
              <a:t>a incapacidade de se adaptar às formas contemporâneas de violência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1800" b="1" dirty="0"/>
              <a:t>a aparição de líderes com capacidade de enfrentar os mais fortes e obrigar o poderoso a compor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1800" b="1" dirty="0"/>
              <a:t>a oposição entre soberania e governança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pt-BR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800" b="1" dirty="0"/>
              <a:t>O novo significado da guerra....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800" b="1" dirty="0"/>
              <a:t>custos humanos e econômicos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800" b="1" dirty="0"/>
              <a:t>terrorismo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800" b="1" dirty="0"/>
              <a:t>conflitos intraestatais étnicos, religiosos, de identidade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02AE21-C86F-4A20-B5F6-2E00D51B8C8A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2000" b="1" dirty="0"/>
              <a:t>2.1.3 – Constitucionalismo global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/>
              <a:t> novo Estado de DIREITO?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600" b="1" dirty="0"/>
              <a:t>Ampliação da proteção dos direitos fundamentais por normas internacionais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1600" b="1" dirty="0"/>
              <a:t>A criação do Tribunal Penal Internacional  (Tratado de Roma, 1998)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600" b="1" dirty="0"/>
          </a:p>
          <a:p>
            <a:pPr eaLnBrk="1" hangingPunct="1">
              <a:defRPr/>
            </a:pPr>
            <a:r>
              <a:rPr lang="pt-BR" sz="1600" b="1" dirty="0"/>
              <a:t>Crise dogmática do Direito Público 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Princípios liberais não sustentam a ordem econômica e social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Separação poderes como limites, não como divisão funções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Soberania compartilhada ou partilhada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Internacionalização </a:t>
            </a:r>
            <a:r>
              <a:rPr lang="pt-BR" sz="1600" b="1" dirty="0" err="1"/>
              <a:t>DFs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Monismo jurídico</a:t>
            </a:r>
            <a:endParaRPr lang="pt-BR" sz="1600" dirty="0"/>
          </a:p>
          <a:p>
            <a:pPr eaLnBrk="1" hangingPunct="1">
              <a:defRPr/>
            </a:pPr>
            <a:r>
              <a:rPr lang="pt-BR" sz="1600" b="1" dirty="0"/>
              <a:t>Segurança e estabilidade do direito?</a:t>
            </a:r>
            <a:endParaRPr lang="pt-BR" alt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0CA961-9298-4822-A37B-A3E91AE44C30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2.2- Povo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A cidadania cosmopolita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Intervenções humanitárias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As imigrações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2.3- Território: o espaço mundial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A porosidade das fronteiras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Desenvolvimento populacional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Expansão da globalização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Tecnologias comunicação e informação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A perda da centralidade do território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E5BEFE-81EE-4FDD-B9E6-FDD5702A4166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4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2.4- Finalidade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Internacionalizada – a Carta da ONU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Garantia da democracia – art. 31 da DUDHs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                                            arts. 25 e 26 - PIDCPs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Exigências de cooperação social, nacional e internacional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8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1800" b="1"/>
              <a:t> Os Estados falhos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9BA7AA-EAEF-47F7-9256-728A8B9B8683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4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pt-BR" altLang="pt-BR" sz="2400" b="1">
                <a:solidFill>
                  <a:schemeClr val="folHlink"/>
                </a:solidFill>
              </a:rPr>
            </a:br>
            <a:r>
              <a:rPr lang="pt-BR" altLang="pt-BR" sz="2400" b="1">
                <a:solidFill>
                  <a:schemeClr val="folHlink"/>
                </a:solidFill>
              </a:rPr>
              <a:t>2- Como e em que medida as circunstancias da contemporaneidade afetam o Estado?</a:t>
            </a:r>
            <a:br>
              <a:rPr lang="pt-BR" altLang="pt-BR" sz="2400" b="1">
                <a:solidFill>
                  <a:schemeClr val="folHlink"/>
                </a:solidFill>
              </a:rPr>
            </a:br>
            <a:endParaRPr lang="pt-BR" altLang="pt-BR" sz="24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Crise de governabilidade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Crise do Estado providencia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Crise de autoridade perante o mercado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0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000" b="1"/>
              <a:t>     </a:t>
            </a:r>
            <a:r>
              <a:rPr lang="pt-BR" altLang="pt-BR" sz="1600" b="1"/>
              <a:t>          </a:t>
            </a:r>
          </a:p>
        </p:txBody>
      </p:sp>
      <p:sp>
        <p:nvSpPr>
          <p:cNvPr id="2" name="Explosão 2 1"/>
          <p:cNvSpPr/>
          <p:nvPr/>
        </p:nvSpPr>
        <p:spPr>
          <a:xfrm>
            <a:off x="5148263" y="2133600"/>
            <a:ext cx="2952750" cy="20161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862C73-97A3-4A78-B49C-09FE21976839}" type="slidenum">
              <a:rPr lang="pt-BR" altLang="pt-B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40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2400" b="1">
                <a:solidFill>
                  <a:schemeClr val="folHlink"/>
                </a:solidFill>
              </a:rPr>
              <a:t>3- O Estado democrático nas primeiras décadas do século XXI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r>
              <a:rPr lang="pt-BR" altLang="pt-BR" sz="1600" b="1" dirty="0"/>
              <a:t>Nas últimas 5 décadas, a maioria dos Estados do planeta se democratizou       </a:t>
            </a:r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r>
              <a:rPr lang="pt-BR" altLang="pt-BR" sz="1600" b="1" dirty="0"/>
              <a:t>Ondas de democratização    </a:t>
            </a:r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r>
              <a:rPr lang="pt-BR" altLang="pt-BR" sz="1600" b="1" dirty="0" err="1"/>
              <a:t>Poliarquia</a:t>
            </a:r>
            <a:r>
              <a:rPr lang="pt-BR" altLang="pt-BR" sz="1600" b="1" dirty="0"/>
              <a:t> – a teoria de R. </a:t>
            </a:r>
            <a:r>
              <a:rPr lang="pt-BR" altLang="pt-BR" sz="1600" b="1" dirty="0" err="1"/>
              <a:t>Dalh</a:t>
            </a: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b="1" dirty="0"/>
          </a:p>
          <a:p>
            <a:pPr marL="0" indent="0" algn="just" eaLnBrk="1" hangingPunct="1">
              <a:buFontTx/>
              <a:buNone/>
              <a:defRPr/>
            </a:pPr>
            <a:r>
              <a:rPr lang="pt-BR" altLang="pt-BR" sz="1600" b="1" dirty="0"/>
              <a:t>Qualidade da Democracia – ampliando a teoria de </a:t>
            </a:r>
            <a:r>
              <a:rPr lang="pt-BR" altLang="pt-BR" sz="1600" b="1" dirty="0" err="1"/>
              <a:t>Dalh</a:t>
            </a:r>
            <a:r>
              <a:rPr lang="pt-BR" altLang="pt-BR" sz="1600" b="1" dirty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 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altLang="pt-BR" sz="1600" b="1" dirty="0"/>
              <a:t>Gaps democráticos na ordem internacional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600" b="1" dirty="0"/>
          </a:p>
          <a:p>
            <a:pPr eaLnBrk="1" hangingPunct="1">
              <a:defRPr/>
            </a:pPr>
            <a:endParaRPr lang="pt-BR" sz="1600" b="1" dirty="0"/>
          </a:p>
          <a:p>
            <a:pPr eaLnBrk="1" hangingPunct="1">
              <a:defRPr/>
            </a:pPr>
            <a:endParaRPr lang="pt-BR" altLang="pt-BR" sz="1600" b="1" dirty="0"/>
          </a:p>
          <a:p>
            <a:pPr eaLnBrk="1" hangingPunct="1">
              <a:defRPr/>
            </a:pPr>
            <a:endParaRPr lang="pt-BR" sz="1600" dirty="0"/>
          </a:p>
          <a:p>
            <a:pPr eaLnBrk="1" hangingPunct="1">
              <a:defRPr/>
            </a:pPr>
            <a:endParaRPr lang="pt-BR" alt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433</Words>
  <Application>Microsoft Office PowerPoint</Application>
  <PresentationFormat>Apresentação na tela (4:3)</PresentationFormat>
  <Paragraphs>167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Arial</vt:lpstr>
      <vt:lpstr>Design padrão</vt:lpstr>
      <vt:lpstr> O ESTADO CONTEMPORÂNEO Tendências  Futuro</vt:lpstr>
      <vt:lpstr>1- Contextualizando o Estado contemporâneo (cont)  1.3- O Estado do início séc. XXI (cont)</vt:lpstr>
      <vt:lpstr> 2- Como e em que medida as circunstancias da contemporaneidade afetam o Estado? </vt:lpstr>
      <vt:lpstr> 2- Como e em que medida as circunstancias da contemporaneidade afetam o Estado? </vt:lpstr>
      <vt:lpstr> 2- Como e em que medida as circunstancias da contemporaneidade afetam o Estado? </vt:lpstr>
      <vt:lpstr> 2- Como e em que medida as circunstancias da contemporaneidade afetam o Estado? </vt:lpstr>
      <vt:lpstr> 2- Como e em que medida as circunstancias da contemporaneidade afetam o Estado? </vt:lpstr>
      <vt:lpstr> 2- Como e em que medida as circunstancias da contemporaneidade afetam o Estado? </vt:lpstr>
      <vt:lpstr>3- O Estado democrático nas primeiras décadas do século XXI</vt:lpstr>
      <vt:lpstr>Conclusões </vt:lpstr>
      <vt:lpstr>Apresentação do PowerPoint</vt:lpstr>
    </vt:vector>
  </TitlesOfParts>
  <Company>Nina Ranieri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ESTADO NA ORDEM INTERNACIONAL</dc:title>
  <dc:creator>Nina Ranieri</dc:creator>
  <cp:lastModifiedBy>Nina Ranieri</cp:lastModifiedBy>
  <cp:revision>200</cp:revision>
  <cp:lastPrinted>2014-08-19T20:24:02Z</cp:lastPrinted>
  <dcterms:created xsi:type="dcterms:W3CDTF">2004-05-10T13:34:17Z</dcterms:created>
  <dcterms:modified xsi:type="dcterms:W3CDTF">2019-11-10T14:38:36Z</dcterms:modified>
</cp:coreProperties>
</file>