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ink/ink1.xml" ContentType="application/inkml+xml"/>
  <Override PartName="/ppt/ink/ink10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203" r:id="rId3"/>
    <p:sldId id="2205" r:id="rId4"/>
    <p:sldId id="2206" r:id="rId5"/>
    <p:sldId id="2207" r:id="rId6"/>
    <p:sldId id="2209" r:id="rId7"/>
    <p:sldId id="2210" r:id="rId8"/>
    <p:sldId id="2216" r:id="rId9"/>
    <p:sldId id="2217" r:id="rId10"/>
    <p:sldId id="2218" r:id="rId11"/>
    <p:sldId id="2219" r:id="rId12"/>
    <p:sldId id="2220" r:id="rId13"/>
    <p:sldId id="2222" r:id="rId14"/>
    <p:sldId id="2223" r:id="rId15"/>
    <p:sldId id="2224" r:id="rId16"/>
    <p:sldId id="2225" r:id="rId17"/>
    <p:sldId id="2226" r:id="rId18"/>
    <p:sldId id="2227" r:id="rId19"/>
    <p:sldId id="2228" r:id="rId20"/>
    <p:sldId id="2258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varro" initials="n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3F6"/>
    <a:srgbClr val="9DFE86"/>
    <a:srgbClr val="BDDBA7"/>
    <a:srgbClr val="FFCD33"/>
    <a:srgbClr val="FDEC87"/>
    <a:srgbClr val="FF9933"/>
    <a:srgbClr val="FFF1C3"/>
    <a:srgbClr val="F7FD9D"/>
    <a:srgbClr val="9A0000"/>
    <a:srgbClr val="FFF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746" autoAdjust="0"/>
  </p:normalViewPr>
  <p:slideViewPr>
    <p:cSldViewPr snapToGrid="0">
      <p:cViewPr>
        <p:scale>
          <a:sx n="80" d="100"/>
          <a:sy n="80" d="100"/>
        </p:scale>
        <p:origin x="6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-10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18574-DBF7-465D-B037-FE631F471BB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C3D8E-6D01-472B-9760-E65C392860FE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759 227,'3'0,"0"0,0 0,0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590 319,'3'0,"0"1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747 451,'2'0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818 352,'-3'-1,"0"1,0 2,0 0,1 1,0 0,0 0,4 0,1-1,0 0,0 0,0-1,1-1,-1 0,-1-3,1 1,-2-1,0 0,-1 0,-3 1,3-1,-2 0,-1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1036 350,'2'-3,"1"2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379 352,'3'1,"0"-1,0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878 493,'2'0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874 497,'3'0,"0"0,0 0,0 0,0 0,0 0,0-1,0 0,0 1,0-1,0 1,0-1,-3-2,0 0,-3 1,2 5,4-1,-3 1,1 0,-1 0,-1 0,-2 0,0-1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850 214,'3'0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09T10:34: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850 209,'3'-2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83068-4E73-4EE9-873E-99A2FCC1C250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FBDA-21E5-4C80-95D2-4CD7C0FFE83C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90DC-F9D6-42A1-9C56-3A5773DF4EE3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71BA-069F-4B6C-A687-240908AE42F0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D78-8985-4E0B-8020-E4E216945540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FF62-C962-4913-BE83-949ED0E5EA3C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1EA4-414B-4066-9A88-1FF63A7CE4CB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C613-4EEB-4A1E-9B4F-B997971B6898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BB18-26C0-409A-A311-893C07E233C3}" type="datetime1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ECB-F98A-4B64-99AC-7CD935275BBC}" type="datetime1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104900" y="6327775"/>
            <a:ext cx="2743200" cy="365125"/>
          </a:xfrm>
        </p:spPr>
        <p:txBody>
          <a:bodyPr/>
          <a:lstStyle/>
          <a:p>
            <a:fld id="{8DC75168-726B-4C7D-9537-F352A5845BD9}" type="datetime1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pic>
        <p:nvPicPr>
          <p:cNvPr id="1031" name="Picture 9" descr="minerva verde azul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00" y="6159500"/>
            <a:ext cx="444500" cy="53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0471-6DE6-4D77-B509-5A39730AFCD1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D3B3-6962-41A5-8736-B98C856C5DC2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0320-08F2-4176-8A1D-0D870512BFE7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97BB-B745-4CAB-BE1D-CE4C8938294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3.png"/><Relationship Id="rId2" Type="http://schemas.openxmlformats.org/officeDocument/2006/relationships/customXml" Target="../ink/ink5.xml"/><Relationship Id="rId1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5.png"/><Relationship Id="rId3" Type="http://schemas.openxmlformats.org/officeDocument/2006/relationships/customXml" Target="../ink/ink7.xml"/><Relationship Id="rId2" Type="http://schemas.openxmlformats.org/officeDocument/2006/relationships/image" Target="../media/image24.png"/><Relationship Id="rId1" Type="http://schemas.openxmlformats.org/officeDocument/2006/relationships/customXml" Target="../ink/ink6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png"/><Relationship Id="rId3" Type="http://schemas.openxmlformats.org/officeDocument/2006/relationships/customXml" Target="../ink/ink9.xml"/><Relationship Id="rId2" Type="http://schemas.openxmlformats.org/officeDocument/2006/relationships/image" Target="../media/image26.png"/><Relationship Id="rId1" Type="http://schemas.openxmlformats.org/officeDocument/2006/relationships/customXml" Target="../ink/ink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9.png"/><Relationship Id="rId2" Type="http://schemas.openxmlformats.org/officeDocument/2006/relationships/customXml" Target="../ink/ink10.xml"/><Relationship Id="rId1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2.xml"/><Relationship Id="rId3" Type="http://schemas.openxmlformats.org/officeDocument/2006/relationships/image" Target="../media/image13.png"/><Relationship Id="rId2" Type="http://schemas.openxmlformats.org/officeDocument/2006/relationships/customXml" Target="../ink/ink1.xml"/><Relationship Id="rId1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9.png"/><Relationship Id="rId7" Type="http://schemas.openxmlformats.org/officeDocument/2006/relationships/customXml" Target="../ink/ink4.xml"/><Relationship Id="rId6" Type="http://schemas.openxmlformats.org/officeDocument/2006/relationships/image" Target="../media/image18.png"/><Relationship Id="rId5" Type="http://schemas.openxmlformats.org/officeDocument/2006/relationships/customXml" Target="../ink/ink3.xml"/><Relationship Id="rId4" Type="http://schemas.openxmlformats.org/officeDocument/2006/relationships/image" Target="../media/image9.png"/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4" name="Caixa de Texto 3"/>
          <p:cNvSpPr txBox="1"/>
          <p:nvPr/>
        </p:nvSpPr>
        <p:spPr>
          <a:xfrm>
            <a:off x="1038225" y="3215640"/>
            <a:ext cx="4756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000" b="0">
                <a:latin typeface="Comic Sans MS" panose="030F0702030302020204" pitchFamily="66" charset="0"/>
                <a:cs typeface="Comic Sans MS" panose="030F0702030302020204" pitchFamily="66" charset="0"/>
              </a:rPr>
              <a:t>D</a:t>
            </a:r>
            <a:endParaRPr lang="pt-BR" sz="20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038225" y="3102610"/>
            <a:ext cx="2490470" cy="819859"/>
            <a:chOff x="11668" y="9375"/>
            <a:chExt cx="2350" cy="767"/>
          </a:xfrm>
        </p:grpSpPr>
        <p:sp>
          <p:nvSpPr>
            <p:cNvPr id="14348" name="Line 12"/>
            <p:cNvSpPr/>
            <p:nvPr/>
          </p:nvSpPr>
          <p:spPr>
            <a:xfrm>
              <a:off x="11668" y="9840"/>
              <a:ext cx="783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9" name="Line 13"/>
            <p:cNvSpPr/>
            <p:nvPr/>
          </p:nvSpPr>
          <p:spPr>
            <a:xfrm>
              <a:off x="13138" y="9850"/>
              <a:ext cx="88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0" name="Line 14"/>
            <p:cNvSpPr/>
            <p:nvPr/>
          </p:nvSpPr>
          <p:spPr>
            <a:xfrm flipV="1">
              <a:off x="12421" y="9375"/>
              <a:ext cx="455" cy="430"/>
            </a:xfrm>
            <a:prstGeom prst="line">
              <a:avLst/>
            </a:prstGeom>
            <a:ln w="63500" cap="flat" cmpd="sng">
              <a:solidFill>
                <a:srgbClr val="DA0F03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1" name="Oval 15"/>
            <p:cNvSpPr/>
            <p:nvPr/>
          </p:nvSpPr>
          <p:spPr>
            <a:xfrm>
              <a:off x="12323" y="975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  <p:sp>
          <p:nvSpPr>
            <p:cNvPr id="14352" name="Oval 16"/>
            <p:cNvSpPr/>
            <p:nvPr/>
          </p:nvSpPr>
          <p:spPr>
            <a:xfrm>
              <a:off x="13113" y="976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512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2448" y="9654"/>
                  <a:ext cx="600" cy="488"/>
                </a:xfrm>
                <a:prstGeom prst="rect">
                  <a:avLst/>
                </a:prstGeom>
                <a:noFill/>
                <a:ln w="19050" algn="ctr">
                  <a:noFill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R="0" defTabSz="914400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800" b="1" kern="1200" cap="none" spc="0" normalizeH="0" baseline="0" noProof="0">
                            <a:solidFill>
                              <a:srgbClr val="DA0F03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𝛟</m:t>
                        </m:r>
                      </m:oMath>
                    </m:oMathPara>
                  </a14:m>
                  <a:endParaRPr kumimoji="0" lang="en-US" sz="2800" b="1" kern="1200" cap="none" spc="0" normalizeH="0" baseline="0" noProof="0">
                    <a:solidFill>
                      <a:srgbClr val="DA0F0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75122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48" y="9654"/>
                  <a:ext cx="600" cy="488"/>
                </a:xfrm>
                <a:prstGeom prst="rect">
                  <a:avLst/>
                </a:prstGeom>
                <a:blipFill rotWithShape="1">
                  <a:blip r:embed="rId1"/>
                </a:blipFill>
                <a:ln w="19050" algn="ctr">
                  <a:noFill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/>
          <p:cNvGrpSpPr/>
          <p:nvPr/>
        </p:nvGrpSpPr>
        <p:grpSpPr>
          <a:xfrm>
            <a:off x="2747010" y="3159760"/>
            <a:ext cx="2012315" cy="899160"/>
            <a:chOff x="8933" y="6761"/>
            <a:chExt cx="3169" cy="1416"/>
          </a:xfrm>
        </p:grpSpPr>
        <p:cxnSp>
          <p:nvCxnSpPr>
            <p:cNvPr id="74" name="Conector Reto 73"/>
            <p:cNvCxnSpPr/>
            <p:nvPr/>
          </p:nvCxnSpPr>
          <p:spPr>
            <a:xfrm>
              <a:off x="10124" y="7474"/>
              <a:ext cx="1979" cy="0"/>
            </a:xfrm>
            <a:prstGeom prst="line">
              <a:avLst/>
            </a:prstGeom>
            <a:ln w="19050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19050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riângulo isósceles 70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73" name="Elipse 72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" name="Grupo 5"/>
          <p:cNvGrpSpPr/>
          <p:nvPr/>
        </p:nvGrpSpPr>
        <p:grpSpPr>
          <a:xfrm flipH="1">
            <a:off x="2648585" y="5580380"/>
            <a:ext cx="2089785" cy="899795"/>
            <a:chOff x="8933" y="6761"/>
            <a:chExt cx="3291" cy="1417"/>
          </a:xfrm>
        </p:grpSpPr>
        <p:cxnSp>
          <p:nvCxnSpPr>
            <p:cNvPr id="7" name="Conector Reto 6"/>
            <p:cNvCxnSpPr/>
            <p:nvPr/>
          </p:nvCxnSpPr>
          <p:spPr>
            <a:xfrm>
              <a:off x="10013" y="7474"/>
              <a:ext cx="2211" cy="0"/>
            </a:xfrm>
            <a:prstGeom prst="line">
              <a:avLst/>
            </a:prstGeom>
            <a:ln w="19050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19050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riângulo isósceles 8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10" name="Elipse 9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1976739" y="4708716"/>
                <a:ext cx="635865" cy="564515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kumimoji="0" lang="en-US" sz="2800" b="1" i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kumimoji="0" lang="en-US" sz="2800" b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  <m:t>𝛟</m:t>
                          </m:r>
                        </m:e>
                      </m:ba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6739" y="4708716"/>
                <a:ext cx="635865" cy="564515"/>
              </a:xfrm>
              <a:prstGeom prst="rect">
                <a:avLst/>
              </a:prstGeom>
              <a:blipFill rotWithShape="1">
                <a:blip r:embed="rId2"/>
                <a:stretch>
                  <a:fillRect l="-97" t="-34" r="34" b="34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/>
          <p:cNvGrpSpPr/>
          <p:nvPr/>
        </p:nvGrpSpPr>
        <p:grpSpPr>
          <a:xfrm rot="16200000" flipV="1">
            <a:off x="1668645" y="4559800"/>
            <a:ext cx="2360295" cy="596535"/>
            <a:chOff x="11668" y="9375"/>
            <a:chExt cx="2350" cy="558"/>
          </a:xfrm>
        </p:grpSpPr>
        <p:sp>
          <p:nvSpPr>
            <p:cNvPr id="13" name="Line 12"/>
            <p:cNvSpPr/>
            <p:nvPr/>
          </p:nvSpPr>
          <p:spPr>
            <a:xfrm>
              <a:off x="11668" y="9840"/>
              <a:ext cx="783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3"/>
            <p:cNvSpPr/>
            <p:nvPr/>
          </p:nvSpPr>
          <p:spPr>
            <a:xfrm>
              <a:off x="13138" y="9850"/>
              <a:ext cx="88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" name="Line 14"/>
            <p:cNvSpPr/>
            <p:nvPr/>
          </p:nvSpPr>
          <p:spPr>
            <a:xfrm flipV="1">
              <a:off x="12421" y="9375"/>
              <a:ext cx="455" cy="430"/>
            </a:xfrm>
            <a:prstGeom prst="line">
              <a:avLst/>
            </a:prstGeom>
            <a:ln w="63500" cap="flat" cmpd="sng">
              <a:solidFill>
                <a:srgbClr val="DA0F03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" name="Oval 15"/>
            <p:cNvSpPr/>
            <p:nvPr/>
          </p:nvSpPr>
          <p:spPr>
            <a:xfrm>
              <a:off x="12323" y="975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3113" y="976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Line 13"/>
          <p:cNvSpPr/>
          <p:nvPr/>
        </p:nvSpPr>
        <p:spPr>
          <a:xfrm rot="16200000" flipV="1">
            <a:off x="3525038" y="4824405"/>
            <a:ext cx="2448000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Line 12"/>
          <p:cNvSpPr/>
          <p:nvPr/>
        </p:nvSpPr>
        <p:spPr>
          <a:xfrm>
            <a:off x="4462145" y="3614261"/>
            <a:ext cx="829803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ixa de Texto 20"/>
              <p:cNvSpPr txBox="1"/>
              <p:nvPr/>
            </p:nvSpPr>
            <p:spPr>
              <a:xfrm>
                <a:off x="4940300" y="3061335"/>
                <a:ext cx="475615" cy="5530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altLang="pt-BR" sz="2800" b="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altLang="pt-BR" sz="2800" b="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𝑄</m:t>
                          </m:r>
                        </m:e>
                      </m:bar>
                    </m:oMath>
                  </m:oMathPara>
                </a14:m>
                <a:endParaRPr lang="en-US" altLang="pt-BR" sz="2800" b="0" i="1"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1" name="Caixa de 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300" y="3061335"/>
                <a:ext cx="475615" cy="5530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/>
          <p:cNvGrpSpPr/>
          <p:nvPr/>
        </p:nvGrpSpPr>
        <p:grpSpPr>
          <a:xfrm>
            <a:off x="5556979" y="4226560"/>
            <a:ext cx="5361211" cy="2037080"/>
            <a:chOff x="10902" y="5576"/>
            <a:chExt cx="5442" cy="320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Rectangle 140"/>
                <p:cNvSpPr>
                  <a:spLocks noChangeArrowheads="1"/>
                </p:cNvSpPr>
                <p:nvPr/>
              </p:nvSpPr>
              <p:spPr bwMode="auto">
                <a:xfrm flipH="1">
                  <a:off x="10902" y="8059"/>
                  <a:ext cx="896" cy="72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pt-BR" sz="160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pt-BR" sz="2400" dirty="0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ϕ</m:t>
                      </m:r>
                    </m:oMath>
                  </a14:m>
                  <a:endParaRPr lang="en-US" altLang="pt-BR" sz="2400" dirty="0" smtClean="0">
                    <a:latin typeface="Cambria Math" panose="02040503050406030204" pitchFamily="18" charset="0"/>
                    <a:cs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62" name="Rectangle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0902" y="8059"/>
                  <a:ext cx="896" cy="725"/>
                </a:xfrm>
                <a:prstGeom prst="rect">
                  <a:avLst/>
                </a:prstGeom>
                <a:blipFill rotWithShape="1">
                  <a:blip r:embed="rId4"/>
                </a:blipFill>
                <a:ln w="1905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Conector Angulado 62"/>
            <p:cNvCxnSpPr/>
            <p:nvPr/>
          </p:nvCxnSpPr>
          <p:spPr>
            <a:xfrm flipV="1">
              <a:off x="10938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ectangle 140"/>
            <p:cNvSpPr>
              <a:spLocks noChangeArrowheads="1"/>
            </p:cNvSpPr>
            <p:nvPr/>
          </p:nvSpPr>
          <p:spPr bwMode="auto">
            <a:xfrm flipH="1">
              <a:off x="10951" y="7438"/>
              <a:ext cx="896" cy="531"/>
            </a:xfrm>
            <a:prstGeom prst="rect">
              <a:avLst/>
            </a:prstGeom>
            <a:noFill/>
            <a:ln w="19050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pt-BR" sz="1600" dirty="0"/>
                <a:t>0V</a:t>
              </a:r>
              <a:endParaRPr lang="pt-BR" sz="2000" dirty="0" smtClean="0"/>
            </a:p>
          </p:txBody>
        </p:sp>
        <p:sp>
          <p:nvSpPr>
            <p:cNvPr id="65" name="Rectangle 140"/>
            <p:cNvSpPr>
              <a:spLocks noChangeArrowheads="1"/>
            </p:cNvSpPr>
            <p:nvPr/>
          </p:nvSpPr>
          <p:spPr bwMode="auto">
            <a:xfrm flipH="1">
              <a:off x="12053" y="6041"/>
              <a:ext cx="724" cy="628"/>
            </a:xfrm>
            <a:prstGeom prst="rect">
              <a:avLst/>
            </a:prstGeom>
            <a:noFill/>
            <a:ln w="19050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pt-BR" sz="2000" dirty="0" smtClean="0"/>
                <a:t>V</a:t>
              </a:r>
              <a:r>
                <a:rPr lang="pt-BR" sz="2000" baseline="-25000" dirty="0" smtClean="0"/>
                <a:t>DD</a:t>
              </a:r>
              <a:endParaRPr lang="pt-BR" sz="2000" baseline="-25000" dirty="0" smtClean="0"/>
            </a:p>
          </p:txBody>
        </p:sp>
        <p:cxnSp>
          <p:nvCxnSpPr>
            <p:cNvPr id="22" name="Conector Angulado 21"/>
            <p:cNvCxnSpPr/>
            <p:nvPr/>
          </p:nvCxnSpPr>
          <p:spPr>
            <a:xfrm>
              <a:off x="12115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Angulado 22"/>
            <p:cNvCxnSpPr/>
            <p:nvPr/>
          </p:nvCxnSpPr>
          <p:spPr>
            <a:xfrm flipV="1">
              <a:off x="13261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ector Angulado 23"/>
            <p:cNvCxnSpPr/>
            <p:nvPr/>
          </p:nvCxnSpPr>
          <p:spPr>
            <a:xfrm>
              <a:off x="14438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 flipH="1">
              <a:off x="11890" y="5576"/>
              <a:ext cx="16" cy="130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H="1">
              <a:off x="13076" y="5576"/>
              <a:ext cx="16" cy="130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140"/>
          <p:cNvSpPr>
            <a:spLocks noChangeArrowheads="1"/>
          </p:cNvSpPr>
          <p:nvPr/>
        </p:nvSpPr>
        <p:spPr bwMode="auto">
          <a:xfrm flipH="1">
            <a:off x="6530340" y="4956810"/>
            <a:ext cx="1203325" cy="706755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b="1" dirty="0" smtClean="0"/>
              <a:t>D</a:t>
            </a:r>
            <a:r>
              <a:rPr lang="pt-BR" sz="2000" dirty="0" smtClean="0"/>
              <a:t> vai p/ saida </a:t>
            </a:r>
            <a:endParaRPr lang="pt-BR" sz="2000" dirty="0" smtClean="0"/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8827100" y="4226560"/>
            <a:ext cx="15762" cy="826135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40"/>
          <p:cNvSpPr>
            <a:spLocks noChangeArrowheads="1"/>
          </p:cNvSpPr>
          <p:nvPr/>
        </p:nvSpPr>
        <p:spPr bwMode="auto">
          <a:xfrm flipH="1">
            <a:off x="7698740" y="4979670"/>
            <a:ext cx="1203325" cy="706755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 smtClean="0"/>
              <a:t>segura o dado  </a:t>
            </a:r>
            <a:endParaRPr lang="pt-BR" sz="2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 de Texto 6"/>
              <p:cNvSpPr txBox="1"/>
              <p:nvPr/>
            </p:nvSpPr>
            <p:spPr>
              <a:xfrm>
                <a:off x="388620" y="349250"/>
                <a:ext cx="11740515" cy="274637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indent="0" algn="ctr" fontAlgn="auto">
                  <a:spcAft>
                    <a:spcPts val="1200"/>
                  </a:spcAft>
                  <a:buFont typeface="Wingdings" panose="05000000000000000000" charset="0"/>
                  <a:buNone/>
                </a:pPr>
                <a:r>
                  <a:rPr lang="pt-BR" altLang="en-US" sz="32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Latch</a:t>
                </a:r>
                <a:r>
                  <a:rPr lang="pt-BR" altLang="en-US" sz="2800" b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 </a:t>
                </a:r>
                <a:endParaRPr lang="pt-BR" altLang="en-US" sz="2800" b="1" smtClean="0">
                  <a:solidFill>
                    <a:schemeClr val="tx1"/>
                  </a:solidFill>
                  <a:latin typeface="Comic Sans MS" panose="030F0702030302020204" pitchFamily="66" charset="0"/>
                  <a:cs typeface="Comic Sans MS" panose="030F0702030302020204" pitchFamily="66" charset="0"/>
                </a:endParaRPr>
              </a:p>
              <a:p>
                <a:pPr lvl="0" indent="0" algn="l" fontAlgn="auto">
                  <a:spcAft>
                    <a:spcPts val="1200"/>
                  </a:spcAft>
                  <a:buFont typeface="Wingdings" panose="05000000000000000000" charset="0"/>
                  <a:buNone/>
                </a:pPr>
                <a:r>
                  <a:rPr lang="pt-BR" altLang="en-US" sz="2400" b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Formado por dois inversores realimentados. No </a:t>
                </a:r>
                <a:r>
                  <a:rPr lang="pt-BR" altLang="en-US" sz="2400" b="1" i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latch</a:t>
                </a:r>
                <a:r>
                  <a:rPr lang="pt-BR" altLang="en-US" sz="2400" b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 sensivel ao nível alto </a:t>
                </a:r>
                <a:endParaRPr lang="pt-BR" altLang="en-US" sz="2400" b="1" smtClean="0">
                  <a:solidFill>
                    <a:schemeClr val="tx1"/>
                  </a:solidFill>
                  <a:latin typeface="Comic Sans MS" panose="030F0702030302020204" pitchFamily="66" charset="0"/>
                  <a:cs typeface="Comic Sans MS" panose="030F0702030302020204" pitchFamily="66" charset="0"/>
                </a:endParaRPr>
              </a:p>
              <a:p>
                <a:pPr marL="342900" lvl="0" indent="-342900" algn="l" fontAlgn="auto">
                  <a:spcAft>
                    <a:spcPts val="1200"/>
                  </a:spcAft>
                  <a:buFont typeface="Wingdings" panose="05000000000000000000" charset="0"/>
                  <a:buChar char="ü"/>
                </a:pPr>
                <a:r>
                  <a:rPr lang="pt-BR" altLang="en-US" sz="2400" b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quando </a:t>
                </a:r>
                <a:r>
                  <a:rPr lang="pt-BR" altLang="en-US" sz="2400" b="1" smtClean="0">
                    <a:solidFill>
                      <a:schemeClr val="tx1"/>
                    </a:solidFill>
                    <a:latin typeface="Symbol" panose="05050102010706020507" charset="0"/>
                    <a:cs typeface="Symbol" panose="05050102010706020507" charset="0"/>
                  </a:rPr>
                  <a:t>f = 1, </a:t>
                </a:r>
                <a:r>
                  <a:rPr lang="pt-BR" altLang="en-US" sz="2400" b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o sinal de entrada passa para a saida. </a:t>
                </a:r>
                <a:endParaRPr lang="pt-BR" altLang="en-US" sz="2400" b="1" smtClean="0">
                  <a:solidFill>
                    <a:schemeClr val="tx1"/>
                  </a:solidFill>
                  <a:latin typeface="Comic Sans MS" panose="030F0702030302020204" pitchFamily="66" charset="0"/>
                  <a:cs typeface="Comic Sans MS" panose="030F0702030302020204" pitchFamily="66" charset="0"/>
                </a:endParaRPr>
              </a:p>
              <a:p>
                <a:pPr marL="342900" lvl="0" indent="-342900" algn="l" fontAlgn="auto">
                  <a:spcAft>
                    <a:spcPts val="1200"/>
                  </a:spcAft>
                  <a:buFont typeface="Wingdings" panose="05000000000000000000" charset="0"/>
                  <a:buChar char="ü"/>
                </a:pPr>
                <a:r>
                  <a:rPr lang="pt-BR" altLang="en-US" sz="2400" b="1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</a:rPr>
                  <a:t>quando </a:t>
                </a:r>
                <a:r>
                  <a:rPr lang="pt-BR" altLang="en-US" sz="2400" b="1" smtClean="0">
                    <a:latin typeface="Symbol" panose="05050102010706020507" charset="0"/>
                    <a:cs typeface="Symbol" panose="05050102010706020507" charset="0"/>
                    <a:sym typeface="+mn-ea"/>
                  </a:rPr>
                  <a:t>f = 0, </a:t>
                </a:r>
                <a:r>
                  <a:rPr lang="pt-BR" altLang="en-US" sz="2400" b="1" smtClean="0"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o sinal fica armazenado</a:t>
                </a:r>
                <a:endParaRPr lang="pt-BR" altLang="en-US" sz="2400" b="1" smtClean="0">
                  <a:latin typeface="Comic Sans MS" panose="030F0702030302020204" pitchFamily="66" charset="0"/>
                  <a:cs typeface="Comic Sans MS" panose="030F0702030302020204" pitchFamily="66" charset="0"/>
                  <a:sym typeface="+mn-ea"/>
                </a:endParaRPr>
              </a:p>
              <a:p>
                <a:pPr lvl="0" indent="0" algn="l" fontAlgn="auto">
                  <a:spcAft>
                    <a:spcPts val="1200"/>
                  </a:spcAft>
                  <a:buFont typeface="Wingdings" panose="05000000000000000000" charset="0"/>
                  <a:buNone/>
                </a:pPr>
                <a:r>
                  <a:rPr lang="pt-BR" altLang="en-US" sz="2400" b="1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No </a:t>
                </a:r>
                <a:r>
                  <a:rPr lang="pt-BR" altLang="en-US" sz="2400" b="1" i="1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latch</a:t>
                </a:r>
                <a:r>
                  <a:rPr lang="pt-BR" altLang="en-US" sz="2400" b="1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sensível a nível baixo, </a:t>
                </a:r>
                <a14:m>
                  <m:oMath xmlns:m="http://schemas.openxmlformats.org/officeDocument/2006/math">
                    <m:r>
                      <a:rPr kumimoji="0" lang="en-US" sz="2400" b="1" kern="1200" cap="none" spc="0" normalizeH="0" baseline="0" noProof="0">
                        <a:solidFill>
                          <a:srgbClr val="DA0F0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ea typeface="+mn-ea"/>
                        <a:cs typeface="Cambria Math" panose="02040503050406030204" pitchFamily="18" charset="0"/>
                      </a:rPr>
                      <m:t>𝛟</m:t>
                    </m:r>
                  </m:oMath>
                </a14:m>
                <a:r>
                  <a:rPr lang="pt-BR" altLang="en-US" sz="2400" b="1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kumimoji="0" lang="en-US" sz="2400" b="1" i="1" kern="1200" cap="none" spc="0" normalizeH="0" baseline="0" noProof="0">
                            <a:solidFill>
                              <a:srgbClr val="DA0F03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kumimoji="0" lang="en-US" sz="2400" b="1" kern="1200" cap="none" spc="0" normalizeH="0" baseline="0" noProof="0">
                            <a:solidFill>
                              <a:srgbClr val="DA0F03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𝛟</m:t>
                        </m:r>
                      </m:e>
                    </m:bar>
                  </m:oMath>
                </a14:m>
                <a:r>
                  <a:rPr lang="pt-BR" altLang="en-US" sz="2400" b="1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são trocados</a:t>
                </a:r>
                <a:endParaRPr lang="pt-BR" altLang="en-US" sz="2400" b="1" dirty="0" smtClean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cs typeface="Comic Sans MS" panose="030F0702030302020204" pitchFamily="66" charset="0"/>
                  <a:sym typeface="+mn-ea"/>
                </a:endParaRPr>
              </a:p>
            </p:txBody>
          </p:sp>
        </mc:Choice>
        <mc:Fallback>
          <p:sp>
            <p:nvSpPr>
              <p:cNvPr id="33" name="Caixa de 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" y="349250"/>
                <a:ext cx="11740515" cy="27463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810625" y="6365875"/>
            <a:ext cx="2743200" cy="365125"/>
          </a:xfrm>
        </p:spPr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1224295" y="420469"/>
            <a:ext cx="10417175" cy="27381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Como implementar uma Chave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457200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NMOS bom para passar tensões baixas 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457200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PMOS bom para passar tensoes altas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ctr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Chave CMOS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São utilizados um NMOS e um PMOS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grpSp>
        <p:nvGrpSpPr>
          <p:cNvPr id="10" name="Grupo 9"/>
          <p:cNvGrpSpPr/>
          <p:nvPr/>
        </p:nvGrpSpPr>
        <p:grpSpPr>
          <a:xfrm flipV="1">
            <a:off x="2243455" y="4961255"/>
            <a:ext cx="1659247" cy="801370"/>
            <a:chOff x="10947" y="6554"/>
            <a:chExt cx="2613" cy="1262"/>
          </a:xfrm>
        </p:grpSpPr>
        <p:grpSp>
          <p:nvGrpSpPr>
            <p:cNvPr id="7" name="Grupo 6"/>
            <p:cNvGrpSpPr/>
            <p:nvPr/>
          </p:nvGrpSpPr>
          <p:grpSpPr>
            <a:xfrm rot="5400000">
              <a:off x="11704" y="5797"/>
              <a:ext cx="1098" cy="2613"/>
              <a:chOff x="12643" y="7684"/>
              <a:chExt cx="1015" cy="2275"/>
            </a:xfrm>
          </p:grpSpPr>
          <p:grpSp>
            <p:nvGrpSpPr>
              <p:cNvPr id="22" name="Grupo 21"/>
              <p:cNvGrpSpPr/>
              <p:nvPr/>
            </p:nvGrpSpPr>
            <p:grpSpPr>
              <a:xfrm rot="16200000">
                <a:off x="12375" y="8676"/>
                <a:ext cx="1550" cy="1015"/>
                <a:chOff x="7492" y="6919"/>
                <a:chExt cx="1264" cy="799"/>
              </a:xfrm>
            </p:grpSpPr>
            <p:grpSp>
              <p:nvGrpSpPr>
                <p:cNvPr id="23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2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8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cxnSp>
              <p:nvCxnSpPr>
                <p:cNvPr id="45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Conector Reto 7"/>
              <p:cNvCxnSpPr/>
              <p:nvPr/>
            </p:nvCxnSpPr>
            <p:spPr>
              <a:xfrm rot="21600000">
                <a:off x="13645" y="7684"/>
                <a:ext cx="0" cy="724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Line 93"/>
            <p:cNvSpPr>
              <a:spLocks noChangeShapeType="1"/>
            </p:cNvSpPr>
            <p:nvPr/>
          </p:nvSpPr>
          <p:spPr bwMode="auto">
            <a:xfrm rot="27000000" flipH="1">
              <a:off x="11886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Line 83"/>
            <p:cNvSpPr>
              <a:spLocks noChangeShapeType="1"/>
            </p:cNvSpPr>
            <p:nvPr/>
          </p:nvSpPr>
          <p:spPr bwMode="auto">
            <a:xfrm rot="27000000">
              <a:off x="12252" y="7673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240915" y="4019550"/>
            <a:ext cx="1658488" cy="801370"/>
            <a:chOff x="10948" y="6554"/>
            <a:chExt cx="2612" cy="1262"/>
          </a:xfrm>
        </p:grpSpPr>
        <p:grpSp>
          <p:nvGrpSpPr>
            <p:cNvPr id="4" name="Grupo 3"/>
            <p:cNvGrpSpPr/>
            <p:nvPr/>
          </p:nvGrpSpPr>
          <p:grpSpPr>
            <a:xfrm rot="5400000">
              <a:off x="11705" y="5797"/>
              <a:ext cx="1098" cy="2612"/>
              <a:chOff x="12643" y="7684"/>
              <a:chExt cx="1015" cy="2274"/>
            </a:xfrm>
          </p:grpSpPr>
          <p:grpSp>
            <p:nvGrpSpPr>
              <p:cNvPr id="5" name="Grupo 4"/>
              <p:cNvGrpSpPr/>
              <p:nvPr/>
            </p:nvGrpSpPr>
            <p:grpSpPr>
              <a:xfrm rot="16200000">
                <a:off x="12375" y="8676"/>
                <a:ext cx="1550" cy="1015"/>
                <a:chOff x="7492" y="6919"/>
                <a:chExt cx="1264" cy="799"/>
              </a:xfrm>
            </p:grpSpPr>
            <p:grpSp>
              <p:nvGrpSpPr>
                <p:cNvPr id="11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1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cxnSp>
              <p:nvCxnSpPr>
                <p:cNvPr id="18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Conector Reto 7"/>
              <p:cNvCxnSpPr/>
              <p:nvPr/>
            </p:nvCxnSpPr>
            <p:spPr>
              <a:xfrm rot="21600000">
                <a:off x="13645" y="7684"/>
                <a:ext cx="0" cy="724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Line 93"/>
            <p:cNvSpPr>
              <a:spLocks noChangeShapeType="1"/>
            </p:cNvSpPr>
            <p:nvPr/>
          </p:nvSpPr>
          <p:spPr bwMode="auto">
            <a:xfrm rot="27000000" flipH="1">
              <a:off x="11886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" name="Elipse 20"/>
          <p:cNvSpPr/>
          <p:nvPr/>
        </p:nvSpPr>
        <p:spPr>
          <a:xfrm>
            <a:off x="2988310" y="4115435"/>
            <a:ext cx="157480" cy="1638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grpSp>
        <p:nvGrpSpPr>
          <p:cNvPr id="58" name="Grupo 57"/>
          <p:cNvGrpSpPr/>
          <p:nvPr/>
        </p:nvGrpSpPr>
        <p:grpSpPr>
          <a:xfrm>
            <a:off x="1588135" y="3543935"/>
            <a:ext cx="1469390" cy="570865"/>
            <a:chOff x="8933" y="6761"/>
            <a:chExt cx="3169" cy="1416"/>
          </a:xfrm>
        </p:grpSpPr>
        <p:cxnSp>
          <p:nvCxnSpPr>
            <p:cNvPr id="59" name="Conector Reto 58"/>
            <p:cNvCxnSpPr/>
            <p:nvPr/>
          </p:nvCxnSpPr>
          <p:spPr>
            <a:xfrm>
              <a:off x="10124" y="7474"/>
              <a:ext cx="1979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riângulo isósceles 60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62" name="Elipse 61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31" name="Conector Reto 30"/>
          <p:cNvCxnSpPr/>
          <p:nvPr/>
        </p:nvCxnSpPr>
        <p:spPr>
          <a:xfrm flipH="1" flipV="1">
            <a:off x="3064510" y="3833495"/>
            <a:ext cx="0" cy="1955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3900170" y="4709795"/>
            <a:ext cx="0" cy="3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2244725" y="4699635"/>
            <a:ext cx="0" cy="3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H="1">
            <a:off x="1309370" y="5762625"/>
            <a:ext cx="1760855" cy="444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1595120" y="3833495"/>
            <a:ext cx="0" cy="19240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4082415" y="4710430"/>
            <a:ext cx="0" cy="3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2064385" y="4699635"/>
            <a:ext cx="0" cy="3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 Box 18"/>
              <p:cNvSpPr txBox="1">
                <a:spLocks noChangeArrowheads="1"/>
              </p:cNvSpPr>
              <p:nvPr/>
            </p:nvSpPr>
            <p:spPr bwMode="auto">
              <a:xfrm>
                <a:off x="1066973" y="5235682"/>
                <a:ext cx="464171" cy="521863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973" y="5235682"/>
                <a:ext cx="464171" cy="521863"/>
              </a:xfrm>
              <a:prstGeom prst="rect">
                <a:avLst/>
              </a:prstGeom>
              <a:blipFill rotWithShape="1">
                <a:blip r:embed="rId1"/>
                <a:stretch>
                  <a:fillRect l="-37" t="-21" r="34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aixa de Texto 38"/>
              <p:cNvSpPr txBox="1"/>
              <p:nvPr/>
            </p:nvSpPr>
            <p:spPr>
              <a:xfrm>
                <a:off x="4824730" y="3641090"/>
                <a:ext cx="6903720" cy="189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t">
                <a:spAutoFit/>
              </a:bodyPr>
              <a:lstStyle/>
              <a:p>
                <a:pPr marL="457200" indent="-457200" algn="l" fontAlgn="auto">
                  <a:spcAft>
                    <a:spcPts val="600"/>
                  </a:spcAft>
                  <a:buFont typeface="Wingdings" panose="05000000000000000000" charset="0"/>
                  <a:buChar char="ü"/>
                </a:pPr>
                <a14:m>
                  <m:oMath xmlns:m="http://schemas.openxmlformats.org/officeDocument/2006/math">
                    <m:r>
                      <a:rPr kumimoji="0" lang="en-US" sz="2800" b="1" kern="1200" cap="none" spc="0" normalizeH="0" baseline="0" noProof="0">
                        <a:solidFill>
                          <a:srgbClr val="DA0F0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ea typeface="+mn-ea"/>
                        <a:cs typeface="Cambria Math" panose="02040503050406030204" pitchFamily="18" charset="0"/>
                      </a:rPr>
                      <m:t>𝛟</m:t>
                    </m:r>
                  </m:oMath>
                </a14:m>
                <a:r>
                  <a:rPr lang="pt-BR" altLang="en-U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no nível alto: transistores NMOs e PMOS conduzem</a:t>
                </a:r>
                <a:endParaRPr lang="pt-BR" altLang="en-US" sz="2800" b="1" dirty="0" smtClean="0">
                  <a:solidFill>
                    <a:schemeClr val="tx1"/>
                  </a:solidFill>
                  <a:latin typeface="Comic Sans MS" panose="030F0702030302020204" pitchFamily="66" charset="0"/>
                  <a:cs typeface="Comic Sans MS" panose="030F0702030302020204" pitchFamily="66" charset="0"/>
                  <a:sym typeface="+mn-ea"/>
                </a:endParaRPr>
              </a:p>
              <a:p>
                <a:pPr marL="457200" indent="-457200" algn="l" fontAlgn="auto">
                  <a:spcAft>
                    <a:spcPts val="600"/>
                  </a:spcAft>
                  <a:buFont typeface="Wingdings" panose="05000000000000000000" charset="0"/>
                  <a:buChar char="ü"/>
                </a:pPr>
                <a14:m>
                  <m:oMath xmlns:m="http://schemas.openxmlformats.org/officeDocument/2006/math">
                    <m:r>
                      <a:rPr kumimoji="0" lang="en-US" sz="2800" b="1" kern="1200" cap="none" spc="0" normalizeH="0" baseline="0" noProof="0">
                        <a:solidFill>
                          <a:srgbClr val="DA0F0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ea typeface="+mn-ea"/>
                        <a:cs typeface="Cambria Math" panose="02040503050406030204" pitchFamily="18" charset="0"/>
                      </a:rPr>
                      <m:t>𝛟</m:t>
                    </m:r>
                  </m:oMath>
                </a14:m>
                <a:r>
                  <a:rPr lang="pt-BR" altLang="en-US" sz="2800" b="1" dirty="0" smtClean="0"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no nivel baixo: transistores NMOs e PMOS cortam</a:t>
                </a:r>
                <a:endParaRPr lang="pt-BR" altLang="en-US" sz="2800" b="1" dirty="0" smtClean="0">
                  <a:solidFill>
                    <a:schemeClr val="tx1"/>
                  </a:solidFill>
                  <a:latin typeface="Comic Sans MS" panose="030F0702030302020204" pitchFamily="66" charset="0"/>
                  <a:cs typeface="Comic Sans MS" panose="030F0702030302020204" pitchFamily="66" charset="0"/>
                  <a:sym typeface="+mn-ea"/>
                </a:endParaRPr>
              </a:p>
            </p:txBody>
          </p:sp>
        </mc:Choice>
        <mc:Fallback>
          <p:sp>
            <p:nvSpPr>
              <p:cNvPr id="39" name="Caixa de 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730" y="3641090"/>
                <a:ext cx="6903720" cy="189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cxnSp>
        <p:nvCxnSpPr>
          <p:cNvPr id="19" name="Conector de Seta Reta 18"/>
          <p:cNvCxnSpPr/>
          <p:nvPr/>
        </p:nvCxnSpPr>
        <p:spPr>
          <a:xfrm>
            <a:off x="4002612" y="2383752"/>
            <a:ext cx="0" cy="3171567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3804903" y="5052159"/>
            <a:ext cx="5148649" cy="16476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8"/>
          <p:cNvSpPr txBox="1"/>
          <p:nvPr/>
        </p:nvSpPr>
        <p:spPr>
          <a:xfrm>
            <a:off x="3347858" y="2383990"/>
            <a:ext cx="5772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R</a:t>
            </a:r>
            <a:r>
              <a:rPr lang="pt-BR" sz="2400" baseline="-25000" dirty="0" smtClean="0"/>
              <a:t>CH</a:t>
            </a:r>
            <a:endParaRPr lang="pt-BR" sz="2400" baseline="-25000" dirty="0" smtClean="0"/>
          </a:p>
        </p:txBody>
      </p:sp>
      <p:sp>
        <p:nvSpPr>
          <p:cNvPr id="31" name="CaixaDeTexto 9"/>
          <p:cNvSpPr txBox="1"/>
          <p:nvPr/>
        </p:nvSpPr>
        <p:spPr>
          <a:xfrm>
            <a:off x="8410884" y="4962280"/>
            <a:ext cx="667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2800" dirty="0" smtClean="0"/>
              <a:t>V</a:t>
            </a:r>
            <a:r>
              <a:rPr lang="pt-BR" sz="2800" baseline="-25000" dirty="0" smtClean="0"/>
              <a:t>In</a:t>
            </a:r>
            <a:endParaRPr lang="pt-BR" sz="2800" baseline="-25000" dirty="0" smtClean="0"/>
          </a:p>
        </p:txBody>
      </p:sp>
      <p:cxnSp>
        <p:nvCxnSpPr>
          <p:cNvPr id="32" name="Conector Reto 31"/>
          <p:cNvCxnSpPr/>
          <p:nvPr/>
        </p:nvCxnSpPr>
        <p:spPr>
          <a:xfrm>
            <a:off x="7342636" y="2753584"/>
            <a:ext cx="16476" cy="2730839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16"/>
          <p:cNvSpPr txBox="1"/>
          <p:nvPr/>
        </p:nvSpPr>
        <p:spPr>
          <a:xfrm>
            <a:off x="6728820" y="5116083"/>
            <a:ext cx="946150" cy="3683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(V</a:t>
            </a:r>
            <a:r>
              <a:rPr lang="pt-BR" baseline="-25000" dirty="0" smtClean="0"/>
              <a:t>G </a:t>
            </a:r>
            <a:r>
              <a:rPr lang="pt-BR" dirty="0" smtClean="0"/>
              <a:t>-V</a:t>
            </a:r>
            <a:r>
              <a:rPr lang="pt-BR" baseline="-25000" dirty="0" smtClean="0"/>
              <a:t>TN</a:t>
            </a:r>
            <a:r>
              <a:rPr lang="pt-BR" dirty="0" smtClean="0"/>
              <a:t>)</a:t>
            </a:r>
            <a:endParaRPr lang="pt-BR" dirty="0" smtClean="0"/>
          </a:p>
        </p:txBody>
      </p:sp>
      <p:sp>
        <p:nvSpPr>
          <p:cNvPr id="34" name="CaixaDeTexto 17"/>
          <p:cNvSpPr txBox="1"/>
          <p:nvPr/>
        </p:nvSpPr>
        <p:spPr>
          <a:xfrm>
            <a:off x="7453928" y="2184502"/>
            <a:ext cx="7816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NMOS</a:t>
            </a:r>
            <a:endParaRPr lang="pt-BR" dirty="0"/>
          </a:p>
        </p:txBody>
      </p:sp>
      <p:sp>
        <p:nvSpPr>
          <p:cNvPr id="41" name="Forma livre 40"/>
          <p:cNvSpPr/>
          <p:nvPr/>
        </p:nvSpPr>
        <p:spPr>
          <a:xfrm>
            <a:off x="7285656" y="2493010"/>
            <a:ext cx="577516" cy="351286"/>
          </a:xfrm>
          <a:custGeom>
            <a:avLst/>
            <a:gdLst>
              <a:gd name="connsiteX0" fmla="*/ 0 w 577516"/>
              <a:gd name="connsiteY0" fmla="*/ 228600 h 351286"/>
              <a:gd name="connsiteX1" fmla="*/ 348916 w 577516"/>
              <a:gd name="connsiteY1" fmla="*/ 348916 h 351286"/>
              <a:gd name="connsiteX2" fmla="*/ 421105 w 577516"/>
              <a:gd name="connsiteY2" fmla="*/ 132347 h 351286"/>
              <a:gd name="connsiteX3" fmla="*/ 577516 w 577516"/>
              <a:gd name="connsiteY3" fmla="*/ 0 h 3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516" h="351286">
                <a:moveTo>
                  <a:pt x="0" y="228600"/>
                </a:moveTo>
                <a:cubicBezTo>
                  <a:pt x="139366" y="296779"/>
                  <a:pt x="278732" y="364958"/>
                  <a:pt x="348916" y="348916"/>
                </a:cubicBezTo>
                <a:cubicBezTo>
                  <a:pt x="419100" y="332874"/>
                  <a:pt x="383005" y="190500"/>
                  <a:pt x="421105" y="132347"/>
                </a:cubicBezTo>
                <a:cubicBezTo>
                  <a:pt x="459205" y="74194"/>
                  <a:pt x="518360" y="37097"/>
                  <a:pt x="577516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orma livre 41"/>
          <p:cNvSpPr/>
          <p:nvPr/>
        </p:nvSpPr>
        <p:spPr>
          <a:xfrm>
            <a:off x="4068445" y="2661920"/>
            <a:ext cx="3216910" cy="1885950"/>
          </a:xfrm>
          <a:custGeom>
            <a:avLst/>
            <a:gdLst>
              <a:gd name="connisteX0" fmla="*/ 0 w 2724150"/>
              <a:gd name="connsiteY0" fmla="*/ 1885950 h 1885950"/>
              <a:gd name="connisteX1" fmla="*/ 695325 w 2724150"/>
              <a:gd name="connsiteY1" fmla="*/ 1847850 h 1885950"/>
              <a:gd name="connisteX2" fmla="*/ 1228725 w 2724150"/>
              <a:gd name="connsiteY2" fmla="*/ 1762125 h 1885950"/>
              <a:gd name="connisteX3" fmla="*/ 1524000 w 2724150"/>
              <a:gd name="connsiteY3" fmla="*/ 1666875 h 1885950"/>
              <a:gd name="connisteX4" fmla="*/ 1952625 w 2724150"/>
              <a:gd name="connsiteY4" fmla="*/ 1438275 h 1885950"/>
              <a:gd name="connisteX5" fmla="*/ 2324100 w 2724150"/>
              <a:gd name="connsiteY5" fmla="*/ 1133475 h 1885950"/>
              <a:gd name="connisteX6" fmla="*/ 2524125 w 2724150"/>
              <a:gd name="connsiteY6" fmla="*/ 895350 h 1885950"/>
              <a:gd name="connisteX7" fmla="*/ 2676525 w 2724150"/>
              <a:gd name="connsiteY7" fmla="*/ 552450 h 1885950"/>
              <a:gd name="connisteX8" fmla="*/ 2724150 w 2724150"/>
              <a:gd name="connsiteY8" fmla="*/ 0 h 18859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2724150" h="1885950">
                <a:moveTo>
                  <a:pt x="0" y="1885950"/>
                </a:moveTo>
                <a:cubicBezTo>
                  <a:pt x="128270" y="1880235"/>
                  <a:pt x="449580" y="1872615"/>
                  <a:pt x="695325" y="1847850"/>
                </a:cubicBezTo>
                <a:cubicBezTo>
                  <a:pt x="941070" y="1823085"/>
                  <a:pt x="1062990" y="1798320"/>
                  <a:pt x="1228725" y="1762125"/>
                </a:cubicBezTo>
                <a:cubicBezTo>
                  <a:pt x="1394460" y="1725930"/>
                  <a:pt x="1379220" y="1731645"/>
                  <a:pt x="1524000" y="1666875"/>
                </a:cubicBezTo>
                <a:cubicBezTo>
                  <a:pt x="1668780" y="1602105"/>
                  <a:pt x="1792605" y="1544955"/>
                  <a:pt x="1952625" y="1438275"/>
                </a:cubicBezTo>
                <a:cubicBezTo>
                  <a:pt x="2112645" y="1331595"/>
                  <a:pt x="2209800" y="1242060"/>
                  <a:pt x="2324100" y="1133475"/>
                </a:cubicBezTo>
                <a:cubicBezTo>
                  <a:pt x="2438400" y="1024890"/>
                  <a:pt x="2453640" y="1011555"/>
                  <a:pt x="2524125" y="895350"/>
                </a:cubicBezTo>
                <a:cubicBezTo>
                  <a:pt x="2594610" y="779145"/>
                  <a:pt x="2636520" y="731520"/>
                  <a:pt x="2676525" y="552450"/>
                </a:cubicBezTo>
                <a:cubicBezTo>
                  <a:pt x="2716530" y="373380"/>
                  <a:pt x="2717800" y="103505"/>
                  <a:pt x="2724150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cxnSp>
        <p:nvCxnSpPr>
          <p:cNvPr id="7" name="Conector Reto 6"/>
          <p:cNvCxnSpPr/>
          <p:nvPr/>
        </p:nvCxnSpPr>
        <p:spPr>
          <a:xfrm>
            <a:off x="4322576" y="2427194"/>
            <a:ext cx="16476" cy="2730839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16"/>
          <p:cNvSpPr txBox="1"/>
          <p:nvPr/>
        </p:nvSpPr>
        <p:spPr>
          <a:xfrm>
            <a:off x="4172945" y="5157993"/>
            <a:ext cx="565150" cy="3683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aseline="-25000" dirty="0" smtClean="0"/>
              <a:t> </a:t>
            </a:r>
            <a:r>
              <a:rPr lang="pt-BR" dirty="0" smtClean="0"/>
              <a:t>-V</a:t>
            </a:r>
            <a:r>
              <a:rPr lang="pt-BR" baseline="-25000" dirty="0" smtClean="0"/>
              <a:t>TP</a:t>
            </a:r>
            <a:endParaRPr lang="pt-BR" dirty="0" smtClean="0"/>
          </a:p>
        </p:txBody>
      </p:sp>
      <p:sp>
        <p:nvSpPr>
          <p:cNvPr id="9" name="CaixaDeTexto 17"/>
          <p:cNvSpPr txBox="1"/>
          <p:nvPr/>
        </p:nvSpPr>
        <p:spPr>
          <a:xfrm>
            <a:off x="4917103" y="2184502"/>
            <a:ext cx="75247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PMOS</a:t>
            </a:r>
            <a:endParaRPr lang="pt-BR" dirty="0"/>
          </a:p>
        </p:txBody>
      </p:sp>
      <p:sp>
        <p:nvSpPr>
          <p:cNvPr id="10" name="Forma livre 9"/>
          <p:cNvSpPr/>
          <p:nvPr/>
        </p:nvSpPr>
        <p:spPr>
          <a:xfrm>
            <a:off x="4339256" y="2338705"/>
            <a:ext cx="577516" cy="351286"/>
          </a:xfrm>
          <a:custGeom>
            <a:avLst/>
            <a:gdLst>
              <a:gd name="connsiteX0" fmla="*/ 0 w 577516"/>
              <a:gd name="connsiteY0" fmla="*/ 228600 h 351286"/>
              <a:gd name="connsiteX1" fmla="*/ 348916 w 577516"/>
              <a:gd name="connsiteY1" fmla="*/ 348916 h 351286"/>
              <a:gd name="connsiteX2" fmla="*/ 421105 w 577516"/>
              <a:gd name="connsiteY2" fmla="*/ 132347 h 351286"/>
              <a:gd name="connsiteX3" fmla="*/ 577516 w 577516"/>
              <a:gd name="connsiteY3" fmla="*/ 0 h 3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516" h="351286">
                <a:moveTo>
                  <a:pt x="0" y="228600"/>
                </a:moveTo>
                <a:cubicBezTo>
                  <a:pt x="139366" y="296779"/>
                  <a:pt x="278732" y="364958"/>
                  <a:pt x="348916" y="348916"/>
                </a:cubicBezTo>
                <a:cubicBezTo>
                  <a:pt x="419100" y="332874"/>
                  <a:pt x="383005" y="190500"/>
                  <a:pt x="421105" y="132347"/>
                </a:cubicBezTo>
                <a:cubicBezTo>
                  <a:pt x="459205" y="74194"/>
                  <a:pt x="518360" y="37097"/>
                  <a:pt x="577516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rma livre 10"/>
          <p:cNvSpPr/>
          <p:nvPr/>
        </p:nvSpPr>
        <p:spPr>
          <a:xfrm flipH="1">
            <a:off x="4377055" y="2505075"/>
            <a:ext cx="3578225" cy="1885950"/>
          </a:xfrm>
          <a:custGeom>
            <a:avLst/>
            <a:gdLst>
              <a:gd name="connisteX0" fmla="*/ 0 w 2724150"/>
              <a:gd name="connsiteY0" fmla="*/ 1885950 h 1885950"/>
              <a:gd name="connisteX1" fmla="*/ 695325 w 2724150"/>
              <a:gd name="connsiteY1" fmla="*/ 1847850 h 1885950"/>
              <a:gd name="connisteX2" fmla="*/ 1228725 w 2724150"/>
              <a:gd name="connsiteY2" fmla="*/ 1762125 h 1885950"/>
              <a:gd name="connisteX3" fmla="*/ 1524000 w 2724150"/>
              <a:gd name="connsiteY3" fmla="*/ 1666875 h 1885950"/>
              <a:gd name="connisteX4" fmla="*/ 1952625 w 2724150"/>
              <a:gd name="connsiteY4" fmla="*/ 1438275 h 1885950"/>
              <a:gd name="connisteX5" fmla="*/ 2324100 w 2724150"/>
              <a:gd name="connsiteY5" fmla="*/ 1133475 h 1885950"/>
              <a:gd name="connisteX6" fmla="*/ 2524125 w 2724150"/>
              <a:gd name="connsiteY6" fmla="*/ 895350 h 1885950"/>
              <a:gd name="connisteX7" fmla="*/ 2676525 w 2724150"/>
              <a:gd name="connsiteY7" fmla="*/ 552450 h 1885950"/>
              <a:gd name="connisteX8" fmla="*/ 2724150 w 2724150"/>
              <a:gd name="connsiteY8" fmla="*/ 0 h 18859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2724150" h="1885950">
                <a:moveTo>
                  <a:pt x="0" y="1885950"/>
                </a:moveTo>
                <a:cubicBezTo>
                  <a:pt x="128270" y="1880235"/>
                  <a:pt x="449580" y="1872615"/>
                  <a:pt x="695325" y="1847850"/>
                </a:cubicBezTo>
                <a:cubicBezTo>
                  <a:pt x="941070" y="1823085"/>
                  <a:pt x="1062990" y="1798320"/>
                  <a:pt x="1228725" y="1762125"/>
                </a:cubicBezTo>
                <a:cubicBezTo>
                  <a:pt x="1394460" y="1725930"/>
                  <a:pt x="1379220" y="1731645"/>
                  <a:pt x="1524000" y="1666875"/>
                </a:cubicBezTo>
                <a:cubicBezTo>
                  <a:pt x="1668780" y="1602105"/>
                  <a:pt x="1792605" y="1544955"/>
                  <a:pt x="1952625" y="1438275"/>
                </a:cubicBezTo>
                <a:cubicBezTo>
                  <a:pt x="2112645" y="1331595"/>
                  <a:pt x="2209800" y="1242060"/>
                  <a:pt x="2324100" y="1133475"/>
                </a:cubicBezTo>
                <a:cubicBezTo>
                  <a:pt x="2438400" y="1024890"/>
                  <a:pt x="2453640" y="1011555"/>
                  <a:pt x="2524125" y="895350"/>
                </a:cubicBezTo>
                <a:cubicBezTo>
                  <a:pt x="2594610" y="779145"/>
                  <a:pt x="2636520" y="731520"/>
                  <a:pt x="2676525" y="552450"/>
                </a:cubicBezTo>
                <a:cubicBezTo>
                  <a:pt x="2716530" y="373380"/>
                  <a:pt x="2717800" y="103505"/>
                  <a:pt x="2724150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2" name="Forma livre 11"/>
          <p:cNvSpPr/>
          <p:nvPr/>
        </p:nvSpPr>
        <p:spPr>
          <a:xfrm>
            <a:off x="4023995" y="4328160"/>
            <a:ext cx="4133850" cy="222250"/>
          </a:xfrm>
          <a:custGeom>
            <a:avLst/>
            <a:gdLst>
              <a:gd name="connisteX0" fmla="*/ 0 w 4133850"/>
              <a:gd name="connsiteY0" fmla="*/ 257057 h 259438"/>
              <a:gd name="connisteX1" fmla="*/ 571500 w 4133850"/>
              <a:gd name="connsiteY1" fmla="*/ 247532 h 259438"/>
              <a:gd name="connisteX2" fmla="*/ 1428750 w 4133850"/>
              <a:gd name="connsiteY2" fmla="*/ 161807 h 259438"/>
              <a:gd name="connisteX3" fmla="*/ 1952625 w 4133850"/>
              <a:gd name="connsiteY3" fmla="*/ 57032 h 259438"/>
              <a:gd name="connisteX4" fmla="*/ 2095500 w 4133850"/>
              <a:gd name="connsiteY4" fmla="*/ 9407 h 259438"/>
              <a:gd name="connisteX5" fmla="*/ 2238375 w 4133850"/>
              <a:gd name="connsiteY5" fmla="*/ 9407 h 259438"/>
              <a:gd name="connisteX6" fmla="*/ 2781300 w 4133850"/>
              <a:gd name="connsiteY6" fmla="*/ 85607 h 259438"/>
              <a:gd name="connisteX7" fmla="*/ 3695700 w 4133850"/>
              <a:gd name="connsiteY7" fmla="*/ 114182 h 259438"/>
              <a:gd name="connisteX8" fmla="*/ 4133850 w 4133850"/>
              <a:gd name="connsiteY8" fmla="*/ 114182 h 25943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4133850" h="259439">
                <a:moveTo>
                  <a:pt x="0" y="257057"/>
                </a:moveTo>
                <a:cubicBezTo>
                  <a:pt x="97155" y="257057"/>
                  <a:pt x="285750" y="266582"/>
                  <a:pt x="571500" y="247532"/>
                </a:cubicBezTo>
                <a:cubicBezTo>
                  <a:pt x="857250" y="228482"/>
                  <a:pt x="1152525" y="199907"/>
                  <a:pt x="1428750" y="161807"/>
                </a:cubicBezTo>
                <a:cubicBezTo>
                  <a:pt x="1704975" y="123707"/>
                  <a:pt x="1819275" y="87512"/>
                  <a:pt x="1952625" y="57032"/>
                </a:cubicBezTo>
                <a:cubicBezTo>
                  <a:pt x="2085975" y="26552"/>
                  <a:pt x="2038350" y="18932"/>
                  <a:pt x="2095500" y="9407"/>
                </a:cubicBezTo>
                <a:cubicBezTo>
                  <a:pt x="2152650" y="-118"/>
                  <a:pt x="2101215" y="-5833"/>
                  <a:pt x="2238375" y="9407"/>
                </a:cubicBezTo>
                <a:cubicBezTo>
                  <a:pt x="2375535" y="24647"/>
                  <a:pt x="2489835" y="64652"/>
                  <a:pt x="2781300" y="85607"/>
                </a:cubicBezTo>
                <a:cubicBezTo>
                  <a:pt x="3072765" y="106562"/>
                  <a:pt x="3425190" y="108467"/>
                  <a:pt x="3695700" y="114182"/>
                </a:cubicBezTo>
                <a:cubicBezTo>
                  <a:pt x="3966210" y="119897"/>
                  <a:pt x="4064635" y="114817"/>
                  <a:pt x="4133850" y="114182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3" name="CaixaDeTexto 17"/>
          <p:cNvSpPr txBox="1"/>
          <p:nvPr/>
        </p:nvSpPr>
        <p:spPr>
          <a:xfrm>
            <a:off x="5973108" y="4391127"/>
            <a:ext cx="756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CMOS</a:t>
            </a:r>
            <a:endParaRPr lang="pt-BR" dirty="0"/>
          </a:p>
        </p:txBody>
      </p:sp>
      <p:sp>
        <p:nvSpPr>
          <p:cNvPr id="30" name="Caixa de Texto 29"/>
          <p:cNvSpPr txBox="1"/>
          <p:nvPr/>
        </p:nvSpPr>
        <p:spPr>
          <a:xfrm>
            <a:off x="596900" y="363220"/>
            <a:ext cx="10998200" cy="152209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Chave CMOS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 resistencia varia menos do que nos casos anteriores. Chave CMOS é a melhor forma de implementar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 de Texto 13"/>
              <p:cNvSpPr txBox="1"/>
              <p:nvPr/>
            </p:nvSpPr>
            <p:spPr>
              <a:xfrm>
                <a:off x="866775" y="5615940"/>
                <a:ext cx="9931400" cy="6032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t">
                <a:spAutoFit/>
              </a:bodyPr>
              <a:lstStyle/>
              <a:p>
                <a:pPr indent="0" algn="l" fontAlgn="auto">
                  <a:spcAft>
                    <a:spcPts val="600"/>
                  </a:spcAft>
                  <a:buFont typeface="+mj-lt"/>
                  <a:buNone/>
                </a:pPr>
                <a:r>
                  <a:rPr lang="pt-BR" altLang="en-U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Na chave CMOS é necessário o </a:t>
                </a:r>
                <a14:m>
                  <m:oMath xmlns:m="http://schemas.openxmlformats.org/officeDocument/2006/math">
                    <m:r>
                      <a:rPr kumimoji="0" lang="en-US" sz="2800" b="1" kern="1200" cap="none" spc="0" normalizeH="0" baseline="0" noProof="0">
                        <a:solidFill>
                          <a:srgbClr val="DA0F0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ea typeface="+mn-ea"/>
                        <a:cs typeface="Cambria Math" panose="02040503050406030204" pitchFamily="18" charset="0"/>
                      </a:rPr>
                      <m:t>𝛟</m:t>
                    </m:r>
                  </m:oMath>
                </a14:m>
                <a:r>
                  <a:rPr lang="pt-BR" altLang="en-U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kumimoji="0" lang="en-US" sz="2800" b="1" i="1" kern="1200" cap="none" spc="0" normalizeH="0" baseline="0" noProof="0">
                            <a:solidFill>
                              <a:srgbClr val="DA0F03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kumimoji="0" lang="en-US" sz="2800" b="1" kern="1200" cap="none" spc="0" normalizeH="0" baseline="0" noProof="0">
                            <a:solidFill>
                              <a:srgbClr val="DA0F03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𝛟</m:t>
                        </m:r>
                      </m:e>
                    </m:bar>
                  </m:oMath>
                </a14:m>
                <a:r>
                  <a:rPr lang="pt-BR" altLang="en-U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cs typeface="Comic Sans MS" panose="030F0702030302020204" pitchFamily="66" charset="0"/>
                    <a:sym typeface="+mn-ea"/>
                  </a:rPr>
                  <a:t> </a:t>
                </a:r>
                <a:endParaRPr lang="pt-BR" altLang="en-US" sz="2800" b="1" dirty="0" smtClean="0">
                  <a:solidFill>
                    <a:schemeClr val="tx1"/>
                  </a:solidFill>
                  <a:latin typeface="Comic Sans MS" panose="030F0702030302020204" pitchFamily="66" charset="0"/>
                  <a:cs typeface="Comic Sans MS" panose="030F0702030302020204" pitchFamily="66" charset="0"/>
                  <a:sym typeface="+mn-ea"/>
                </a:endParaRPr>
              </a:p>
            </p:txBody>
          </p:sp>
        </mc:Choice>
        <mc:Fallback>
          <p:sp>
            <p:nvSpPr>
              <p:cNvPr id="14" name="Caixa de 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75" y="5615940"/>
                <a:ext cx="9931400" cy="60325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 Box 18"/>
              <p:cNvSpPr txBox="1">
                <a:spLocks noChangeArrowheads="1"/>
              </p:cNvSpPr>
              <p:nvPr/>
            </p:nvSpPr>
            <p:spPr bwMode="auto">
              <a:xfrm>
                <a:off x="8171988" y="2273407"/>
                <a:ext cx="464171" cy="521863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9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71988" y="2273407"/>
                <a:ext cx="464171" cy="521863"/>
              </a:xfrm>
              <a:prstGeom prst="rect">
                <a:avLst/>
              </a:prstGeom>
              <a:blipFill rotWithShape="1">
                <a:blip r:embed="rId2"/>
                <a:stretch>
                  <a:fillRect l="-37" t="-21" r="34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474345" y="735965"/>
            <a:ext cx="10998200" cy="489267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Chave CMOS</a:t>
            </a:r>
            <a:endParaRPr lang="pt-BR" altLang="en-US" sz="36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 redistribuiçaõ de cargas é atenuada em chaves CMOS</a:t>
            </a:r>
            <a:endParaRPr lang="pt-BR" altLang="en-US" sz="32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457200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cargas negativas, elétrons, formam o canal do NMOS</a:t>
            </a:r>
            <a:endParaRPr lang="pt-BR" altLang="en-US" sz="32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457200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cargas positivas, lacunas, formam o canal do transistor PMOS</a:t>
            </a:r>
            <a:endParaRPr lang="pt-BR" altLang="en-US" sz="32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457200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na redistribuição parte das cargas negativas são canceladas pelas positivas</a:t>
            </a:r>
            <a:endParaRPr lang="pt-BR" altLang="en-US" sz="32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rma livre 20"/>
          <p:cNvSpPr/>
          <p:nvPr/>
        </p:nvSpPr>
        <p:spPr>
          <a:xfrm>
            <a:off x="7051675" y="3399155"/>
            <a:ext cx="2118995" cy="1690370"/>
          </a:xfrm>
          <a:custGeom>
            <a:avLst/>
            <a:gdLst>
              <a:gd name="connisteX0" fmla="*/ 418147 w 2213930"/>
              <a:gd name="connsiteY0" fmla="*/ 476774 h 2442286"/>
              <a:gd name="connisteX1" fmla="*/ 837247 w 2213930"/>
              <a:gd name="connsiteY1" fmla="*/ 210074 h 2442286"/>
              <a:gd name="connisteX2" fmla="*/ 1084897 w 2213930"/>
              <a:gd name="connsiteY2" fmla="*/ 10049 h 2442286"/>
              <a:gd name="connisteX3" fmla="*/ 1532572 w 2213930"/>
              <a:gd name="connsiteY3" fmla="*/ 467249 h 2442286"/>
              <a:gd name="connisteX4" fmla="*/ 1961197 w 2213930"/>
              <a:gd name="connsiteY4" fmla="*/ 838724 h 2442286"/>
              <a:gd name="connisteX5" fmla="*/ 2189797 w 2213930"/>
              <a:gd name="connsiteY5" fmla="*/ 1457849 h 2442286"/>
              <a:gd name="connisteX6" fmla="*/ 1503997 w 2213930"/>
              <a:gd name="connsiteY6" fmla="*/ 1772174 h 2442286"/>
              <a:gd name="connisteX7" fmla="*/ 846772 w 2213930"/>
              <a:gd name="connsiteY7" fmla="*/ 2438924 h 2442286"/>
              <a:gd name="connisteX8" fmla="*/ 180022 w 2213930"/>
              <a:gd name="connsiteY8" fmla="*/ 1943624 h 2442286"/>
              <a:gd name="connisteX9" fmla="*/ 18097 w 2213930"/>
              <a:gd name="connsiteY9" fmla="*/ 953024 h 2442286"/>
              <a:gd name="connisteX10" fmla="*/ 418147 w 2213930"/>
              <a:gd name="connsiteY10" fmla="*/ 476774 h 244228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</a:cxnLst>
            <a:rect l="l" t="t" r="r" b="b"/>
            <a:pathLst>
              <a:path w="2213930" h="2442286">
                <a:moveTo>
                  <a:pt x="418148" y="476774"/>
                </a:moveTo>
                <a:cubicBezTo>
                  <a:pt x="581978" y="328184"/>
                  <a:pt x="703898" y="303419"/>
                  <a:pt x="837248" y="210074"/>
                </a:cubicBezTo>
                <a:cubicBezTo>
                  <a:pt x="970598" y="116729"/>
                  <a:pt x="945833" y="-41386"/>
                  <a:pt x="1084898" y="10049"/>
                </a:cubicBezTo>
                <a:cubicBezTo>
                  <a:pt x="1223963" y="61484"/>
                  <a:pt x="1357313" y="301514"/>
                  <a:pt x="1532573" y="467249"/>
                </a:cubicBezTo>
                <a:cubicBezTo>
                  <a:pt x="1707833" y="632984"/>
                  <a:pt x="1829753" y="640604"/>
                  <a:pt x="1961198" y="838724"/>
                </a:cubicBezTo>
                <a:cubicBezTo>
                  <a:pt x="2092643" y="1036844"/>
                  <a:pt x="2281238" y="1271159"/>
                  <a:pt x="2189798" y="1457849"/>
                </a:cubicBezTo>
                <a:cubicBezTo>
                  <a:pt x="2098358" y="1644539"/>
                  <a:pt x="1772603" y="1575959"/>
                  <a:pt x="1503998" y="1772174"/>
                </a:cubicBezTo>
                <a:cubicBezTo>
                  <a:pt x="1235393" y="1968389"/>
                  <a:pt x="1111568" y="2404634"/>
                  <a:pt x="846773" y="2438924"/>
                </a:cubicBezTo>
                <a:cubicBezTo>
                  <a:pt x="581978" y="2473214"/>
                  <a:pt x="345758" y="2240804"/>
                  <a:pt x="180023" y="1943624"/>
                </a:cubicBezTo>
                <a:cubicBezTo>
                  <a:pt x="14288" y="1646444"/>
                  <a:pt x="-29527" y="1246394"/>
                  <a:pt x="18098" y="953024"/>
                </a:cubicBezTo>
                <a:cubicBezTo>
                  <a:pt x="65723" y="659654"/>
                  <a:pt x="254318" y="625364"/>
                  <a:pt x="418148" y="476774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b="1">
                <a:solidFill>
                  <a:schemeClr val="tx1"/>
                </a:solidFill>
              </a:rPr>
              <a:t>LOGICA</a:t>
            </a:r>
            <a:endParaRPr lang="pt-BR" altLang="en-US" b="1">
              <a:solidFill>
                <a:schemeClr val="tx1"/>
              </a:solidFill>
            </a:endParaRPr>
          </a:p>
          <a:p>
            <a:pPr algn="ctr"/>
            <a:r>
              <a:rPr lang="pt-BR" altLang="en-US" b="1">
                <a:solidFill>
                  <a:schemeClr val="tx1"/>
                </a:solidFill>
              </a:rPr>
              <a:t>COMBINACIONAL</a:t>
            </a:r>
            <a:endParaRPr lang="pt-BR" altLang="en-US" b="1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596900" y="551180"/>
            <a:ext cx="10998200" cy="219964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Circuitos lógicos sequenciais podem ser vistos como blocos de armazenamente e entre eles blocos lógicos. A partir dos tempos de propagação dos blocos pode-se determinar qual o minimo periodo de clock que pode ser usado</a:t>
            </a: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 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38045" y="2833370"/>
            <a:ext cx="838200" cy="30289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4" name="Retângulo 3"/>
          <p:cNvSpPr/>
          <p:nvPr/>
        </p:nvSpPr>
        <p:spPr>
          <a:xfrm>
            <a:off x="5894070" y="2787015"/>
            <a:ext cx="838200" cy="30759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5" name="Retângulo 4"/>
          <p:cNvSpPr/>
          <p:nvPr/>
        </p:nvSpPr>
        <p:spPr>
          <a:xfrm>
            <a:off x="9583420" y="2795905"/>
            <a:ext cx="838200" cy="30664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6" name="Forma livre 5"/>
          <p:cNvSpPr/>
          <p:nvPr/>
        </p:nvSpPr>
        <p:spPr>
          <a:xfrm>
            <a:off x="3274695" y="3555365"/>
            <a:ext cx="2118995" cy="1690370"/>
          </a:xfrm>
          <a:custGeom>
            <a:avLst/>
            <a:gdLst>
              <a:gd name="connisteX0" fmla="*/ 418147 w 2213930"/>
              <a:gd name="connsiteY0" fmla="*/ 476774 h 2442286"/>
              <a:gd name="connisteX1" fmla="*/ 837247 w 2213930"/>
              <a:gd name="connsiteY1" fmla="*/ 210074 h 2442286"/>
              <a:gd name="connisteX2" fmla="*/ 1084897 w 2213930"/>
              <a:gd name="connsiteY2" fmla="*/ 10049 h 2442286"/>
              <a:gd name="connisteX3" fmla="*/ 1532572 w 2213930"/>
              <a:gd name="connsiteY3" fmla="*/ 467249 h 2442286"/>
              <a:gd name="connisteX4" fmla="*/ 1961197 w 2213930"/>
              <a:gd name="connsiteY4" fmla="*/ 838724 h 2442286"/>
              <a:gd name="connisteX5" fmla="*/ 2189797 w 2213930"/>
              <a:gd name="connsiteY5" fmla="*/ 1457849 h 2442286"/>
              <a:gd name="connisteX6" fmla="*/ 1503997 w 2213930"/>
              <a:gd name="connsiteY6" fmla="*/ 1772174 h 2442286"/>
              <a:gd name="connisteX7" fmla="*/ 846772 w 2213930"/>
              <a:gd name="connsiteY7" fmla="*/ 2438924 h 2442286"/>
              <a:gd name="connisteX8" fmla="*/ 180022 w 2213930"/>
              <a:gd name="connsiteY8" fmla="*/ 1943624 h 2442286"/>
              <a:gd name="connisteX9" fmla="*/ 18097 w 2213930"/>
              <a:gd name="connsiteY9" fmla="*/ 953024 h 2442286"/>
              <a:gd name="connisteX10" fmla="*/ 418147 w 2213930"/>
              <a:gd name="connsiteY10" fmla="*/ 476774 h 244228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</a:cxnLst>
            <a:rect l="l" t="t" r="r" b="b"/>
            <a:pathLst>
              <a:path w="2213930" h="2442286">
                <a:moveTo>
                  <a:pt x="418148" y="476774"/>
                </a:moveTo>
                <a:cubicBezTo>
                  <a:pt x="581978" y="328184"/>
                  <a:pt x="703898" y="303419"/>
                  <a:pt x="837248" y="210074"/>
                </a:cubicBezTo>
                <a:cubicBezTo>
                  <a:pt x="970598" y="116729"/>
                  <a:pt x="945833" y="-41386"/>
                  <a:pt x="1084898" y="10049"/>
                </a:cubicBezTo>
                <a:cubicBezTo>
                  <a:pt x="1223963" y="61484"/>
                  <a:pt x="1357313" y="301514"/>
                  <a:pt x="1532573" y="467249"/>
                </a:cubicBezTo>
                <a:cubicBezTo>
                  <a:pt x="1707833" y="632984"/>
                  <a:pt x="1829753" y="640604"/>
                  <a:pt x="1961198" y="838724"/>
                </a:cubicBezTo>
                <a:cubicBezTo>
                  <a:pt x="2092643" y="1036844"/>
                  <a:pt x="2281238" y="1271159"/>
                  <a:pt x="2189798" y="1457849"/>
                </a:cubicBezTo>
                <a:cubicBezTo>
                  <a:pt x="2098358" y="1644539"/>
                  <a:pt x="1772603" y="1575959"/>
                  <a:pt x="1503998" y="1772174"/>
                </a:cubicBezTo>
                <a:cubicBezTo>
                  <a:pt x="1235393" y="1968389"/>
                  <a:pt x="1111568" y="2404634"/>
                  <a:pt x="846773" y="2438924"/>
                </a:cubicBezTo>
                <a:cubicBezTo>
                  <a:pt x="581978" y="2473214"/>
                  <a:pt x="345758" y="2240804"/>
                  <a:pt x="180023" y="1943624"/>
                </a:cubicBezTo>
                <a:cubicBezTo>
                  <a:pt x="14288" y="1646444"/>
                  <a:pt x="-29527" y="1246394"/>
                  <a:pt x="18098" y="953024"/>
                </a:cubicBezTo>
                <a:cubicBezTo>
                  <a:pt x="65723" y="659654"/>
                  <a:pt x="254318" y="625364"/>
                  <a:pt x="418148" y="476774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b="1">
                <a:solidFill>
                  <a:schemeClr val="tx1"/>
                </a:solidFill>
              </a:rPr>
              <a:t>LOGICA</a:t>
            </a:r>
            <a:endParaRPr lang="pt-BR" altLang="en-US" b="1">
              <a:solidFill>
                <a:schemeClr val="tx1"/>
              </a:solidFill>
            </a:endParaRPr>
          </a:p>
          <a:p>
            <a:pPr algn="ctr"/>
            <a:r>
              <a:rPr lang="pt-BR" altLang="en-US" b="1">
                <a:solidFill>
                  <a:schemeClr val="tx1"/>
                </a:solidFill>
              </a:rPr>
              <a:t>COMBINACIONAL</a:t>
            </a:r>
            <a:endParaRPr lang="pt-BR" altLang="en-US" b="1">
              <a:solidFill>
                <a:schemeClr val="tx1"/>
              </a:solidFill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1680845" y="5490845"/>
            <a:ext cx="4476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5446395" y="5490845"/>
            <a:ext cx="4476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9135745" y="5490845"/>
            <a:ext cx="4476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204595" y="6129020"/>
            <a:ext cx="7943850" cy="9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1671320" y="5490845"/>
            <a:ext cx="9525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5436870" y="5484495"/>
            <a:ext cx="9525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9142095" y="5479415"/>
            <a:ext cx="9525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 de Texto 14"/>
          <p:cNvSpPr txBox="1"/>
          <p:nvPr/>
        </p:nvSpPr>
        <p:spPr>
          <a:xfrm>
            <a:off x="2376170" y="2804795"/>
            <a:ext cx="24765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Registrado</a:t>
            </a:r>
            <a:r>
              <a:rPr lang="pt-BR" altLang="en-US"/>
              <a:t>r</a:t>
            </a:r>
            <a:endParaRPr lang="pt-BR" altLang="en-US"/>
          </a:p>
        </p:txBody>
      </p:sp>
      <p:sp>
        <p:nvSpPr>
          <p:cNvPr id="16" name="Caixa de Texto 15"/>
          <p:cNvSpPr txBox="1"/>
          <p:nvPr/>
        </p:nvSpPr>
        <p:spPr>
          <a:xfrm>
            <a:off x="6184265" y="2769870"/>
            <a:ext cx="24765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Registrado</a:t>
            </a:r>
            <a:r>
              <a:rPr lang="pt-BR" altLang="en-US"/>
              <a:t>r</a:t>
            </a:r>
            <a:endParaRPr lang="pt-BR" altLang="en-US"/>
          </a:p>
        </p:txBody>
      </p:sp>
      <p:sp>
        <p:nvSpPr>
          <p:cNvPr id="17" name="Caixa de Texto 16"/>
          <p:cNvSpPr txBox="1"/>
          <p:nvPr/>
        </p:nvSpPr>
        <p:spPr>
          <a:xfrm>
            <a:off x="9878695" y="2762885"/>
            <a:ext cx="24765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Registrado</a:t>
            </a:r>
            <a:r>
              <a:rPr lang="pt-BR" altLang="en-US"/>
              <a:t>r</a:t>
            </a:r>
            <a:endParaRPr lang="pt-BR" altLang="en-US"/>
          </a:p>
        </p:txBody>
      </p:sp>
      <p:sp>
        <p:nvSpPr>
          <p:cNvPr id="18" name="Seta para a direita 17"/>
          <p:cNvSpPr/>
          <p:nvPr/>
        </p:nvSpPr>
        <p:spPr>
          <a:xfrm>
            <a:off x="2976245" y="4277360"/>
            <a:ext cx="361950" cy="2190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9" name="Seta para a direita 18"/>
          <p:cNvSpPr/>
          <p:nvPr/>
        </p:nvSpPr>
        <p:spPr>
          <a:xfrm>
            <a:off x="5380355" y="4357370"/>
            <a:ext cx="514350" cy="2190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22" name="Seta para a direita 21"/>
          <p:cNvSpPr/>
          <p:nvPr/>
        </p:nvSpPr>
        <p:spPr>
          <a:xfrm>
            <a:off x="9102725" y="4215130"/>
            <a:ext cx="514350" cy="2190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23" name="Seta para a direita 22"/>
          <p:cNvSpPr/>
          <p:nvPr/>
        </p:nvSpPr>
        <p:spPr>
          <a:xfrm>
            <a:off x="6732270" y="4134485"/>
            <a:ext cx="361950" cy="2190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24" name="CaixaDeTexto 17"/>
          <p:cNvSpPr txBox="1"/>
          <p:nvPr/>
        </p:nvSpPr>
        <p:spPr>
          <a:xfrm>
            <a:off x="669588" y="5678272"/>
            <a:ext cx="10020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CLOCK</a:t>
            </a:r>
            <a:endParaRPr lang="pt-BR" sz="2400" b="1" dirty="0" smtClean="0"/>
          </a:p>
        </p:txBody>
      </p:sp>
      <p:sp>
        <p:nvSpPr>
          <p:cNvPr id="25" name="Seta para a direita 24"/>
          <p:cNvSpPr/>
          <p:nvPr/>
        </p:nvSpPr>
        <p:spPr>
          <a:xfrm>
            <a:off x="10421620" y="4215130"/>
            <a:ext cx="361950" cy="2190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26" name="Seta para a direita 25"/>
          <p:cNvSpPr/>
          <p:nvPr/>
        </p:nvSpPr>
        <p:spPr>
          <a:xfrm>
            <a:off x="1776095" y="4215130"/>
            <a:ext cx="361950" cy="2190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pic>
        <p:nvPicPr>
          <p:cNvPr id="103" name="Imagem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2660015" y="2762885"/>
            <a:ext cx="6327140" cy="3103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Caixa de Texto 29"/>
          <p:cNvSpPr txBox="1"/>
          <p:nvPr/>
        </p:nvSpPr>
        <p:spPr>
          <a:xfrm>
            <a:off x="663575" y="370205"/>
            <a:ext cx="10998200" cy="152209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Suponha o circuito abaixo, parte de um circuito sequencial. Determinemos o caminho critico dessa porção.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9" name="CaixaDeTexto 17"/>
          <p:cNvSpPr txBox="1"/>
          <p:nvPr/>
        </p:nvSpPr>
        <p:spPr>
          <a:xfrm>
            <a:off x="2660313" y="2394687"/>
            <a:ext cx="11271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Tp1=0.1ns</a:t>
            </a:r>
            <a:endParaRPr lang="pt-BR" dirty="0"/>
          </a:p>
        </p:txBody>
      </p:sp>
      <p:sp>
        <p:nvSpPr>
          <p:cNvPr id="3" name="CaixaDeTexto 17"/>
          <p:cNvSpPr txBox="1"/>
          <p:nvPr/>
        </p:nvSpPr>
        <p:spPr>
          <a:xfrm>
            <a:off x="2660313" y="3732632"/>
            <a:ext cx="11271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Tp1=0.1ns</a:t>
            </a:r>
            <a:endParaRPr lang="pt-BR" dirty="0"/>
          </a:p>
        </p:txBody>
      </p:sp>
      <p:sp>
        <p:nvSpPr>
          <p:cNvPr id="4" name="CaixaDeTexto 17"/>
          <p:cNvSpPr txBox="1"/>
          <p:nvPr/>
        </p:nvSpPr>
        <p:spPr>
          <a:xfrm>
            <a:off x="7975898" y="2626462"/>
            <a:ext cx="11271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Tp2=0.2ns</a:t>
            </a:r>
            <a:endParaRPr lang="pt-BR" dirty="0"/>
          </a:p>
        </p:txBody>
      </p:sp>
      <p:sp>
        <p:nvSpPr>
          <p:cNvPr id="5" name="CaixaDeTexto 17"/>
          <p:cNvSpPr txBox="1"/>
          <p:nvPr/>
        </p:nvSpPr>
        <p:spPr>
          <a:xfrm>
            <a:off x="7975898" y="4353662"/>
            <a:ext cx="11271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Tp2=0.2ns</a:t>
            </a:r>
            <a:endParaRPr lang="pt-BR" dirty="0"/>
          </a:p>
        </p:txBody>
      </p:sp>
      <p:sp>
        <p:nvSpPr>
          <p:cNvPr id="6" name="CaixaDeTexto 17"/>
          <p:cNvSpPr txBox="1"/>
          <p:nvPr/>
        </p:nvSpPr>
        <p:spPr>
          <a:xfrm>
            <a:off x="4676438" y="5866867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Tp4=0.15ns</a:t>
            </a:r>
            <a:endParaRPr lang="pt-BR" dirty="0"/>
          </a:p>
        </p:txBody>
      </p:sp>
      <p:sp>
        <p:nvSpPr>
          <p:cNvPr id="7" name="CaixaDeTexto 17"/>
          <p:cNvSpPr txBox="1"/>
          <p:nvPr/>
        </p:nvSpPr>
        <p:spPr>
          <a:xfrm>
            <a:off x="6270288" y="539379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Tp4=0.15ns</a:t>
            </a:r>
            <a:endParaRPr lang="pt-BR" dirty="0"/>
          </a:p>
        </p:txBody>
      </p:sp>
      <p:sp>
        <p:nvSpPr>
          <p:cNvPr id="8" name="CaixaDeTexto 17"/>
          <p:cNvSpPr txBox="1"/>
          <p:nvPr/>
        </p:nvSpPr>
        <p:spPr>
          <a:xfrm>
            <a:off x="4600238" y="398536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Tp5=0.13ns</a:t>
            </a:r>
            <a:endParaRPr lang="pt-BR" dirty="0"/>
          </a:p>
        </p:txBody>
      </p:sp>
      <p:sp>
        <p:nvSpPr>
          <p:cNvPr id="10" name="CaixaDeTexto 17"/>
          <p:cNvSpPr txBox="1"/>
          <p:nvPr/>
        </p:nvSpPr>
        <p:spPr>
          <a:xfrm>
            <a:off x="6270288" y="269631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Tp3=0.12ns</a:t>
            </a:r>
            <a:endParaRPr lang="pt-BR" dirty="0"/>
          </a:p>
        </p:txBody>
      </p:sp>
      <p:sp>
        <p:nvSpPr>
          <p:cNvPr id="12" name="CaixaDeTexto 17"/>
          <p:cNvSpPr txBox="1"/>
          <p:nvPr/>
        </p:nvSpPr>
        <p:spPr>
          <a:xfrm>
            <a:off x="9152553" y="4635602"/>
            <a:ext cx="1115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caminho1</a:t>
            </a:r>
            <a:endParaRPr lang="pt-BR" b="1" dirty="0"/>
          </a:p>
        </p:txBody>
      </p:sp>
      <p:sp>
        <p:nvSpPr>
          <p:cNvPr id="14" name="Forma livre 13"/>
          <p:cNvSpPr/>
          <p:nvPr/>
        </p:nvSpPr>
        <p:spPr>
          <a:xfrm>
            <a:off x="2676525" y="3265805"/>
            <a:ext cx="6838950" cy="1750060"/>
          </a:xfrm>
          <a:custGeom>
            <a:avLst/>
            <a:gdLst>
              <a:gd name="connisteX0" fmla="*/ 0 w 6838950"/>
              <a:gd name="connsiteY0" fmla="*/ 20628 h 1860278"/>
              <a:gd name="connisteX1" fmla="*/ 895350 w 6838950"/>
              <a:gd name="connsiteY1" fmla="*/ 20628 h 1860278"/>
              <a:gd name="connisteX2" fmla="*/ 1543050 w 6838950"/>
              <a:gd name="connsiteY2" fmla="*/ 30153 h 1860278"/>
              <a:gd name="connisteX3" fmla="*/ 1819275 w 6838950"/>
              <a:gd name="connsiteY3" fmla="*/ 334953 h 1860278"/>
              <a:gd name="connisteX4" fmla="*/ 1828800 w 6838950"/>
              <a:gd name="connsiteY4" fmla="*/ 1220778 h 1860278"/>
              <a:gd name="connisteX5" fmla="*/ 2190750 w 6838950"/>
              <a:gd name="connsiteY5" fmla="*/ 1392228 h 1860278"/>
              <a:gd name="connisteX6" fmla="*/ 3286125 w 6838950"/>
              <a:gd name="connsiteY6" fmla="*/ 1392228 h 1860278"/>
              <a:gd name="connisteX7" fmla="*/ 3533775 w 6838950"/>
              <a:gd name="connsiteY7" fmla="*/ 1582728 h 1860278"/>
              <a:gd name="connisteX8" fmla="*/ 3762375 w 6838950"/>
              <a:gd name="connsiteY8" fmla="*/ 1830378 h 1860278"/>
              <a:gd name="connisteX9" fmla="*/ 4791075 w 6838950"/>
              <a:gd name="connsiteY9" fmla="*/ 1849428 h 1860278"/>
              <a:gd name="connisteX10" fmla="*/ 6838950 w 6838950"/>
              <a:gd name="connsiteY10" fmla="*/ 1830378 h 186027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</a:cxnLst>
            <a:rect l="l" t="t" r="r" b="b"/>
            <a:pathLst>
              <a:path w="6838950" h="1860279">
                <a:moveTo>
                  <a:pt x="0" y="20629"/>
                </a:moveTo>
                <a:cubicBezTo>
                  <a:pt x="166370" y="20629"/>
                  <a:pt x="586740" y="18724"/>
                  <a:pt x="895350" y="20629"/>
                </a:cubicBezTo>
                <a:cubicBezTo>
                  <a:pt x="1203960" y="22534"/>
                  <a:pt x="1358265" y="-32711"/>
                  <a:pt x="1543050" y="30154"/>
                </a:cubicBezTo>
                <a:cubicBezTo>
                  <a:pt x="1727835" y="93019"/>
                  <a:pt x="1762125" y="96829"/>
                  <a:pt x="1819275" y="334954"/>
                </a:cubicBezTo>
                <a:cubicBezTo>
                  <a:pt x="1876425" y="573079"/>
                  <a:pt x="1754505" y="1009324"/>
                  <a:pt x="1828800" y="1220779"/>
                </a:cubicBezTo>
                <a:cubicBezTo>
                  <a:pt x="1903095" y="1432234"/>
                  <a:pt x="1899285" y="1357939"/>
                  <a:pt x="2190750" y="1392229"/>
                </a:cubicBezTo>
                <a:cubicBezTo>
                  <a:pt x="2482215" y="1426519"/>
                  <a:pt x="3017520" y="1354129"/>
                  <a:pt x="3286125" y="1392229"/>
                </a:cubicBezTo>
                <a:cubicBezTo>
                  <a:pt x="3554730" y="1430329"/>
                  <a:pt x="3438525" y="1495099"/>
                  <a:pt x="3533775" y="1582729"/>
                </a:cubicBezTo>
                <a:cubicBezTo>
                  <a:pt x="3629025" y="1670359"/>
                  <a:pt x="3510915" y="1777039"/>
                  <a:pt x="3762375" y="1830379"/>
                </a:cubicBezTo>
                <a:cubicBezTo>
                  <a:pt x="4013835" y="1883719"/>
                  <a:pt x="4175760" y="1849429"/>
                  <a:pt x="4791075" y="1849429"/>
                </a:cubicBezTo>
                <a:cubicBezTo>
                  <a:pt x="5406390" y="1849429"/>
                  <a:pt x="6449695" y="1834824"/>
                  <a:pt x="6838950" y="1830379"/>
                </a:cubicBezTo>
              </a:path>
            </a:pathLst>
          </a:custGeom>
          <a:noFill/>
          <a:ln w="41275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5" name="Forma livre 14"/>
          <p:cNvSpPr/>
          <p:nvPr/>
        </p:nvSpPr>
        <p:spPr>
          <a:xfrm>
            <a:off x="4189730" y="3166110"/>
            <a:ext cx="5238750" cy="116840"/>
          </a:xfrm>
          <a:custGeom>
            <a:avLst/>
            <a:gdLst>
              <a:gd name="connisteX0" fmla="*/ 0 w 5238750"/>
              <a:gd name="connsiteY0" fmla="*/ 2381 h 116681"/>
              <a:gd name="connisteX1" fmla="*/ 857250 w 5238750"/>
              <a:gd name="connsiteY1" fmla="*/ 11906 h 116681"/>
              <a:gd name="connisteX2" fmla="*/ 2390775 w 5238750"/>
              <a:gd name="connsiteY2" fmla="*/ 97631 h 116681"/>
              <a:gd name="connisteX3" fmla="*/ 4324350 w 5238750"/>
              <a:gd name="connsiteY3" fmla="*/ 107156 h 116681"/>
              <a:gd name="connisteX4" fmla="*/ 5238750 w 5238750"/>
              <a:gd name="connsiteY4" fmla="*/ 116681 h 11668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5238750" h="116681">
                <a:moveTo>
                  <a:pt x="0" y="2381"/>
                </a:moveTo>
                <a:cubicBezTo>
                  <a:pt x="140970" y="2381"/>
                  <a:pt x="379095" y="-7144"/>
                  <a:pt x="857250" y="11906"/>
                </a:cubicBezTo>
                <a:cubicBezTo>
                  <a:pt x="1335405" y="30956"/>
                  <a:pt x="1697355" y="78581"/>
                  <a:pt x="2390775" y="97631"/>
                </a:cubicBezTo>
                <a:cubicBezTo>
                  <a:pt x="3084195" y="116681"/>
                  <a:pt x="3754755" y="103346"/>
                  <a:pt x="4324350" y="107156"/>
                </a:cubicBezTo>
                <a:cubicBezTo>
                  <a:pt x="4893945" y="110966"/>
                  <a:pt x="5094605" y="114776"/>
                  <a:pt x="5238750" y="116681"/>
                </a:cubicBezTo>
              </a:path>
            </a:pathLst>
          </a:custGeom>
          <a:noFill/>
          <a:ln w="41275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6" name="CaixaDeTexto 17"/>
          <p:cNvSpPr txBox="1"/>
          <p:nvPr/>
        </p:nvSpPr>
        <p:spPr>
          <a:xfrm>
            <a:off x="9103023" y="2938882"/>
            <a:ext cx="1115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caminho2</a:t>
            </a:r>
            <a:endParaRPr lang="pt-BR" b="1" dirty="0"/>
          </a:p>
        </p:txBody>
      </p:sp>
      <p:sp>
        <p:nvSpPr>
          <p:cNvPr id="18" name="Forma livre 17"/>
          <p:cNvSpPr/>
          <p:nvPr/>
        </p:nvSpPr>
        <p:spPr>
          <a:xfrm>
            <a:off x="4491355" y="4557395"/>
            <a:ext cx="4937125" cy="1066800"/>
          </a:xfrm>
          <a:custGeom>
            <a:avLst/>
            <a:gdLst>
              <a:gd name="connisteX0" fmla="*/ 31998 w 4937373"/>
              <a:gd name="connsiteY0" fmla="*/ 0 h 958498"/>
              <a:gd name="connisteX1" fmla="*/ 41523 w 4937373"/>
              <a:gd name="connsiteY1" fmla="*/ 647700 h 958498"/>
              <a:gd name="connisteX2" fmla="*/ 451098 w 4937373"/>
              <a:gd name="connsiteY2" fmla="*/ 866775 h 958498"/>
              <a:gd name="connisteX3" fmla="*/ 1146423 w 4937373"/>
              <a:gd name="connsiteY3" fmla="*/ 942975 h 958498"/>
              <a:gd name="connisteX4" fmla="*/ 1613148 w 4937373"/>
              <a:gd name="connsiteY4" fmla="*/ 923925 h 958498"/>
              <a:gd name="connisteX5" fmla="*/ 1756023 w 4937373"/>
              <a:gd name="connsiteY5" fmla="*/ 666750 h 958498"/>
              <a:gd name="connisteX6" fmla="*/ 1965573 w 4937373"/>
              <a:gd name="connsiteY6" fmla="*/ 609600 h 958498"/>
              <a:gd name="connisteX7" fmla="*/ 3013323 w 4937373"/>
              <a:gd name="connsiteY7" fmla="*/ 619125 h 958498"/>
              <a:gd name="connisteX8" fmla="*/ 4937373 w 4937373"/>
              <a:gd name="connsiteY8" fmla="*/ 628650 h 95849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4937373" h="958498">
                <a:moveTo>
                  <a:pt x="31998" y="0"/>
                </a:moveTo>
                <a:cubicBezTo>
                  <a:pt x="25648" y="125095"/>
                  <a:pt x="-42297" y="474345"/>
                  <a:pt x="41523" y="647700"/>
                </a:cubicBezTo>
                <a:cubicBezTo>
                  <a:pt x="125343" y="821055"/>
                  <a:pt x="230118" y="807720"/>
                  <a:pt x="451098" y="866775"/>
                </a:cubicBezTo>
                <a:cubicBezTo>
                  <a:pt x="672078" y="925830"/>
                  <a:pt x="914013" y="931545"/>
                  <a:pt x="1146423" y="942975"/>
                </a:cubicBezTo>
                <a:cubicBezTo>
                  <a:pt x="1378833" y="954405"/>
                  <a:pt x="1491228" y="979170"/>
                  <a:pt x="1613148" y="923925"/>
                </a:cubicBezTo>
                <a:cubicBezTo>
                  <a:pt x="1735068" y="868680"/>
                  <a:pt x="1685538" y="729615"/>
                  <a:pt x="1756023" y="666750"/>
                </a:cubicBezTo>
                <a:cubicBezTo>
                  <a:pt x="1826508" y="603885"/>
                  <a:pt x="1714113" y="619125"/>
                  <a:pt x="1965573" y="609600"/>
                </a:cubicBezTo>
                <a:cubicBezTo>
                  <a:pt x="2217033" y="600075"/>
                  <a:pt x="2418963" y="615315"/>
                  <a:pt x="3013323" y="619125"/>
                </a:cubicBezTo>
                <a:cubicBezTo>
                  <a:pt x="3607683" y="622935"/>
                  <a:pt x="4573518" y="626745"/>
                  <a:pt x="4937373" y="628650"/>
                </a:cubicBezTo>
              </a:path>
            </a:pathLst>
          </a:custGeom>
          <a:noFill/>
          <a:ln w="41275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9" name="CaixaDeTexto 17"/>
          <p:cNvSpPr txBox="1"/>
          <p:nvPr/>
        </p:nvSpPr>
        <p:spPr>
          <a:xfrm>
            <a:off x="9152553" y="5147412"/>
            <a:ext cx="1115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caminho3</a:t>
            </a:r>
            <a:endParaRPr lang="pt-BR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40" name="Tinta 39"/>
              <p14:cNvContentPartPr/>
              <p14:nvPr/>
            </p14:nvContentPartPr>
            <p14:xfrm>
              <a:off x="3384550" y="3143250"/>
              <a:ext cx="80645" cy="8890"/>
            </p14:xfrm>
          </p:contentPart>
        </mc:Choice>
        <mc:Fallback xmlns="">
          <p:pic>
            <p:nvPicPr>
              <p:cNvPr id="40" name="Tinta 39"/>
            </p:nvPicPr>
            <p:blipFill>
              <a:blip r:embed="rId3"/>
            </p:blipFill>
            <p:spPr>
              <a:xfrm>
                <a:off x="3384550" y="3143250"/>
                <a:ext cx="80645" cy="889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2" name="Forma livre 31"/>
          <p:cNvSpPr/>
          <p:nvPr/>
        </p:nvSpPr>
        <p:spPr>
          <a:xfrm>
            <a:off x="3500120" y="4708525"/>
            <a:ext cx="1820545" cy="825500"/>
          </a:xfrm>
          <a:custGeom>
            <a:avLst/>
            <a:gdLst>
              <a:gd name="connisteX0" fmla="*/ 0 w 1820545"/>
              <a:gd name="connsiteY0" fmla="*/ 825500 h 825500"/>
              <a:gd name="connisteX1" fmla="*/ 846455 w 1820545"/>
              <a:gd name="connsiteY1" fmla="*/ 814705 h 825500"/>
              <a:gd name="connisteX2" fmla="*/ 836295 w 1820545"/>
              <a:gd name="connsiteY2" fmla="*/ 10160 h 825500"/>
              <a:gd name="connisteX3" fmla="*/ 1820545 w 1820545"/>
              <a:gd name="connsiteY3" fmla="*/ 0 h 825500"/>
              <a:gd name="connisteX4" fmla="*/ 1809750 w 1820545"/>
              <a:gd name="connsiteY4" fmla="*/ 814705 h 8255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20545" h="825500">
                <a:moveTo>
                  <a:pt x="0" y="825500"/>
                </a:moveTo>
                <a:lnTo>
                  <a:pt x="846455" y="814705"/>
                </a:lnTo>
                <a:lnTo>
                  <a:pt x="836295" y="10160"/>
                </a:lnTo>
                <a:lnTo>
                  <a:pt x="1820545" y="0"/>
                </a:lnTo>
                <a:lnTo>
                  <a:pt x="1809750" y="814705"/>
                </a:lnTo>
              </a:path>
            </a:pathLst>
          </a:custGeom>
          <a:noFill/>
          <a:ln w="25400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33" name="Forma livre 32"/>
          <p:cNvSpPr/>
          <p:nvPr/>
        </p:nvSpPr>
        <p:spPr>
          <a:xfrm>
            <a:off x="5314315" y="4686300"/>
            <a:ext cx="1820545" cy="825500"/>
          </a:xfrm>
          <a:custGeom>
            <a:avLst/>
            <a:gdLst>
              <a:gd name="connisteX0" fmla="*/ 0 w 1820545"/>
              <a:gd name="connsiteY0" fmla="*/ 825500 h 825500"/>
              <a:gd name="connisteX1" fmla="*/ 846455 w 1820545"/>
              <a:gd name="connsiteY1" fmla="*/ 814705 h 825500"/>
              <a:gd name="connisteX2" fmla="*/ 836295 w 1820545"/>
              <a:gd name="connsiteY2" fmla="*/ 10160 h 825500"/>
              <a:gd name="connisteX3" fmla="*/ 1820545 w 1820545"/>
              <a:gd name="connsiteY3" fmla="*/ 0 h 825500"/>
              <a:gd name="connisteX4" fmla="*/ 1809750 w 1820545"/>
              <a:gd name="connsiteY4" fmla="*/ 814705 h 8255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20545" h="825500">
                <a:moveTo>
                  <a:pt x="0" y="825500"/>
                </a:moveTo>
                <a:lnTo>
                  <a:pt x="846455" y="814705"/>
                </a:lnTo>
                <a:lnTo>
                  <a:pt x="836295" y="10160"/>
                </a:lnTo>
                <a:lnTo>
                  <a:pt x="1820545" y="0"/>
                </a:lnTo>
                <a:lnTo>
                  <a:pt x="1809750" y="814705"/>
                </a:lnTo>
              </a:path>
            </a:pathLst>
          </a:custGeom>
          <a:noFill/>
          <a:ln w="25400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34" name="Forma livre 33"/>
          <p:cNvSpPr/>
          <p:nvPr/>
        </p:nvSpPr>
        <p:spPr>
          <a:xfrm>
            <a:off x="7134860" y="4664710"/>
            <a:ext cx="1820545" cy="825500"/>
          </a:xfrm>
          <a:custGeom>
            <a:avLst/>
            <a:gdLst>
              <a:gd name="connisteX0" fmla="*/ 0 w 1820545"/>
              <a:gd name="connsiteY0" fmla="*/ 825500 h 825500"/>
              <a:gd name="connisteX1" fmla="*/ 846455 w 1820545"/>
              <a:gd name="connsiteY1" fmla="*/ 814705 h 825500"/>
              <a:gd name="connisteX2" fmla="*/ 836295 w 1820545"/>
              <a:gd name="connsiteY2" fmla="*/ 10160 h 825500"/>
              <a:gd name="connisteX3" fmla="*/ 1820545 w 1820545"/>
              <a:gd name="connsiteY3" fmla="*/ 0 h 825500"/>
              <a:gd name="connisteX4" fmla="*/ 1809750 w 1820545"/>
              <a:gd name="connsiteY4" fmla="*/ 814705 h 8255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20545" h="825500">
                <a:moveTo>
                  <a:pt x="0" y="825500"/>
                </a:moveTo>
                <a:lnTo>
                  <a:pt x="846455" y="814705"/>
                </a:lnTo>
                <a:lnTo>
                  <a:pt x="836295" y="10160"/>
                </a:lnTo>
                <a:lnTo>
                  <a:pt x="1820545" y="0"/>
                </a:lnTo>
                <a:lnTo>
                  <a:pt x="1809750" y="814705"/>
                </a:lnTo>
              </a:path>
            </a:pathLst>
          </a:custGeom>
          <a:noFill/>
          <a:ln w="25400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36" name="Rectangle 142"/>
          <p:cNvSpPr>
            <a:spLocks noChangeArrowheads="1"/>
          </p:cNvSpPr>
          <p:nvPr/>
        </p:nvSpPr>
        <p:spPr bwMode="auto">
          <a:xfrm flipH="1">
            <a:off x="3315033" y="5113020"/>
            <a:ext cx="901118" cy="39878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>
                <a:latin typeface="Comic Sans MS" panose="030F0702030302020204" pitchFamily="66" charset="0"/>
                <a:cs typeface="Comic Sans MS" panose="030F0702030302020204" pitchFamily="66" charset="0"/>
              </a:rPr>
              <a:t>CLK</a:t>
            </a:r>
            <a:endParaRPr lang="pt-BR" sz="2000" dirty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37" name="Rectangle 142"/>
          <p:cNvSpPr>
            <a:spLocks noChangeArrowheads="1"/>
          </p:cNvSpPr>
          <p:nvPr/>
        </p:nvSpPr>
        <p:spPr bwMode="auto">
          <a:xfrm flipH="1">
            <a:off x="5224478" y="5490210"/>
            <a:ext cx="901118" cy="39878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/>
              <a:t>0V</a:t>
            </a:r>
            <a:endParaRPr lang="pt-BR" sz="2000" dirty="0">
              <a:latin typeface="Symbol" panose="05050102010706020507" charset="0"/>
              <a:cs typeface="Symbol" panose="05050102010706020507" charset="0"/>
            </a:endParaRPr>
          </a:p>
        </p:txBody>
      </p:sp>
      <p:sp>
        <p:nvSpPr>
          <p:cNvPr id="38" name="Rectangle 142"/>
          <p:cNvSpPr>
            <a:spLocks noChangeArrowheads="1"/>
          </p:cNvSpPr>
          <p:nvPr/>
        </p:nvSpPr>
        <p:spPr bwMode="auto">
          <a:xfrm flipH="1">
            <a:off x="4412948" y="4350385"/>
            <a:ext cx="901118" cy="39878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/>
              <a:t>3,0 V</a:t>
            </a:r>
            <a:endParaRPr lang="pt-BR" sz="2000" dirty="0">
              <a:latin typeface="Symbol" panose="05050102010706020507" charset="0"/>
              <a:cs typeface="Symbol" panose="05050102010706020507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 flipH="1" flipV="1">
            <a:off x="4335145" y="4916805"/>
            <a:ext cx="9525" cy="4095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H="1" flipV="1">
            <a:off x="6154420" y="4916170"/>
            <a:ext cx="9525" cy="4095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flipH="1" flipV="1">
            <a:off x="7973695" y="4916805"/>
            <a:ext cx="9525" cy="4095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V="1">
            <a:off x="6144895" y="4429125"/>
            <a:ext cx="6381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6633845" y="4429125"/>
            <a:ext cx="711200" cy="444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7272020" y="4438650"/>
            <a:ext cx="6381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6150610" y="4076700"/>
            <a:ext cx="0" cy="895985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7973695" y="4088765"/>
            <a:ext cx="0" cy="8959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7"/>
          <p:cNvSpPr txBox="1"/>
          <p:nvPr/>
        </p:nvSpPr>
        <p:spPr>
          <a:xfrm>
            <a:off x="6206788" y="4065372"/>
            <a:ext cx="5149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Tp1</a:t>
            </a:r>
            <a:endParaRPr lang="pt-BR" dirty="0"/>
          </a:p>
        </p:txBody>
      </p:sp>
      <p:sp>
        <p:nvSpPr>
          <p:cNvPr id="12" name="CaixaDeTexto 17"/>
          <p:cNvSpPr txBox="1"/>
          <p:nvPr/>
        </p:nvSpPr>
        <p:spPr>
          <a:xfrm>
            <a:off x="6739553" y="4076802"/>
            <a:ext cx="5149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Tp5</a:t>
            </a:r>
            <a:endParaRPr lang="pt-BR" dirty="0"/>
          </a:p>
        </p:txBody>
      </p:sp>
      <p:sp>
        <p:nvSpPr>
          <p:cNvPr id="13" name="CaixaDeTexto 17"/>
          <p:cNvSpPr txBox="1"/>
          <p:nvPr/>
        </p:nvSpPr>
        <p:spPr>
          <a:xfrm>
            <a:off x="7337723" y="4076802"/>
            <a:ext cx="5149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</a:t>
            </a:r>
            <a:endParaRPr lang="pt-BR" dirty="0"/>
          </a:p>
        </p:txBody>
      </p:sp>
      <p:sp>
        <p:nvSpPr>
          <p:cNvPr id="30" name="Caixa de Texto 29"/>
          <p:cNvSpPr txBox="1"/>
          <p:nvPr/>
        </p:nvSpPr>
        <p:spPr>
          <a:xfrm>
            <a:off x="606425" y="313055"/>
            <a:ext cx="10998200" cy="34150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Considere o </a:t>
            </a:r>
            <a:r>
              <a:rPr lang="pt-BR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Caminho1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Quando vem uma borda do clock, o sinal deve sair do registrador1, passar pelo AND1 e pelo NOR2 e chegar registrado4 antes da proxima borda do clock.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Assim teremos que</a:t>
            </a:r>
            <a:r>
              <a:rPr lang="pt-BR" alt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 &gt; Tp1+Tp5+Tp4= 0,38ns</a:t>
            </a:r>
            <a:r>
              <a:rPr lang="pt-BR" alt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206490" y="5721350"/>
            <a:ext cx="179070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7"/>
          <p:cNvSpPr txBox="1"/>
          <p:nvPr/>
        </p:nvSpPr>
        <p:spPr>
          <a:xfrm>
            <a:off x="6850043" y="5764632"/>
            <a:ext cx="2940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</a:t>
            </a:r>
            <a:endParaRPr lang="pt-B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16" name="Tinta 15"/>
              <p14:cNvContentPartPr/>
              <p14:nvPr/>
            </p14:nvContentPartPr>
            <p14:xfrm>
              <a:off x="7841615" y="4401820"/>
              <a:ext cx="18415" cy="360"/>
            </p14:xfrm>
          </p:contentPart>
        </mc:Choice>
        <mc:Fallback xmlns="">
          <p:pic>
            <p:nvPicPr>
              <p:cNvPr id="16" name="Tinta 15"/>
            </p:nvPicPr>
            <p:blipFill>
              <a:blip r:embed="rId2"/>
            </p:blipFill>
            <p:spPr>
              <a:xfrm>
                <a:off x="7841615" y="4401820"/>
                <a:ext cx="18415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17" name="Tinta 16"/>
              <p14:cNvContentPartPr/>
              <p14:nvPr/>
            </p14:nvContentPartPr>
            <p14:xfrm>
              <a:off x="7806055" y="4330700"/>
              <a:ext cx="321945" cy="196215"/>
            </p14:xfrm>
          </p:contentPart>
        </mc:Choice>
        <mc:Fallback xmlns="">
          <p:pic>
            <p:nvPicPr>
              <p:cNvPr id="17" name="Tinta 16"/>
            </p:nvPicPr>
            <p:blipFill>
              <a:blip r:embed="rId4"/>
            </p:blipFill>
            <p:spPr>
              <a:xfrm>
                <a:off x="7806055" y="4330700"/>
                <a:ext cx="321945" cy="196215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596900" y="522605"/>
            <a:ext cx="10998200" cy="58623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Da figura, vemos que ha tres caminhos que se inciam no registrador1 .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Além do caminho1, teremos 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342900" indent="-3429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caminho2: T &gt;  Tp1+Tp3 = 0,22ns</a:t>
            </a:r>
            <a:endParaRPr lang="pt-BR" altLang="en-US" sz="28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342900" indent="-3429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caminho3: T &gt; Tp1+Tp4+Tp4 = 0,4ns</a:t>
            </a:r>
            <a:endParaRPr lang="pt-BR" altLang="en-US" sz="28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Wingdings" panose="05000000000000000000" charset="0"/>
              <a:buNone/>
            </a:pP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Ha ainda outos tres caminhos possiveis se iniciando no registrador2 (nao indicados na figura)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Analisando-se todos os caminhos, é fácil ver que o mais longo é o caminho3 e que T&gt; 0.4ns, ou Freq&lt; 2.5 GHz. Essa caminho mais longo é o chamado caminho critico. Para se aumentar a velocidade de um circuito, os caminhos criticos devem ser achados e modificados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19" name="Tinta 18"/>
              <p14:cNvContentPartPr/>
              <p14:nvPr/>
            </p14:nvContentPartPr>
            <p14:xfrm>
              <a:off x="7592060" y="1910715"/>
              <a:ext cx="26670" cy="360"/>
            </p14:xfrm>
          </p:contentPart>
        </mc:Choice>
        <mc:Fallback xmlns="">
          <p:pic>
            <p:nvPicPr>
              <p:cNvPr id="19" name="Tinta 18"/>
            </p:nvPicPr>
            <p:blipFill>
              <a:blip r:embed="rId2"/>
            </p:blipFill>
            <p:spPr>
              <a:xfrm>
                <a:off x="7592060" y="1910715"/>
                <a:ext cx="2667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20" name="Tinta 19"/>
              <p14:cNvContentPartPr/>
              <p14:nvPr/>
            </p14:nvContentPartPr>
            <p14:xfrm>
              <a:off x="7592060" y="1847850"/>
              <a:ext cx="26670" cy="18415"/>
            </p14:xfrm>
          </p:contentPart>
        </mc:Choice>
        <mc:Fallback xmlns="">
          <p:pic>
            <p:nvPicPr>
              <p:cNvPr id="20" name="Tinta 19"/>
            </p:nvPicPr>
            <p:blipFill>
              <a:blip r:embed="rId4"/>
            </p:blipFill>
            <p:spPr>
              <a:xfrm>
                <a:off x="7592060" y="1847850"/>
                <a:ext cx="26670" cy="18415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578485" y="467995"/>
            <a:ext cx="11229975" cy="289179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Mais alguns parametros são relevantes para calculo do caminho critico. Um deles é o t</a:t>
            </a:r>
            <a:r>
              <a:rPr lang="pt-BR" altLang="en-US" sz="2800" b="1" baseline="-25000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setup</a:t>
            </a: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dos registradores; outro é o jitter do clock.</a:t>
            </a:r>
            <a:endParaRPr lang="pt-BR" altLang="en-US" sz="2800" b="1" dirty="0" smtClean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 sinal de clock tem uma ‘oscilação’ como indicado abaixo devido à ruidos</a:t>
            </a:r>
            <a:endParaRPr lang="pt-BR" altLang="en-US" sz="2800" b="1" dirty="0" smtClean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pic>
        <p:nvPicPr>
          <p:cNvPr id="104" name="Imagem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2059305" y="3266440"/>
            <a:ext cx="8267700" cy="308991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7" name="Conector de Seta Reta 16"/>
          <p:cNvCxnSpPr/>
          <p:nvPr/>
        </p:nvCxnSpPr>
        <p:spPr>
          <a:xfrm>
            <a:off x="3719195" y="4528820"/>
            <a:ext cx="24765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3966845" y="4528820"/>
            <a:ext cx="24765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7"/>
          <p:cNvSpPr txBox="1"/>
          <p:nvPr/>
        </p:nvSpPr>
        <p:spPr>
          <a:xfrm>
            <a:off x="3609638" y="3980282"/>
            <a:ext cx="3575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t</a:t>
            </a:r>
            <a:r>
              <a:rPr lang="pt-BR" sz="2800" baseline="-25000" dirty="0"/>
              <a:t>j</a:t>
            </a:r>
            <a:endParaRPr lang="pt-BR" sz="2800" baseline="-25000" dirty="0"/>
          </a:p>
        </p:txBody>
      </p:sp>
      <p:sp>
        <p:nvSpPr>
          <p:cNvPr id="20" name="CaixaDeTexto 17"/>
          <p:cNvSpPr txBox="1"/>
          <p:nvPr/>
        </p:nvSpPr>
        <p:spPr>
          <a:xfrm>
            <a:off x="3967143" y="3949167"/>
            <a:ext cx="3822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t</a:t>
            </a:r>
            <a:r>
              <a:rPr lang="pt-BR" sz="3200" baseline="-25000" dirty="0"/>
              <a:t>j</a:t>
            </a:r>
            <a:endParaRPr lang="pt-BR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596900" y="522605"/>
            <a:ext cx="10998200" cy="10915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Suponha que é dado tj= 0.05ns e os t</a:t>
            </a:r>
            <a:r>
              <a:rPr lang="pt-BR" altLang="en-US" sz="2800" b="1" baseline="-25000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setup</a:t>
            </a: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dos registradores.</a:t>
            </a:r>
            <a:endParaRPr lang="pt-BR" altLang="en-US" sz="2800" b="1" dirty="0" smtClean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pic>
        <p:nvPicPr>
          <p:cNvPr id="103" name="Imagem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2283460" y="2286635"/>
            <a:ext cx="6327140" cy="3103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CaixaDeTexto 17"/>
          <p:cNvSpPr txBox="1"/>
          <p:nvPr/>
        </p:nvSpPr>
        <p:spPr>
          <a:xfrm>
            <a:off x="2159933" y="1641577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Tp1=0.1ns</a:t>
            </a:r>
            <a:endParaRPr lang="pt-BR" dirty="0"/>
          </a:p>
          <a:p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=0.05ns</a:t>
            </a:r>
            <a:endParaRPr lang="pt-BR" dirty="0"/>
          </a:p>
        </p:txBody>
      </p:sp>
      <p:sp>
        <p:nvSpPr>
          <p:cNvPr id="6" name="CaixaDeTexto 17"/>
          <p:cNvSpPr txBox="1"/>
          <p:nvPr/>
        </p:nvSpPr>
        <p:spPr>
          <a:xfrm>
            <a:off x="4299883" y="5390617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Tp4=0.15ns</a:t>
            </a:r>
            <a:endParaRPr lang="pt-BR" dirty="0"/>
          </a:p>
        </p:txBody>
      </p:sp>
      <p:sp>
        <p:nvSpPr>
          <p:cNvPr id="7" name="CaixaDeTexto 17"/>
          <p:cNvSpPr txBox="1"/>
          <p:nvPr/>
        </p:nvSpPr>
        <p:spPr>
          <a:xfrm>
            <a:off x="5893733" y="491754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Tp4=0.15ns</a:t>
            </a:r>
            <a:endParaRPr lang="pt-BR" dirty="0"/>
          </a:p>
        </p:txBody>
      </p:sp>
      <p:sp>
        <p:nvSpPr>
          <p:cNvPr id="8" name="CaixaDeTexto 17"/>
          <p:cNvSpPr txBox="1"/>
          <p:nvPr/>
        </p:nvSpPr>
        <p:spPr>
          <a:xfrm>
            <a:off x="4223683" y="350911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Tp5=0.13ns</a:t>
            </a:r>
            <a:endParaRPr lang="pt-BR" dirty="0"/>
          </a:p>
        </p:txBody>
      </p:sp>
      <p:sp>
        <p:nvSpPr>
          <p:cNvPr id="10" name="CaixaDeTexto 17"/>
          <p:cNvSpPr txBox="1"/>
          <p:nvPr/>
        </p:nvSpPr>
        <p:spPr>
          <a:xfrm>
            <a:off x="5893733" y="222006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Tp3=0.12ns</a:t>
            </a:r>
            <a:endParaRPr lang="pt-BR" dirty="0"/>
          </a:p>
        </p:txBody>
      </p:sp>
      <p:sp>
        <p:nvSpPr>
          <p:cNvPr id="11" name="Forma livre 10"/>
          <p:cNvSpPr/>
          <p:nvPr/>
        </p:nvSpPr>
        <p:spPr>
          <a:xfrm>
            <a:off x="4114800" y="4081145"/>
            <a:ext cx="4937125" cy="958215"/>
          </a:xfrm>
          <a:custGeom>
            <a:avLst/>
            <a:gdLst>
              <a:gd name="connisteX0" fmla="*/ 31998 w 4937373"/>
              <a:gd name="connsiteY0" fmla="*/ 0 h 958498"/>
              <a:gd name="connisteX1" fmla="*/ 41523 w 4937373"/>
              <a:gd name="connsiteY1" fmla="*/ 647700 h 958498"/>
              <a:gd name="connisteX2" fmla="*/ 451098 w 4937373"/>
              <a:gd name="connsiteY2" fmla="*/ 866775 h 958498"/>
              <a:gd name="connisteX3" fmla="*/ 1146423 w 4937373"/>
              <a:gd name="connsiteY3" fmla="*/ 942975 h 958498"/>
              <a:gd name="connisteX4" fmla="*/ 1613148 w 4937373"/>
              <a:gd name="connsiteY4" fmla="*/ 923925 h 958498"/>
              <a:gd name="connisteX5" fmla="*/ 1756023 w 4937373"/>
              <a:gd name="connsiteY5" fmla="*/ 666750 h 958498"/>
              <a:gd name="connisteX6" fmla="*/ 1965573 w 4937373"/>
              <a:gd name="connsiteY6" fmla="*/ 609600 h 958498"/>
              <a:gd name="connisteX7" fmla="*/ 3013323 w 4937373"/>
              <a:gd name="connsiteY7" fmla="*/ 619125 h 958498"/>
              <a:gd name="connisteX8" fmla="*/ 4937373 w 4937373"/>
              <a:gd name="connsiteY8" fmla="*/ 628650 h 95849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4937373" h="958498">
                <a:moveTo>
                  <a:pt x="31998" y="0"/>
                </a:moveTo>
                <a:cubicBezTo>
                  <a:pt x="25648" y="125095"/>
                  <a:pt x="-42297" y="474345"/>
                  <a:pt x="41523" y="647700"/>
                </a:cubicBezTo>
                <a:cubicBezTo>
                  <a:pt x="125343" y="821055"/>
                  <a:pt x="230118" y="807720"/>
                  <a:pt x="451098" y="866775"/>
                </a:cubicBezTo>
                <a:cubicBezTo>
                  <a:pt x="672078" y="925830"/>
                  <a:pt x="914013" y="931545"/>
                  <a:pt x="1146423" y="942975"/>
                </a:cubicBezTo>
                <a:cubicBezTo>
                  <a:pt x="1378833" y="954405"/>
                  <a:pt x="1491228" y="979170"/>
                  <a:pt x="1613148" y="923925"/>
                </a:cubicBezTo>
                <a:cubicBezTo>
                  <a:pt x="1735068" y="868680"/>
                  <a:pt x="1685538" y="729615"/>
                  <a:pt x="1756023" y="666750"/>
                </a:cubicBezTo>
                <a:cubicBezTo>
                  <a:pt x="1826508" y="603885"/>
                  <a:pt x="1714113" y="619125"/>
                  <a:pt x="1965573" y="609600"/>
                </a:cubicBezTo>
                <a:cubicBezTo>
                  <a:pt x="2217033" y="600075"/>
                  <a:pt x="2418963" y="615315"/>
                  <a:pt x="3013323" y="619125"/>
                </a:cubicBezTo>
                <a:cubicBezTo>
                  <a:pt x="3607683" y="622935"/>
                  <a:pt x="4573518" y="626745"/>
                  <a:pt x="4937373" y="628650"/>
                </a:cubicBezTo>
              </a:path>
            </a:pathLst>
          </a:custGeom>
          <a:noFill/>
          <a:ln w="41275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3" name="CaixaDeTexto 17"/>
          <p:cNvSpPr txBox="1"/>
          <p:nvPr/>
        </p:nvSpPr>
        <p:spPr>
          <a:xfrm>
            <a:off x="8775998" y="4671162"/>
            <a:ext cx="1115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caminho3</a:t>
            </a:r>
            <a:endParaRPr lang="pt-BR" b="1" dirty="0"/>
          </a:p>
        </p:txBody>
      </p:sp>
      <p:sp>
        <p:nvSpPr>
          <p:cNvPr id="21" name="CaixaDeTexto 17"/>
          <p:cNvSpPr txBox="1"/>
          <p:nvPr/>
        </p:nvSpPr>
        <p:spPr>
          <a:xfrm>
            <a:off x="1982133" y="4394302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Tp1=0.1ns</a:t>
            </a:r>
            <a:endParaRPr lang="pt-BR" dirty="0"/>
          </a:p>
          <a:p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=0.05ns</a:t>
            </a:r>
            <a:endParaRPr lang="pt-BR" dirty="0"/>
          </a:p>
        </p:txBody>
      </p:sp>
      <p:sp>
        <p:nvSpPr>
          <p:cNvPr id="22" name="CaixaDeTexto 17"/>
          <p:cNvSpPr txBox="1"/>
          <p:nvPr/>
        </p:nvSpPr>
        <p:spPr>
          <a:xfrm>
            <a:off x="7457738" y="1819377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Tp2=0.2ns</a:t>
            </a:r>
            <a:endParaRPr lang="pt-BR" dirty="0"/>
          </a:p>
          <a:p>
            <a:pPr algn="ctr"/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=0.06ns</a:t>
            </a:r>
            <a:endParaRPr lang="pt-BR" dirty="0"/>
          </a:p>
        </p:txBody>
      </p:sp>
      <p:sp>
        <p:nvSpPr>
          <p:cNvPr id="23" name="CaixaDeTexto 17"/>
          <p:cNvSpPr txBox="1"/>
          <p:nvPr/>
        </p:nvSpPr>
        <p:spPr>
          <a:xfrm>
            <a:off x="7527588" y="5078197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Tp2=0.2ns</a:t>
            </a:r>
            <a:endParaRPr lang="pt-BR" dirty="0"/>
          </a:p>
          <a:p>
            <a:pPr algn="ctr"/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=0.06ns</a:t>
            </a:r>
            <a:endParaRPr lang="pt-BR" dirty="0"/>
          </a:p>
        </p:txBody>
      </p:sp>
      <p:sp>
        <p:nvSpPr>
          <p:cNvPr id="24" name="Caixa de Texto 23"/>
          <p:cNvSpPr txBox="1"/>
          <p:nvPr/>
        </p:nvSpPr>
        <p:spPr>
          <a:xfrm>
            <a:off x="779780" y="5723255"/>
            <a:ext cx="10998200" cy="90678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4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Agora o T minimo será </a:t>
            </a:r>
            <a:endParaRPr lang="pt-BR" altLang="en-US" sz="2400" b="1" dirty="0" smtClean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caminho3: T &gt; </a:t>
            </a:r>
            <a:r>
              <a:rPr lang="pt-BR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Tp1+Tp4+Tp4+2tj+t</a:t>
            </a:r>
            <a:r>
              <a:rPr lang="pt-BR" altLang="en-US" sz="2400" b="1" baseline="-25000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setup </a:t>
            </a:r>
            <a:r>
              <a:rPr lang="pt-BR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=</a:t>
            </a:r>
            <a:r>
              <a:rPr lang="pt-BR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0,56ns</a:t>
            </a:r>
            <a:endParaRPr lang="pt-BR" altLang="en-US" sz="24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25" name="Forma livre 24"/>
          <p:cNvSpPr/>
          <p:nvPr/>
        </p:nvSpPr>
        <p:spPr>
          <a:xfrm>
            <a:off x="2366645" y="2654300"/>
            <a:ext cx="1752600" cy="1788795"/>
          </a:xfrm>
          <a:custGeom>
            <a:avLst/>
            <a:gdLst>
              <a:gd name="connisteX0" fmla="*/ 0 w 1752600"/>
              <a:gd name="connsiteY0" fmla="*/ 26889 h 1789014"/>
              <a:gd name="connisteX1" fmla="*/ 571500 w 1752600"/>
              <a:gd name="connsiteY1" fmla="*/ 17364 h 1789014"/>
              <a:gd name="connisteX2" fmla="*/ 1476375 w 1752600"/>
              <a:gd name="connsiteY2" fmla="*/ 17364 h 1789014"/>
              <a:gd name="connisteX3" fmla="*/ 1704975 w 1752600"/>
              <a:gd name="connsiteY3" fmla="*/ 207864 h 1789014"/>
              <a:gd name="connisteX4" fmla="*/ 1733550 w 1752600"/>
              <a:gd name="connsiteY4" fmla="*/ 969864 h 1789014"/>
              <a:gd name="connisteX5" fmla="*/ 1752600 w 1752600"/>
              <a:gd name="connsiteY5" fmla="*/ 1789014 h 1789014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1752600" h="1789015">
                <a:moveTo>
                  <a:pt x="0" y="26890"/>
                </a:moveTo>
                <a:cubicBezTo>
                  <a:pt x="95885" y="24985"/>
                  <a:pt x="276225" y="19270"/>
                  <a:pt x="571500" y="17365"/>
                </a:cubicBezTo>
                <a:cubicBezTo>
                  <a:pt x="866775" y="15460"/>
                  <a:pt x="1249680" y="-20735"/>
                  <a:pt x="1476375" y="17365"/>
                </a:cubicBezTo>
                <a:cubicBezTo>
                  <a:pt x="1703070" y="55465"/>
                  <a:pt x="1653540" y="17365"/>
                  <a:pt x="1704975" y="207865"/>
                </a:cubicBezTo>
                <a:cubicBezTo>
                  <a:pt x="1756410" y="398365"/>
                  <a:pt x="1724025" y="653635"/>
                  <a:pt x="1733550" y="969865"/>
                </a:cubicBezTo>
                <a:cubicBezTo>
                  <a:pt x="1743075" y="1286095"/>
                  <a:pt x="1749425" y="1640425"/>
                  <a:pt x="1752600" y="1789015"/>
                </a:cubicBezTo>
              </a:path>
            </a:pathLst>
          </a:custGeom>
          <a:noFill/>
          <a:ln w="444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46" name="Tinta 45"/>
              <p14:cNvContentPartPr/>
              <p14:nvPr/>
            </p14:nvContentPartPr>
            <p14:xfrm>
              <a:off x="5269230" y="2847975"/>
              <a:ext cx="53975" cy="9525"/>
            </p14:xfrm>
          </p:contentPart>
        </mc:Choice>
        <mc:Fallback xmlns="">
          <p:pic>
            <p:nvPicPr>
              <p:cNvPr id="46" name="Tinta 45"/>
            </p:nvPicPr>
            <p:blipFill>
              <a:blip r:embed="rId3"/>
            </p:blipFill>
            <p:spPr>
              <a:xfrm>
                <a:off x="5269230" y="2847975"/>
                <a:ext cx="53975" cy="9525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596900" y="522605"/>
            <a:ext cx="10998200" cy="10915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Caminho Critico</a:t>
            </a:r>
            <a:endParaRPr lang="pt-BR" altLang="en-US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Suponha que é dado tj= 0.04ns e os t</a:t>
            </a:r>
            <a:r>
              <a:rPr lang="pt-BR" altLang="en-US" sz="2800" b="1" baseline="-25000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setup</a:t>
            </a: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dos registradores.</a:t>
            </a:r>
            <a:endParaRPr lang="pt-BR" altLang="en-US" sz="2800" b="1" dirty="0" smtClean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pic>
        <p:nvPicPr>
          <p:cNvPr id="103" name="Imagem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2283460" y="2286635"/>
            <a:ext cx="6327140" cy="3103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CaixaDeTexto 17"/>
          <p:cNvSpPr txBox="1"/>
          <p:nvPr/>
        </p:nvSpPr>
        <p:spPr>
          <a:xfrm>
            <a:off x="2159933" y="1641577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Tp1=0.1ns</a:t>
            </a:r>
            <a:endParaRPr lang="pt-BR" dirty="0"/>
          </a:p>
          <a:p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=0.05ns</a:t>
            </a:r>
            <a:endParaRPr lang="pt-BR" dirty="0"/>
          </a:p>
        </p:txBody>
      </p:sp>
      <p:sp>
        <p:nvSpPr>
          <p:cNvPr id="6" name="CaixaDeTexto 17"/>
          <p:cNvSpPr txBox="1"/>
          <p:nvPr/>
        </p:nvSpPr>
        <p:spPr>
          <a:xfrm>
            <a:off x="4299883" y="5390617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Tp4=0.15ns</a:t>
            </a:r>
            <a:endParaRPr lang="pt-BR" dirty="0"/>
          </a:p>
        </p:txBody>
      </p:sp>
      <p:sp>
        <p:nvSpPr>
          <p:cNvPr id="7" name="CaixaDeTexto 17"/>
          <p:cNvSpPr txBox="1"/>
          <p:nvPr/>
        </p:nvSpPr>
        <p:spPr>
          <a:xfrm>
            <a:off x="5893733" y="491754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Tp4=0.15ns</a:t>
            </a:r>
            <a:endParaRPr lang="pt-BR" dirty="0"/>
          </a:p>
        </p:txBody>
      </p:sp>
      <p:sp>
        <p:nvSpPr>
          <p:cNvPr id="8" name="CaixaDeTexto 17"/>
          <p:cNvSpPr txBox="1"/>
          <p:nvPr/>
        </p:nvSpPr>
        <p:spPr>
          <a:xfrm>
            <a:off x="4223683" y="350911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Tp5=0.13ns</a:t>
            </a:r>
            <a:endParaRPr lang="pt-BR" dirty="0"/>
          </a:p>
        </p:txBody>
      </p:sp>
      <p:sp>
        <p:nvSpPr>
          <p:cNvPr id="10" name="CaixaDeTexto 17"/>
          <p:cNvSpPr txBox="1"/>
          <p:nvPr/>
        </p:nvSpPr>
        <p:spPr>
          <a:xfrm>
            <a:off x="5893733" y="2220062"/>
            <a:ext cx="1242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Tp3=0.12ns</a:t>
            </a:r>
            <a:endParaRPr lang="pt-BR" dirty="0"/>
          </a:p>
        </p:txBody>
      </p:sp>
      <p:sp>
        <p:nvSpPr>
          <p:cNvPr id="13" name="CaixaDeTexto 17"/>
          <p:cNvSpPr txBox="1"/>
          <p:nvPr/>
        </p:nvSpPr>
        <p:spPr>
          <a:xfrm>
            <a:off x="8775998" y="4671162"/>
            <a:ext cx="1115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caminho3</a:t>
            </a:r>
            <a:endParaRPr lang="pt-BR" b="1" dirty="0"/>
          </a:p>
        </p:txBody>
      </p:sp>
      <p:sp>
        <p:nvSpPr>
          <p:cNvPr id="21" name="CaixaDeTexto 17"/>
          <p:cNvSpPr txBox="1"/>
          <p:nvPr/>
        </p:nvSpPr>
        <p:spPr>
          <a:xfrm>
            <a:off x="1982133" y="4394302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Tp1=0.1ns</a:t>
            </a:r>
            <a:endParaRPr lang="pt-BR" dirty="0"/>
          </a:p>
          <a:p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=0.05ns</a:t>
            </a:r>
            <a:endParaRPr lang="pt-BR" dirty="0"/>
          </a:p>
        </p:txBody>
      </p:sp>
      <p:sp>
        <p:nvSpPr>
          <p:cNvPr id="22" name="CaixaDeTexto 17"/>
          <p:cNvSpPr txBox="1"/>
          <p:nvPr/>
        </p:nvSpPr>
        <p:spPr>
          <a:xfrm>
            <a:off x="7457738" y="1819377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Tp2=0.2ns</a:t>
            </a:r>
            <a:endParaRPr lang="pt-BR" dirty="0"/>
          </a:p>
          <a:p>
            <a:pPr algn="ctr"/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=0.06ns</a:t>
            </a:r>
            <a:endParaRPr lang="pt-BR" dirty="0"/>
          </a:p>
        </p:txBody>
      </p:sp>
      <p:sp>
        <p:nvSpPr>
          <p:cNvPr id="23" name="CaixaDeTexto 17"/>
          <p:cNvSpPr txBox="1"/>
          <p:nvPr/>
        </p:nvSpPr>
        <p:spPr>
          <a:xfrm>
            <a:off x="7527588" y="5078197"/>
            <a:ext cx="1375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Tp2=0.2ns</a:t>
            </a:r>
            <a:endParaRPr lang="pt-BR" dirty="0"/>
          </a:p>
          <a:p>
            <a:pPr algn="ctr"/>
            <a:r>
              <a:rPr lang="pt-BR" dirty="0"/>
              <a:t>t</a:t>
            </a:r>
            <a:r>
              <a:rPr lang="pt-BR" baseline="-25000" dirty="0"/>
              <a:t>setup</a:t>
            </a:r>
            <a:r>
              <a:rPr lang="pt-BR" dirty="0"/>
              <a:t> =0.06ns</a:t>
            </a:r>
            <a:endParaRPr lang="pt-BR" dirty="0"/>
          </a:p>
        </p:txBody>
      </p:sp>
      <p:sp>
        <p:nvSpPr>
          <p:cNvPr id="24" name="Caixa de Texto 23"/>
          <p:cNvSpPr txBox="1"/>
          <p:nvPr/>
        </p:nvSpPr>
        <p:spPr>
          <a:xfrm>
            <a:off x="3776980" y="5895975"/>
            <a:ext cx="3339465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Qual o T minimo?</a:t>
            </a:r>
            <a:endParaRPr lang="pt-BR" altLang="en-US" sz="2800" b="1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2122170" y="4013200"/>
            <a:ext cx="7183120" cy="622935"/>
          </a:xfrm>
          <a:custGeom>
            <a:avLst/>
            <a:gdLst>
              <a:gd name="connisteX0" fmla="*/ 0 w 7183095"/>
              <a:gd name="connsiteY0" fmla="*/ 0 h 622895"/>
              <a:gd name="connisteX1" fmla="*/ 1837055 w 7183095"/>
              <a:gd name="connsiteY1" fmla="*/ 109220 h 622895"/>
              <a:gd name="connisteX2" fmla="*/ 3388360 w 7183095"/>
              <a:gd name="connsiteY2" fmla="*/ 272415 h 622895"/>
              <a:gd name="connisteX3" fmla="*/ 4490085 w 7183095"/>
              <a:gd name="connsiteY3" fmla="*/ 585470 h 622895"/>
              <a:gd name="connisteX4" fmla="*/ 6966585 w 7183095"/>
              <a:gd name="connsiteY4" fmla="*/ 612140 h 622895"/>
              <a:gd name="connisteX5" fmla="*/ 6966585 w 7183095"/>
              <a:gd name="connsiteY5" fmla="*/ 612140 h 622895"/>
              <a:gd name="connisteX6" fmla="*/ 7048500 w 7183095"/>
              <a:gd name="connsiteY6" fmla="*/ 530860 h 62289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7183095" h="622895">
                <a:moveTo>
                  <a:pt x="0" y="0"/>
                </a:moveTo>
                <a:cubicBezTo>
                  <a:pt x="336550" y="18415"/>
                  <a:pt x="1159510" y="54610"/>
                  <a:pt x="1837055" y="109220"/>
                </a:cubicBezTo>
                <a:cubicBezTo>
                  <a:pt x="2514600" y="163830"/>
                  <a:pt x="2857500" y="177165"/>
                  <a:pt x="3388360" y="272415"/>
                </a:cubicBezTo>
                <a:cubicBezTo>
                  <a:pt x="3919220" y="367665"/>
                  <a:pt x="3774440" y="517525"/>
                  <a:pt x="4490085" y="585470"/>
                </a:cubicBezTo>
                <a:cubicBezTo>
                  <a:pt x="5205730" y="653415"/>
                  <a:pt x="6471285" y="607060"/>
                  <a:pt x="6966585" y="612140"/>
                </a:cubicBezTo>
                <a:cubicBezTo>
                  <a:pt x="7461885" y="617220"/>
                  <a:pt x="6950075" y="628650"/>
                  <a:pt x="6966585" y="612140"/>
                </a:cubicBezTo>
              </a:path>
            </a:pathLst>
          </a:custGeom>
          <a:noFill/>
          <a:ln w="57150">
            <a:solidFill>
              <a:srgbClr val="C00000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pt-B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grpSp>
        <p:nvGrpSpPr>
          <p:cNvPr id="18" name="Grupo 17"/>
          <p:cNvGrpSpPr/>
          <p:nvPr/>
        </p:nvGrpSpPr>
        <p:grpSpPr>
          <a:xfrm>
            <a:off x="1438275" y="1062159"/>
            <a:ext cx="3114130" cy="2336996"/>
            <a:chOff x="1635" y="4411"/>
            <a:chExt cx="6717" cy="5794"/>
          </a:xfrm>
        </p:grpSpPr>
        <p:sp>
          <p:nvSpPr>
            <p:cNvPr id="4" name="Caixa de Texto 3"/>
            <p:cNvSpPr txBox="1"/>
            <p:nvPr/>
          </p:nvSpPr>
          <p:spPr>
            <a:xfrm>
              <a:off x="1677" y="4531"/>
              <a:ext cx="749" cy="12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pt-BR" sz="2800" b="0">
                  <a:latin typeface="Comic Sans MS" panose="030F0702030302020204" pitchFamily="66" charset="0"/>
                  <a:cs typeface="Comic Sans MS" panose="030F0702030302020204" pitchFamily="66" charset="0"/>
                </a:rPr>
                <a:t>D</a:t>
              </a:r>
              <a:endParaRPr lang="pt-BR" sz="2800" b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  <p:grpSp>
          <p:nvGrpSpPr>
            <p:cNvPr id="5" name="Grupo 4"/>
            <p:cNvGrpSpPr/>
            <p:nvPr/>
          </p:nvGrpSpPr>
          <p:grpSpPr>
            <a:xfrm>
              <a:off x="1635" y="4886"/>
              <a:ext cx="3922" cy="1764"/>
              <a:chOff x="11668" y="9375"/>
              <a:chExt cx="2350" cy="1048"/>
            </a:xfrm>
          </p:grpSpPr>
          <p:sp>
            <p:nvSpPr>
              <p:cNvPr id="14348" name="Line 12"/>
              <p:cNvSpPr/>
              <p:nvPr/>
            </p:nvSpPr>
            <p:spPr>
              <a:xfrm>
                <a:off x="11668" y="9840"/>
                <a:ext cx="78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49" name="Line 13"/>
              <p:cNvSpPr/>
              <p:nvPr/>
            </p:nvSpPr>
            <p:spPr>
              <a:xfrm>
                <a:off x="13138" y="9850"/>
                <a:ext cx="880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0" name="Line 14"/>
              <p:cNvSpPr/>
              <p:nvPr/>
            </p:nvSpPr>
            <p:spPr>
              <a:xfrm flipV="1">
                <a:off x="12421" y="9375"/>
                <a:ext cx="455" cy="430"/>
              </a:xfrm>
              <a:prstGeom prst="line">
                <a:avLst/>
              </a:prstGeom>
              <a:ln w="63500" cap="flat" cmpd="sng">
                <a:solidFill>
                  <a:srgbClr val="DA0F03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1" name="Oval 15"/>
              <p:cNvSpPr/>
              <p:nvPr/>
            </p:nvSpPr>
            <p:spPr>
              <a:xfrm>
                <a:off x="12323" y="975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352" name="Oval 16"/>
              <p:cNvSpPr/>
              <p:nvPr/>
            </p:nvSpPr>
            <p:spPr>
              <a:xfrm>
                <a:off x="13113" y="976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512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48" y="9654"/>
                    <a:ext cx="600" cy="769"/>
                  </a:xfrm>
                  <a:prstGeom prst="rect">
                    <a:avLst/>
                  </a:prstGeom>
                  <a:noFill/>
                  <a:ln w="19050" algn="ctr">
                    <a:noFill/>
                    <a:miter lim="800000"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marR="0" defTabSz="914400">
                      <a:spcBef>
                        <a:spcPct val="50000"/>
                      </a:spcBef>
                      <a:buClrTx/>
                      <a:buSzTx/>
                      <a:buFontTx/>
                      <a:buNone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800" b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  <m:t>𝛟</m:t>
                          </m:r>
                        </m:oMath>
                      </m:oMathPara>
                    </a14:m>
                    <a:endParaRPr kumimoji="0" lang="en-US" sz="2800" b="1" kern="1200" cap="none" spc="0" normalizeH="0" baseline="0" noProof="0">
                      <a:solidFill>
                        <a:srgbClr val="DA0F0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mic Sans MS" panose="030F0702030302020204" pitchFamily="66" charset="0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175122" name="Text 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448" y="9654"/>
                    <a:ext cx="600" cy="769"/>
                  </a:xfrm>
                  <a:prstGeom prst="rect">
                    <a:avLst/>
                  </a:prstGeom>
                  <a:blipFill rotWithShape="1">
                    <a:blip r:embed="rId1"/>
                  </a:blipFill>
                  <a:ln w="19050" algn="ctr">
                    <a:noFill/>
                    <a:miter lim="800000"/>
                  </a:ln>
                  <a:effectLst/>
                </p:spPr>
                <p:txBody>
                  <a:bodyPr/>
                  <a:lstStyle/>
                  <a:p>
                    <a:r>
                      <a:rPr lang="en-US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" name="Grupo 2"/>
            <p:cNvGrpSpPr/>
            <p:nvPr/>
          </p:nvGrpSpPr>
          <p:grpSpPr>
            <a:xfrm>
              <a:off x="4326" y="4976"/>
              <a:ext cx="3169" cy="1416"/>
              <a:chOff x="8933" y="6761"/>
              <a:chExt cx="3169" cy="1416"/>
            </a:xfrm>
          </p:grpSpPr>
          <p:cxnSp>
            <p:nvCxnSpPr>
              <p:cNvPr id="74" name="Conector Reto 73"/>
              <p:cNvCxnSpPr/>
              <p:nvPr/>
            </p:nvCxnSpPr>
            <p:spPr>
              <a:xfrm>
                <a:off x="10124" y="7474"/>
                <a:ext cx="1979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to 69"/>
              <p:cNvCxnSpPr/>
              <p:nvPr/>
            </p:nvCxnSpPr>
            <p:spPr>
              <a:xfrm>
                <a:off x="8933" y="7474"/>
                <a:ext cx="907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riângulo isósceles 70"/>
              <p:cNvSpPr/>
              <p:nvPr/>
            </p:nvSpPr>
            <p:spPr>
              <a:xfrm rot="5400000">
                <a:off x="9778" y="6827"/>
                <a:ext cx="1417" cy="128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altLang="en-US"/>
              </a:p>
            </p:txBody>
          </p:sp>
          <p:sp>
            <p:nvSpPr>
              <p:cNvPr id="73" name="Elipse 72"/>
              <p:cNvSpPr/>
              <p:nvPr/>
            </p:nvSpPr>
            <p:spPr>
              <a:xfrm>
                <a:off x="11129" y="7341"/>
                <a:ext cx="260" cy="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" name="Grupo 5"/>
            <p:cNvGrpSpPr/>
            <p:nvPr/>
          </p:nvGrpSpPr>
          <p:grpSpPr>
            <a:xfrm flipH="1">
              <a:off x="4171" y="8788"/>
              <a:ext cx="3291" cy="1417"/>
              <a:chOff x="8933" y="6761"/>
              <a:chExt cx="3291" cy="1417"/>
            </a:xfrm>
          </p:grpSpPr>
          <p:cxnSp>
            <p:nvCxnSpPr>
              <p:cNvPr id="7" name="Conector Reto 6"/>
              <p:cNvCxnSpPr/>
              <p:nvPr/>
            </p:nvCxnSpPr>
            <p:spPr>
              <a:xfrm>
                <a:off x="10013" y="7474"/>
                <a:ext cx="2211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to 7"/>
              <p:cNvCxnSpPr/>
              <p:nvPr/>
            </p:nvCxnSpPr>
            <p:spPr>
              <a:xfrm>
                <a:off x="8933" y="7474"/>
                <a:ext cx="907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riângulo isósceles 8"/>
              <p:cNvSpPr/>
              <p:nvPr/>
            </p:nvSpPr>
            <p:spPr>
              <a:xfrm rot="5400000">
                <a:off x="9778" y="6827"/>
                <a:ext cx="1417" cy="128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altLang="en-US"/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11129" y="7341"/>
                <a:ext cx="260" cy="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113" y="7415"/>
                  <a:ext cx="1001" cy="1400"/>
                </a:xfrm>
                <a:prstGeom prst="rect">
                  <a:avLst/>
                </a:prstGeom>
                <a:noFill/>
                <a:ln w="19050" algn="ctr">
                  <a:noFill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R="0" defTabSz="914400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kumimoji="0" lang="en-US" sz="2800" b="1" i="1" kern="1200" cap="none" spc="0" normalizeH="0" baseline="0" noProof="0">
                                <a:solidFill>
                                  <a:srgbClr val="DA0F03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 panose="02040503050406030204" pitchFamily="18" charset="0"/>
                                <a:ea typeface="+mn-ea"/>
                                <a:cs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kumimoji="0" lang="en-US" sz="2800" b="1" kern="1200" cap="none" spc="0" normalizeH="0" baseline="0" noProof="0">
                                <a:solidFill>
                                  <a:srgbClr val="DA0F03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 panose="02040503050406030204" pitchFamily="18" charset="0"/>
                                <a:ea typeface="+mn-ea"/>
                                <a:cs typeface="Cambria Math" panose="02040503050406030204" pitchFamily="18" charset="0"/>
                              </a:rPr>
                              <m:t>𝛟</m:t>
                            </m:r>
                          </m:e>
                        </m:bar>
                      </m:oMath>
                    </m:oMathPara>
                  </a14:m>
                  <a:endParaRPr kumimoji="0" lang="en-US" sz="2800" b="1" kern="1200" cap="none" spc="0" normalizeH="0" baseline="0" noProof="0">
                    <a:solidFill>
                      <a:srgbClr val="DA0F0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1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13" y="7415"/>
                  <a:ext cx="1001" cy="1400"/>
                </a:xfrm>
                <a:prstGeom prst="rect">
                  <a:avLst/>
                </a:prstGeom>
                <a:blipFill rotWithShape="1">
                  <a:blip r:embed="rId2"/>
                </a:blipFill>
                <a:ln w="19050" algn="ctr">
                  <a:noFill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upo 11"/>
            <p:cNvGrpSpPr/>
            <p:nvPr/>
          </p:nvGrpSpPr>
          <p:grpSpPr>
            <a:xfrm rot="16200000" flipV="1">
              <a:off x="2628" y="7181"/>
              <a:ext cx="3717" cy="939"/>
              <a:chOff x="11668" y="9375"/>
              <a:chExt cx="2350" cy="558"/>
            </a:xfrm>
          </p:grpSpPr>
          <p:sp>
            <p:nvSpPr>
              <p:cNvPr id="13" name="Line 12"/>
              <p:cNvSpPr/>
              <p:nvPr/>
            </p:nvSpPr>
            <p:spPr>
              <a:xfrm>
                <a:off x="11668" y="9840"/>
                <a:ext cx="78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" name="Line 13"/>
              <p:cNvSpPr/>
              <p:nvPr/>
            </p:nvSpPr>
            <p:spPr>
              <a:xfrm>
                <a:off x="13138" y="9850"/>
                <a:ext cx="880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" name="Line 14"/>
              <p:cNvSpPr/>
              <p:nvPr/>
            </p:nvSpPr>
            <p:spPr>
              <a:xfrm flipV="1">
                <a:off x="12421" y="9375"/>
                <a:ext cx="455" cy="430"/>
              </a:xfrm>
              <a:prstGeom prst="line">
                <a:avLst/>
              </a:prstGeom>
              <a:ln w="63500" cap="flat" cmpd="sng">
                <a:solidFill>
                  <a:srgbClr val="DA0F03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" name="Oval 15"/>
              <p:cNvSpPr/>
              <p:nvPr/>
            </p:nvSpPr>
            <p:spPr>
              <a:xfrm>
                <a:off x="12323" y="975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3113" y="976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Line 13"/>
            <p:cNvSpPr/>
            <p:nvPr/>
          </p:nvSpPr>
          <p:spPr>
            <a:xfrm rot="16200000" flipV="1">
              <a:off x="5551" y="7597"/>
              <a:ext cx="3855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" name="Line 12"/>
            <p:cNvSpPr/>
            <p:nvPr/>
          </p:nvSpPr>
          <p:spPr>
            <a:xfrm>
              <a:off x="7027" y="5673"/>
              <a:ext cx="1307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Caixa de Texto 20"/>
                <p:cNvSpPr txBox="1"/>
                <p:nvPr/>
              </p:nvSpPr>
              <p:spPr>
                <a:xfrm>
                  <a:off x="7603" y="4411"/>
                  <a:ext cx="749" cy="13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inden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altLang="pt-BR" sz="2800" b="0" i="1"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pt-BR" sz="2800" b="0" i="1"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altLang="pt-BR" sz="2800" b="0" i="1">
                    <a:latin typeface="Cambria Math" panose="02040503050406030204" pitchFamily="18" charset="0"/>
                    <a:cs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21" name="Caixa de 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3" y="4411"/>
                  <a:ext cx="749" cy="1371"/>
                </a:xfrm>
                <a:prstGeom prst="rect">
                  <a:avLst/>
                </a:prstGeom>
                <a:blipFill rotWithShape="1">
                  <a:blip r:embed="rId3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Caixa de Texto 6"/>
          <p:cNvSpPr txBox="1"/>
          <p:nvPr/>
        </p:nvSpPr>
        <p:spPr>
          <a:xfrm>
            <a:off x="2035810" y="490220"/>
            <a:ext cx="8380730" cy="46037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lvl="0" indent="0" algn="ctr" fontAlgn="auto">
              <a:spcAft>
                <a:spcPts val="1200"/>
              </a:spcAft>
              <a:buFont typeface="Wingdings" panose="05000000000000000000" charset="0"/>
              <a:buNone/>
            </a:pPr>
            <a:r>
              <a:rPr lang="pt-BR" altLang="en-US" sz="2400" b="1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Vamos representar um </a:t>
            </a:r>
            <a:r>
              <a:rPr lang="pt-BR" altLang="en-US" sz="2400" b="1" i="1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Latch</a:t>
            </a:r>
            <a:r>
              <a:rPr lang="pt-BR" altLang="en-US" sz="2400" b="1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 como um bloco </a:t>
            </a:r>
            <a:endParaRPr lang="pt-BR" altLang="en-US" sz="2400" b="1" dirty="0" smtClean="0">
              <a:solidFill>
                <a:srgbClr val="C00000"/>
              </a:solidFill>
              <a:effectLst/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32" name="Line 12"/>
          <p:cNvSpPr/>
          <p:nvPr/>
        </p:nvSpPr>
        <p:spPr>
          <a:xfrm>
            <a:off x="8651003" y="2032470"/>
            <a:ext cx="748797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" name="Line 12"/>
          <p:cNvSpPr/>
          <p:nvPr/>
        </p:nvSpPr>
        <p:spPr>
          <a:xfrm>
            <a:off x="8651003" y="2871940"/>
            <a:ext cx="748797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" name="Line 12"/>
          <p:cNvSpPr/>
          <p:nvPr/>
        </p:nvSpPr>
        <p:spPr>
          <a:xfrm>
            <a:off x="10397253" y="2032470"/>
            <a:ext cx="748797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" name="Retângulo 26"/>
          <p:cNvSpPr/>
          <p:nvPr/>
        </p:nvSpPr>
        <p:spPr>
          <a:xfrm>
            <a:off x="9291955" y="1579880"/>
            <a:ext cx="1381125" cy="18580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36" name="Caixa de Texto 35"/>
          <p:cNvSpPr txBox="1"/>
          <p:nvPr/>
        </p:nvSpPr>
        <p:spPr>
          <a:xfrm>
            <a:off x="8651456" y="1510771"/>
            <a:ext cx="429185" cy="5220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D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37" name="Caixa de Texto 36"/>
          <p:cNvSpPr txBox="1"/>
          <p:nvPr/>
        </p:nvSpPr>
        <p:spPr>
          <a:xfrm>
            <a:off x="10872686" y="1579986"/>
            <a:ext cx="4291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Q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38" name="Caixa de Texto 37"/>
          <p:cNvSpPr txBox="1"/>
          <p:nvPr/>
        </p:nvSpPr>
        <p:spPr>
          <a:xfrm>
            <a:off x="2571966" y="3036041"/>
            <a:ext cx="4291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Q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8446573" y="2350384"/>
                <a:ext cx="573791" cy="522154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6573" y="2350384"/>
                <a:ext cx="573791" cy="522154"/>
              </a:xfrm>
              <a:prstGeom prst="rect">
                <a:avLst/>
              </a:prstGeom>
              <a:blipFill rotWithShape="1">
                <a:blip r:embed="rId4"/>
                <a:stretch>
                  <a:fillRect l="-76" t="-48" r="33" b="83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aixa de Texto 39"/>
          <p:cNvSpPr txBox="1"/>
          <p:nvPr/>
        </p:nvSpPr>
        <p:spPr>
          <a:xfrm>
            <a:off x="9187180" y="2110105"/>
            <a:ext cx="14859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pt-BR" sz="2000" b="0">
                <a:latin typeface="Comic Sans MS" panose="030F0702030302020204" pitchFamily="66" charset="0"/>
                <a:cs typeface="Comic Sans MS" panose="030F0702030302020204" pitchFamily="66" charset="0"/>
              </a:rPr>
              <a:t>D-LATCH</a:t>
            </a:r>
            <a:endParaRPr lang="pt-BR" sz="20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grpSp>
        <p:nvGrpSpPr>
          <p:cNvPr id="78" name="Grupo 77"/>
          <p:cNvGrpSpPr/>
          <p:nvPr/>
        </p:nvGrpSpPr>
        <p:grpSpPr>
          <a:xfrm>
            <a:off x="1430020" y="3755194"/>
            <a:ext cx="3114130" cy="2336996"/>
            <a:chOff x="1635" y="4411"/>
            <a:chExt cx="6717" cy="57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92" y="5695"/>
                  <a:ext cx="1001" cy="1400"/>
                </a:xfrm>
                <a:prstGeom prst="rect">
                  <a:avLst/>
                </a:prstGeom>
                <a:noFill/>
                <a:ln w="19050" algn="ctr">
                  <a:noFill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R="0" defTabSz="914400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kumimoji="0" lang="en-US" sz="2800" b="1" i="1" kern="1200" cap="none" spc="0" normalizeH="0" baseline="0" noProof="0">
                                <a:solidFill>
                                  <a:srgbClr val="DA0F03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 panose="02040503050406030204" pitchFamily="18" charset="0"/>
                                <a:ea typeface="+mn-ea"/>
                                <a:cs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kumimoji="0" lang="en-US" sz="2800" b="1" kern="1200" cap="none" spc="0" normalizeH="0" baseline="0" noProof="0">
                                <a:solidFill>
                                  <a:srgbClr val="DA0F03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 panose="02040503050406030204" pitchFamily="18" charset="0"/>
                                <a:ea typeface="+mn-ea"/>
                                <a:cs typeface="Cambria Math" panose="02040503050406030204" pitchFamily="18" charset="0"/>
                              </a:rPr>
                              <m:t>𝛟</m:t>
                            </m:r>
                          </m:e>
                        </m:bar>
                      </m:oMath>
                    </m:oMathPara>
                  </a14:m>
                  <a:endParaRPr kumimoji="0" lang="en-US" sz="2800" b="1" kern="1200" cap="none" spc="0" normalizeH="0" baseline="0" noProof="0">
                    <a:solidFill>
                      <a:srgbClr val="DA0F0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97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92" y="5695"/>
                  <a:ext cx="1001" cy="1400"/>
                </a:xfrm>
                <a:prstGeom prst="rect">
                  <a:avLst/>
                </a:prstGeom>
                <a:blipFill rotWithShape="1">
                  <a:blip r:embed="rId2"/>
                </a:blipFill>
                <a:ln w="19050" algn="ctr">
                  <a:noFill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9" name="Caixa de Texto 78"/>
            <p:cNvSpPr txBox="1"/>
            <p:nvPr/>
          </p:nvSpPr>
          <p:spPr>
            <a:xfrm>
              <a:off x="1677" y="4531"/>
              <a:ext cx="749" cy="12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pt-BR" sz="2800" b="0">
                  <a:latin typeface="Comic Sans MS" panose="030F0702030302020204" pitchFamily="66" charset="0"/>
                  <a:cs typeface="Comic Sans MS" panose="030F0702030302020204" pitchFamily="66" charset="0"/>
                </a:rPr>
                <a:t>D</a:t>
              </a:r>
              <a:endParaRPr lang="pt-BR" sz="2800" b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  <p:grpSp>
          <p:nvGrpSpPr>
            <p:cNvPr id="80" name="Grupo 79"/>
            <p:cNvGrpSpPr/>
            <p:nvPr/>
          </p:nvGrpSpPr>
          <p:grpSpPr>
            <a:xfrm>
              <a:off x="1635" y="4886"/>
              <a:ext cx="3922" cy="939"/>
              <a:chOff x="11668" y="9375"/>
              <a:chExt cx="2350" cy="558"/>
            </a:xfrm>
          </p:grpSpPr>
          <p:sp>
            <p:nvSpPr>
              <p:cNvPr id="81" name="Line 12"/>
              <p:cNvSpPr/>
              <p:nvPr/>
            </p:nvSpPr>
            <p:spPr>
              <a:xfrm>
                <a:off x="11668" y="9840"/>
                <a:ext cx="78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" name="Line 13"/>
              <p:cNvSpPr/>
              <p:nvPr/>
            </p:nvSpPr>
            <p:spPr>
              <a:xfrm>
                <a:off x="13138" y="9850"/>
                <a:ext cx="880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3" name="Line 14"/>
              <p:cNvSpPr/>
              <p:nvPr/>
            </p:nvSpPr>
            <p:spPr>
              <a:xfrm flipV="1">
                <a:off x="12421" y="9375"/>
                <a:ext cx="455" cy="430"/>
              </a:xfrm>
              <a:prstGeom prst="line">
                <a:avLst/>
              </a:prstGeom>
              <a:ln w="63500" cap="flat" cmpd="sng">
                <a:solidFill>
                  <a:srgbClr val="DA0F03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4" name="Oval 15"/>
              <p:cNvSpPr/>
              <p:nvPr/>
            </p:nvSpPr>
            <p:spPr>
              <a:xfrm>
                <a:off x="12323" y="975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16"/>
              <p:cNvSpPr/>
              <p:nvPr/>
            </p:nvSpPr>
            <p:spPr>
              <a:xfrm>
                <a:off x="13113" y="976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7" name="Grupo 86"/>
            <p:cNvGrpSpPr/>
            <p:nvPr/>
          </p:nvGrpSpPr>
          <p:grpSpPr>
            <a:xfrm>
              <a:off x="4326" y="4960"/>
              <a:ext cx="3170" cy="1417"/>
              <a:chOff x="8933" y="6745"/>
              <a:chExt cx="3170" cy="1417"/>
            </a:xfrm>
          </p:grpSpPr>
          <p:cxnSp>
            <p:nvCxnSpPr>
              <p:cNvPr id="88" name="Conector Reto 87"/>
              <p:cNvCxnSpPr/>
              <p:nvPr/>
            </p:nvCxnSpPr>
            <p:spPr>
              <a:xfrm>
                <a:off x="10124" y="7474"/>
                <a:ext cx="1979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to 88"/>
              <p:cNvCxnSpPr/>
              <p:nvPr/>
            </p:nvCxnSpPr>
            <p:spPr>
              <a:xfrm>
                <a:off x="8933" y="7474"/>
                <a:ext cx="907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riângulo isósceles 89"/>
              <p:cNvSpPr/>
              <p:nvPr/>
            </p:nvSpPr>
            <p:spPr>
              <a:xfrm rot="5400000">
                <a:off x="9774" y="6811"/>
                <a:ext cx="1417" cy="128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altLang="en-US"/>
              </a:p>
            </p:txBody>
          </p:sp>
          <p:sp>
            <p:nvSpPr>
              <p:cNvPr id="91" name="Elipse 90"/>
              <p:cNvSpPr/>
              <p:nvPr/>
            </p:nvSpPr>
            <p:spPr>
              <a:xfrm>
                <a:off x="11129" y="7341"/>
                <a:ext cx="260" cy="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92" name="Grupo 91"/>
            <p:cNvGrpSpPr/>
            <p:nvPr/>
          </p:nvGrpSpPr>
          <p:grpSpPr>
            <a:xfrm flipH="1">
              <a:off x="4171" y="8788"/>
              <a:ext cx="3291" cy="1417"/>
              <a:chOff x="8933" y="6761"/>
              <a:chExt cx="3291" cy="1417"/>
            </a:xfrm>
          </p:grpSpPr>
          <p:cxnSp>
            <p:nvCxnSpPr>
              <p:cNvPr id="93" name="Conector Reto 92"/>
              <p:cNvCxnSpPr/>
              <p:nvPr/>
            </p:nvCxnSpPr>
            <p:spPr>
              <a:xfrm>
                <a:off x="10013" y="7474"/>
                <a:ext cx="2211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ector Reto 93"/>
              <p:cNvCxnSpPr/>
              <p:nvPr/>
            </p:nvCxnSpPr>
            <p:spPr>
              <a:xfrm>
                <a:off x="8933" y="7474"/>
                <a:ext cx="907" cy="0"/>
              </a:xfrm>
              <a:prstGeom prst="line">
                <a:avLst/>
              </a:prstGeom>
              <a:ln w="19050">
                <a:solidFill>
                  <a:srgbClr val="9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riângulo isósceles 94"/>
              <p:cNvSpPr/>
              <p:nvPr/>
            </p:nvSpPr>
            <p:spPr>
              <a:xfrm rot="5400000">
                <a:off x="9778" y="6827"/>
                <a:ext cx="1417" cy="128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altLang="en-US"/>
              </a:p>
            </p:txBody>
          </p:sp>
          <p:sp>
            <p:nvSpPr>
              <p:cNvPr id="96" name="Elipse 95"/>
              <p:cNvSpPr/>
              <p:nvPr/>
            </p:nvSpPr>
            <p:spPr>
              <a:xfrm>
                <a:off x="11129" y="7341"/>
                <a:ext cx="260" cy="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98" name="Grupo 97"/>
            <p:cNvGrpSpPr/>
            <p:nvPr/>
          </p:nvGrpSpPr>
          <p:grpSpPr>
            <a:xfrm rot="16200000" flipV="1">
              <a:off x="2628" y="7181"/>
              <a:ext cx="3717" cy="939"/>
              <a:chOff x="11668" y="9375"/>
              <a:chExt cx="2350" cy="558"/>
            </a:xfrm>
          </p:grpSpPr>
          <p:sp>
            <p:nvSpPr>
              <p:cNvPr id="99" name="Line 12"/>
              <p:cNvSpPr/>
              <p:nvPr/>
            </p:nvSpPr>
            <p:spPr>
              <a:xfrm>
                <a:off x="11668" y="9840"/>
                <a:ext cx="78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0" name="Line 13"/>
              <p:cNvSpPr/>
              <p:nvPr/>
            </p:nvSpPr>
            <p:spPr>
              <a:xfrm>
                <a:off x="13138" y="9850"/>
                <a:ext cx="880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1" name="Line 14"/>
              <p:cNvSpPr/>
              <p:nvPr/>
            </p:nvSpPr>
            <p:spPr>
              <a:xfrm flipV="1">
                <a:off x="12421" y="9375"/>
                <a:ext cx="455" cy="430"/>
              </a:xfrm>
              <a:prstGeom prst="line">
                <a:avLst/>
              </a:prstGeom>
              <a:ln w="63500" cap="flat" cmpd="sng">
                <a:solidFill>
                  <a:srgbClr val="DA0F03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" name="Oval 15"/>
              <p:cNvSpPr/>
              <p:nvPr/>
            </p:nvSpPr>
            <p:spPr>
              <a:xfrm>
                <a:off x="12323" y="975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Oval 16"/>
              <p:cNvSpPr/>
              <p:nvPr/>
            </p:nvSpPr>
            <p:spPr>
              <a:xfrm>
                <a:off x="13113" y="9760"/>
                <a:ext cx="140" cy="173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Marlett" pitchFamily="2" charset="2"/>
                  <a:buChar char="h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w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12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4" name="Line 13"/>
            <p:cNvSpPr/>
            <p:nvPr/>
          </p:nvSpPr>
          <p:spPr>
            <a:xfrm rot="16200000" flipV="1">
              <a:off x="5551" y="7597"/>
              <a:ext cx="3855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5" name="Line 12"/>
            <p:cNvSpPr/>
            <p:nvPr/>
          </p:nvSpPr>
          <p:spPr>
            <a:xfrm>
              <a:off x="7027" y="5673"/>
              <a:ext cx="1307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6" name="Caixa de Texto 105"/>
                <p:cNvSpPr txBox="1"/>
                <p:nvPr/>
              </p:nvSpPr>
              <p:spPr>
                <a:xfrm>
                  <a:off x="7603" y="4411"/>
                  <a:ext cx="749" cy="13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inden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altLang="pt-BR" sz="2800" b="0" i="1"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pt-BR" sz="2800" b="0" i="1"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altLang="pt-BR" sz="2800" b="0" i="1">
                    <a:latin typeface="Cambria Math" panose="02040503050406030204" pitchFamily="18" charset="0"/>
                    <a:cs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106" name="Caixa de Texto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3" y="4411"/>
                  <a:ext cx="749" cy="1371"/>
                </a:xfrm>
                <a:prstGeom prst="rect">
                  <a:avLst/>
                </a:prstGeom>
                <a:blipFill rotWithShape="1">
                  <a:blip r:embed="rId3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Caixa de Texto 106"/>
          <p:cNvSpPr txBox="1"/>
          <p:nvPr/>
        </p:nvSpPr>
        <p:spPr>
          <a:xfrm>
            <a:off x="2563711" y="5866871"/>
            <a:ext cx="4291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Q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 Box 18"/>
              <p:cNvSpPr txBox="1">
                <a:spLocks noChangeArrowheads="1"/>
              </p:cNvSpPr>
              <p:nvPr/>
            </p:nvSpPr>
            <p:spPr bwMode="auto">
              <a:xfrm>
                <a:off x="2086251" y="5092526"/>
                <a:ext cx="464251" cy="522127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6251" y="5092526"/>
                <a:ext cx="464251" cy="522127"/>
              </a:xfrm>
              <a:prstGeom prst="rect">
                <a:avLst/>
              </a:prstGeom>
              <a:blipFill rotWithShape="1">
                <a:blip r:embed="rId1"/>
                <a:stretch>
                  <a:fillRect l="-59" t="-88" r="74" b="118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Line 12"/>
          <p:cNvSpPr/>
          <p:nvPr/>
        </p:nvSpPr>
        <p:spPr>
          <a:xfrm>
            <a:off x="8850393" y="4872825"/>
            <a:ext cx="748797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0" name="Line 12"/>
          <p:cNvSpPr/>
          <p:nvPr/>
        </p:nvSpPr>
        <p:spPr>
          <a:xfrm>
            <a:off x="8850393" y="5712295"/>
            <a:ext cx="748797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" name="Line 12"/>
          <p:cNvSpPr/>
          <p:nvPr/>
        </p:nvSpPr>
        <p:spPr>
          <a:xfrm>
            <a:off x="10596643" y="4872825"/>
            <a:ext cx="748797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" name="Retângulo 111"/>
          <p:cNvSpPr/>
          <p:nvPr/>
        </p:nvSpPr>
        <p:spPr>
          <a:xfrm>
            <a:off x="9491345" y="4420235"/>
            <a:ext cx="1381125" cy="18580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13" name="Caixa de Texto 112"/>
          <p:cNvSpPr txBox="1"/>
          <p:nvPr/>
        </p:nvSpPr>
        <p:spPr>
          <a:xfrm>
            <a:off x="8850846" y="4351126"/>
            <a:ext cx="429185" cy="5220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D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114" name="Caixa de Texto 113"/>
          <p:cNvSpPr txBox="1"/>
          <p:nvPr/>
        </p:nvSpPr>
        <p:spPr>
          <a:xfrm>
            <a:off x="11072076" y="4420341"/>
            <a:ext cx="4291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Q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 Box 18"/>
              <p:cNvSpPr txBox="1">
                <a:spLocks noChangeArrowheads="1"/>
              </p:cNvSpPr>
              <p:nvPr/>
            </p:nvSpPr>
            <p:spPr bwMode="auto">
              <a:xfrm>
                <a:off x="8645963" y="5190739"/>
                <a:ext cx="573791" cy="522154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5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45963" y="5190739"/>
                <a:ext cx="573791" cy="522154"/>
              </a:xfrm>
              <a:prstGeom prst="rect">
                <a:avLst/>
              </a:prstGeom>
              <a:blipFill rotWithShape="1">
                <a:blip r:embed="rId4"/>
                <a:stretch>
                  <a:fillRect l="-76" t="-48" r="33" b="83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Caixa de Texto 115"/>
          <p:cNvSpPr txBox="1"/>
          <p:nvPr/>
        </p:nvSpPr>
        <p:spPr>
          <a:xfrm>
            <a:off x="9386570" y="4950460"/>
            <a:ext cx="14859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pt-BR" sz="2000" b="0">
                <a:latin typeface="Comic Sans MS" panose="030F0702030302020204" pitchFamily="66" charset="0"/>
                <a:cs typeface="Comic Sans MS" panose="030F0702030302020204" pitchFamily="66" charset="0"/>
              </a:rPr>
              <a:t>D-LATCH</a:t>
            </a:r>
            <a:endParaRPr lang="pt-BR" sz="20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9291955" y="5614670"/>
            <a:ext cx="199390" cy="190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18" name="Caixa de Texto 117"/>
          <p:cNvSpPr txBox="1"/>
          <p:nvPr/>
        </p:nvSpPr>
        <p:spPr>
          <a:xfrm>
            <a:off x="5467350" y="2141220"/>
            <a:ext cx="21590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pt-BR" sz="2400" b="0">
                <a:latin typeface="Comic Sans MS" panose="030F0702030302020204" pitchFamily="66" charset="0"/>
                <a:cs typeface="Comic Sans MS" panose="030F0702030302020204" pitchFamily="66" charset="0"/>
              </a:rPr>
              <a:t>sensível ao nível alto</a:t>
            </a:r>
            <a:endParaRPr lang="pt-BR" sz="20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119" name="Caixa de Texto 118"/>
          <p:cNvSpPr txBox="1"/>
          <p:nvPr/>
        </p:nvSpPr>
        <p:spPr>
          <a:xfrm>
            <a:off x="5467350" y="4799965"/>
            <a:ext cx="21590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pt-BR" sz="2400" b="0">
                <a:latin typeface="Comic Sans MS" panose="030F0702030302020204" pitchFamily="66" charset="0"/>
                <a:cs typeface="Comic Sans MS" panose="030F0702030302020204" pitchFamily="66" charset="0"/>
              </a:rPr>
              <a:t>sensível ao nível baixo</a:t>
            </a:r>
            <a:endParaRPr lang="pt-BR" sz="20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3" name="Caixa de Texto 6"/>
          <p:cNvSpPr txBox="1"/>
          <p:nvPr/>
        </p:nvSpPr>
        <p:spPr>
          <a:xfrm>
            <a:off x="588010" y="490220"/>
            <a:ext cx="9828530" cy="169164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lvl="0" indent="0" algn="ctr" fontAlgn="auto">
              <a:spcAft>
                <a:spcPts val="1200"/>
              </a:spcAft>
              <a:buFont typeface="Wingdings" panose="05000000000000000000" charset="0"/>
              <a:buNone/>
            </a:pPr>
            <a:r>
              <a:rPr lang="pt-BR" altLang="en-US" sz="2800" b="1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Implementação de um D Flip-Flop</a:t>
            </a:r>
            <a:endParaRPr lang="pt-BR" altLang="en-US" sz="2800" b="1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lvl="0" indent="0" algn="l" fontAlgn="auto">
              <a:spcAft>
                <a:spcPts val="1200"/>
              </a:spcAft>
              <a:buFont typeface="Wingdings" panose="05000000000000000000" charset="0"/>
              <a:buNone/>
            </a:pPr>
            <a:r>
              <a:rPr lang="pt-BR" altLang="en-US" sz="2800" b="1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Flip-Flop são circuitos sensíveis a borda </a:t>
            </a:r>
            <a:endParaRPr lang="pt-BR" altLang="en-US" sz="2800" b="1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lvl="0" indent="0" algn="l" fontAlgn="auto">
              <a:spcAft>
                <a:spcPts val="1200"/>
              </a:spcAft>
              <a:buFont typeface="Wingdings" panose="05000000000000000000" charset="0"/>
              <a:buNone/>
            </a:pPr>
            <a:r>
              <a:rPr lang="pt-BR" altLang="en-US" sz="28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D-Flip-Flop sensível a borda de subida</a:t>
            </a:r>
            <a:endParaRPr lang="pt-BR" altLang="en-US" sz="2800" b="1" dirty="0" smtClean="0">
              <a:solidFill>
                <a:srgbClr val="C00000"/>
              </a:solidFill>
              <a:effectLst/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4070759" y="2720340"/>
            <a:ext cx="2755633" cy="1927225"/>
            <a:chOff x="13458" y="2379"/>
            <a:chExt cx="4340" cy="3035"/>
          </a:xfrm>
        </p:grpSpPr>
        <p:sp>
          <p:nvSpPr>
            <p:cNvPr id="32" name="Line 12"/>
            <p:cNvSpPr/>
            <p:nvPr/>
          </p:nvSpPr>
          <p:spPr>
            <a:xfrm>
              <a:off x="13624" y="3201"/>
              <a:ext cx="1179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" name="Line 12"/>
            <p:cNvSpPr/>
            <p:nvPr/>
          </p:nvSpPr>
          <p:spPr>
            <a:xfrm>
              <a:off x="13624" y="4523"/>
              <a:ext cx="1179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5" name="Line 12"/>
            <p:cNvSpPr/>
            <p:nvPr/>
          </p:nvSpPr>
          <p:spPr>
            <a:xfrm>
              <a:off x="16374" y="3201"/>
              <a:ext cx="1179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" name="Retângulo 26"/>
            <p:cNvSpPr/>
            <p:nvPr/>
          </p:nvSpPr>
          <p:spPr>
            <a:xfrm>
              <a:off x="14633" y="2488"/>
              <a:ext cx="2175" cy="292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36" name="Caixa de Texto 35"/>
            <p:cNvSpPr txBox="1"/>
            <p:nvPr/>
          </p:nvSpPr>
          <p:spPr>
            <a:xfrm>
              <a:off x="13458" y="2379"/>
              <a:ext cx="947" cy="8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pt-BR" sz="2800" b="0" dirty="0">
                  <a:latin typeface="Comic Sans MS" panose="030F0702030302020204" pitchFamily="66" charset="0"/>
                  <a:cs typeface="Comic Sans MS" panose="030F0702030302020204" pitchFamily="66" charset="0"/>
                </a:rPr>
                <a:t>D’</a:t>
              </a:r>
              <a:endParaRPr lang="pt-BR" sz="2800" b="0" baseline="-25000" dirty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  <p:sp>
          <p:nvSpPr>
            <p:cNvPr id="37" name="Caixa de Texto 36"/>
            <p:cNvSpPr txBox="1"/>
            <p:nvPr/>
          </p:nvSpPr>
          <p:spPr>
            <a:xfrm>
              <a:off x="17122" y="2488"/>
              <a:ext cx="67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pt-BR" sz="2800" b="0">
                  <a:latin typeface="Comic Sans MS" panose="030F0702030302020204" pitchFamily="66" charset="0"/>
                  <a:cs typeface="Comic Sans MS" panose="030F0702030302020204" pitchFamily="66" charset="0"/>
                </a:rPr>
                <a:t>Q</a:t>
              </a:r>
              <a:endParaRPr lang="pt-BR" sz="2800" b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  <p:sp>
          <p:nvSpPr>
            <p:cNvPr id="40" name="Caixa de Texto 39"/>
            <p:cNvSpPr txBox="1"/>
            <p:nvPr/>
          </p:nvSpPr>
          <p:spPr>
            <a:xfrm>
              <a:off x="14528" y="3323"/>
              <a:ext cx="2340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 algn="ctr"/>
              <a:r>
                <a:rPr lang="pt-BR" sz="2000" b="0">
                  <a:latin typeface="Comic Sans MS" panose="030F0702030302020204" pitchFamily="66" charset="0"/>
                  <a:cs typeface="Comic Sans MS" panose="030F0702030302020204" pitchFamily="66" charset="0"/>
                </a:rPr>
                <a:t>D-LATCH2</a:t>
              </a:r>
              <a:endParaRPr lang="pt-BR" sz="2000" b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413273" y="2720446"/>
            <a:ext cx="2862182" cy="1927119"/>
            <a:chOff x="13938" y="6852"/>
            <a:chExt cx="4507" cy="3035"/>
          </a:xfrm>
        </p:grpSpPr>
        <p:sp>
          <p:nvSpPr>
            <p:cNvPr id="109" name="Line 12"/>
            <p:cNvSpPr/>
            <p:nvPr/>
          </p:nvSpPr>
          <p:spPr>
            <a:xfrm>
              <a:off x="13938" y="7674"/>
              <a:ext cx="1179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0" name="Line 12"/>
            <p:cNvSpPr/>
            <p:nvPr/>
          </p:nvSpPr>
          <p:spPr>
            <a:xfrm>
              <a:off x="13938" y="8996"/>
              <a:ext cx="1179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1" name="Line 12"/>
            <p:cNvSpPr/>
            <p:nvPr/>
          </p:nvSpPr>
          <p:spPr>
            <a:xfrm>
              <a:off x="16688" y="7674"/>
              <a:ext cx="1757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" name="Retângulo 111"/>
            <p:cNvSpPr/>
            <p:nvPr/>
          </p:nvSpPr>
          <p:spPr>
            <a:xfrm>
              <a:off x="14947" y="6961"/>
              <a:ext cx="2175" cy="292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113" name="Caixa de Texto 112"/>
            <p:cNvSpPr txBox="1"/>
            <p:nvPr/>
          </p:nvSpPr>
          <p:spPr>
            <a:xfrm>
              <a:off x="13938" y="6852"/>
              <a:ext cx="67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pt-BR" sz="2800" b="0">
                  <a:latin typeface="Comic Sans MS" panose="030F0702030302020204" pitchFamily="66" charset="0"/>
                  <a:cs typeface="Comic Sans MS" panose="030F0702030302020204" pitchFamily="66" charset="0"/>
                </a:rPr>
                <a:t>D</a:t>
              </a:r>
              <a:endParaRPr lang="pt-BR" sz="2800" b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  <p:sp>
          <p:nvSpPr>
            <p:cNvPr id="116" name="Caixa de Texto 115"/>
            <p:cNvSpPr txBox="1"/>
            <p:nvPr/>
          </p:nvSpPr>
          <p:spPr>
            <a:xfrm>
              <a:off x="14782" y="7796"/>
              <a:ext cx="2340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 algn="ctr"/>
              <a:r>
                <a:rPr lang="pt-BR" sz="2000" b="0">
                  <a:latin typeface="Comic Sans MS" panose="030F0702030302020204" pitchFamily="66" charset="0"/>
                  <a:cs typeface="Comic Sans MS" panose="030F0702030302020204" pitchFamily="66" charset="0"/>
                </a:rPr>
                <a:t>D-LATCH1</a:t>
              </a:r>
              <a:endParaRPr lang="pt-BR" sz="2000" b="0">
                <a:latin typeface="Comic Sans MS" panose="030F0702030302020204" pitchFamily="66" charset="0"/>
                <a:cs typeface="Comic Sans MS" panose="030F0702030302020204" pitchFamily="66" charset="0"/>
              </a:endParaRPr>
            </a:p>
          </p:txBody>
        </p:sp>
        <p:sp>
          <p:nvSpPr>
            <p:cNvPr id="117" name="Elipse 116"/>
            <p:cNvSpPr/>
            <p:nvPr/>
          </p:nvSpPr>
          <p:spPr>
            <a:xfrm>
              <a:off x="14633" y="8842"/>
              <a:ext cx="314" cy="3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Caixa de Texto 118"/>
              <p:cNvSpPr txBox="1"/>
              <p:nvPr/>
            </p:nvSpPr>
            <p:spPr>
              <a:xfrm>
                <a:off x="1056005" y="5666740"/>
                <a:ext cx="10841355" cy="9531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indent="0" algn="l"/>
                <a:r>
                  <a:rPr lang="pt-BR" sz="2800" b="0">
                    <a:latin typeface="Comic Sans MS" panose="030F0702030302020204" pitchFamily="66" charset="0"/>
                    <a:cs typeface="Comic Sans MS" panose="030F0702030302020204" pitchFamily="66" charset="0"/>
                  </a:rPr>
                  <a:t>Na borda de subida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pt-BR" sz="28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pt-BR" sz="2800" b="0">
                    <a:latin typeface="Comic Sans MS" panose="030F0702030302020204" pitchFamily="66" charset="0"/>
                    <a:cs typeface="Comic Sans MS" panose="030F0702030302020204" pitchFamily="66" charset="0"/>
                  </a:rPr>
                  <a:t> o sinal de entrada D passa a ser armazenado na saída Q  </a:t>
                </a:r>
                <a:endParaRPr lang="pt-BR" sz="2800" b="0">
                  <a:latin typeface="Comic Sans MS" panose="030F0702030302020204" pitchFamily="66" charset="0"/>
                  <a:cs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19" name="Caixa de Texto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05" y="5666740"/>
                <a:ext cx="10841355" cy="95313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ine 12"/>
          <p:cNvSpPr/>
          <p:nvPr/>
        </p:nvSpPr>
        <p:spPr>
          <a:xfrm>
            <a:off x="1055768" y="5093170"/>
            <a:ext cx="3132000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cxnSp>
        <p:nvCxnSpPr>
          <p:cNvPr id="25" name="Conector Reto 24"/>
          <p:cNvCxnSpPr/>
          <p:nvPr/>
        </p:nvCxnSpPr>
        <p:spPr>
          <a:xfrm>
            <a:off x="4176395" y="4072255"/>
            <a:ext cx="5080" cy="10293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423035" y="4078605"/>
            <a:ext cx="5080" cy="10293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774503" y="4638289"/>
                <a:ext cx="573791" cy="522154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503" y="4638289"/>
                <a:ext cx="573791" cy="522154"/>
              </a:xfrm>
              <a:prstGeom prst="rect">
                <a:avLst/>
              </a:prstGeom>
              <a:blipFill rotWithShape="1">
                <a:blip r:embed="rId2"/>
                <a:stretch>
                  <a:fillRect l="-76" t="-48" r="33" b="83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/>
          <p:cNvGrpSpPr/>
          <p:nvPr/>
        </p:nvGrpSpPr>
        <p:grpSpPr>
          <a:xfrm>
            <a:off x="6342793" y="3811905"/>
            <a:ext cx="5428202" cy="1588770"/>
            <a:chOff x="10834" y="5467"/>
            <a:chExt cx="5510" cy="25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Rectangle 140"/>
                <p:cNvSpPr>
                  <a:spLocks noChangeArrowheads="1"/>
                </p:cNvSpPr>
                <p:nvPr/>
              </p:nvSpPr>
              <p:spPr bwMode="auto">
                <a:xfrm flipH="1">
                  <a:off x="10834" y="6713"/>
                  <a:ext cx="896" cy="72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pt-BR" sz="160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pt-BR" sz="2400" dirty="0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ϕ</m:t>
                      </m:r>
                    </m:oMath>
                  </a14:m>
                  <a:endParaRPr lang="en-US" altLang="pt-BR" sz="2400" dirty="0" smtClean="0">
                    <a:latin typeface="Cambria Math" panose="02040503050406030204" pitchFamily="18" charset="0"/>
                    <a:cs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62" name="Rectangle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0834" y="6713"/>
                  <a:ext cx="896" cy="725"/>
                </a:xfrm>
                <a:prstGeom prst="rect">
                  <a:avLst/>
                </a:prstGeom>
                <a:blipFill rotWithShape="1">
                  <a:blip r:embed="rId3"/>
                </a:blipFill>
                <a:ln w="1905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Conector Angulado 62"/>
            <p:cNvCxnSpPr/>
            <p:nvPr/>
          </p:nvCxnSpPr>
          <p:spPr>
            <a:xfrm flipV="1">
              <a:off x="10938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ectangle 140"/>
            <p:cNvSpPr>
              <a:spLocks noChangeArrowheads="1"/>
            </p:cNvSpPr>
            <p:nvPr/>
          </p:nvSpPr>
          <p:spPr bwMode="auto">
            <a:xfrm flipH="1">
              <a:off x="10951" y="7438"/>
              <a:ext cx="896" cy="531"/>
            </a:xfrm>
            <a:prstGeom prst="rect">
              <a:avLst/>
            </a:prstGeom>
            <a:noFill/>
            <a:ln w="19050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pt-BR" sz="1600" dirty="0"/>
                <a:t>0V</a:t>
              </a:r>
              <a:endParaRPr lang="pt-BR" sz="2000" dirty="0" smtClean="0"/>
            </a:p>
          </p:txBody>
        </p:sp>
        <p:sp>
          <p:nvSpPr>
            <p:cNvPr id="65" name="Rectangle 140"/>
            <p:cNvSpPr>
              <a:spLocks noChangeArrowheads="1"/>
            </p:cNvSpPr>
            <p:nvPr/>
          </p:nvSpPr>
          <p:spPr bwMode="auto">
            <a:xfrm flipH="1">
              <a:off x="12011" y="6041"/>
              <a:ext cx="896" cy="628"/>
            </a:xfrm>
            <a:prstGeom prst="rect">
              <a:avLst/>
            </a:prstGeom>
            <a:noFill/>
            <a:ln w="19050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pt-BR" sz="2000" dirty="0" smtClean="0"/>
                <a:t>V</a:t>
              </a:r>
              <a:r>
                <a:rPr lang="pt-BR" sz="2000" baseline="-25000" dirty="0" smtClean="0"/>
                <a:t>DD</a:t>
              </a:r>
              <a:endParaRPr lang="pt-BR" sz="2000" baseline="-25000" dirty="0" smtClean="0"/>
            </a:p>
          </p:txBody>
        </p:sp>
        <p:cxnSp>
          <p:nvCxnSpPr>
            <p:cNvPr id="30" name="Conector Angulado 29"/>
            <p:cNvCxnSpPr/>
            <p:nvPr/>
          </p:nvCxnSpPr>
          <p:spPr>
            <a:xfrm>
              <a:off x="12115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ector Angulado 30"/>
            <p:cNvCxnSpPr/>
            <p:nvPr/>
          </p:nvCxnSpPr>
          <p:spPr>
            <a:xfrm flipV="1">
              <a:off x="13261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Angulado 40"/>
            <p:cNvCxnSpPr/>
            <p:nvPr/>
          </p:nvCxnSpPr>
          <p:spPr>
            <a:xfrm>
              <a:off x="14438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 flipH="1">
              <a:off x="15367" y="5467"/>
              <a:ext cx="16" cy="130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 flipH="1">
              <a:off x="13076" y="5576"/>
              <a:ext cx="16" cy="130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140"/>
          <p:cNvSpPr>
            <a:spLocks noChangeArrowheads="1"/>
          </p:cNvSpPr>
          <p:nvPr/>
        </p:nvSpPr>
        <p:spPr bwMode="auto">
          <a:xfrm flipH="1">
            <a:off x="9629140" y="3242310"/>
            <a:ext cx="1203325" cy="132207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 smtClean="0"/>
              <a:t>D-latch2 conduz e passa D’ para Q</a:t>
            </a:r>
            <a:r>
              <a:rPr lang="pt-BR" sz="2000" b="1" dirty="0" smtClean="0"/>
              <a:t> </a:t>
            </a:r>
            <a:endParaRPr lang="pt-BR" sz="2000" dirty="0" smtClean="0"/>
          </a:p>
        </p:txBody>
      </p:sp>
      <p:cxnSp>
        <p:nvCxnSpPr>
          <p:cNvPr id="45" name="Conector Reto 44"/>
          <p:cNvCxnSpPr/>
          <p:nvPr/>
        </p:nvCxnSpPr>
        <p:spPr>
          <a:xfrm flipH="1">
            <a:off x="9679905" y="3881120"/>
            <a:ext cx="15762" cy="826135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40"/>
          <p:cNvSpPr>
            <a:spLocks noChangeArrowheads="1"/>
          </p:cNvSpPr>
          <p:nvPr/>
        </p:nvSpPr>
        <p:spPr bwMode="auto">
          <a:xfrm flipH="1">
            <a:off x="8488045" y="4072255"/>
            <a:ext cx="1203325" cy="132207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 smtClean="0"/>
              <a:t>D_latch1 conduz e passa D para D’  </a:t>
            </a:r>
            <a:endParaRPr lang="pt-BR" sz="2000" dirty="0" smtClean="0"/>
          </a:p>
        </p:txBody>
      </p:sp>
      <p:cxnSp>
        <p:nvCxnSpPr>
          <p:cNvPr id="47" name="Conector de Seta Reta 46"/>
          <p:cNvCxnSpPr/>
          <p:nvPr/>
        </p:nvCxnSpPr>
        <p:spPr>
          <a:xfrm flipV="1">
            <a:off x="9678035" y="4638040"/>
            <a:ext cx="0" cy="714375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3" name="Caixa de Texto 6"/>
          <p:cNvSpPr txBox="1"/>
          <p:nvPr/>
        </p:nvSpPr>
        <p:spPr>
          <a:xfrm>
            <a:off x="588010" y="490220"/>
            <a:ext cx="982853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lvl="0" indent="0" algn="ctr" fontAlgn="auto">
              <a:spcAft>
                <a:spcPts val="1200"/>
              </a:spcAft>
              <a:buFont typeface="Wingdings" panose="05000000000000000000" charset="0"/>
              <a:buNone/>
            </a:pPr>
            <a:r>
              <a:rPr lang="pt-BR" altLang="en-US" sz="2800" b="1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Implementação de um D Flip-Flop</a:t>
            </a:r>
            <a:endParaRPr lang="pt-BR" altLang="en-US" sz="2400" b="1" dirty="0" smtClean="0">
              <a:solidFill>
                <a:srgbClr val="C00000"/>
              </a:solidFill>
              <a:effectLst/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119" name="Caixa de Texto 118"/>
          <p:cNvSpPr txBox="1"/>
          <p:nvPr/>
        </p:nvSpPr>
        <p:spPr>
          <a:xfrm>
            <a:off x="688340" y="4666615"/>
            <a:ext cx="11085195" cy="18148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t-setup: intervalo de tempo, antes da borda, durante o qual o dado de entrada deve estar estável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 algn="l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t-hold: intervalo de tempo, apos a borda, durante o qual o dado deve se manter estável  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3520853" y="1177290"/>
            <a:ext cx="5428202" cy="1519555"/>
            <a:chOff x="10834" y="5576"/>
            <a:chExt cx="5510" cy="239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Rectangle 140"/>
                <p:cNvSpPr>
                  <a:spLocks noChangeArrowheads="1"/>
                </p:cNvSpPr>
                <p:nvPr/>
              </p:nvSpPr>
              <p:spPr bwMode="auto">
                <a:xfrm flipH="1">
                  <a:off x="10834" y="6713"/>
                  <a:ext cx="896" cy="72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pt-BR" sz="160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pt-BR" sz="2400" dirty="0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ϕ</m:t>
                      </m:r>
                    </m:oMath>
                  </a14:m>
                  <a:endParaRPr lang="en-US" altLang="pt-BR" sz="2400" dirty="0" smtClean="0">
                    <a:latin typeface="Cambria Math" panose="02040503050406030204" pitchFamily="18" charset="0"/>
                    <a:cs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62" name="Rectangle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0834" y="6713"/>
                  <a:ext cx="896" cy="725"/>
                </a:xfrm>
                <a:prstGeom prst="rect">
                  <a:avLst/>
                </a:prstGeom>
                <a:blipFill rotWithShape="1">
                  <a:blip r:embed="rId1"/>
                </a:blipFill>
                <a:ln w="1905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Conector Angulado 62"/>
            <p:cNvCxnSpPr/>
            <p:nvPr/>
          </p:nvCxnSpPr>
          <p:spPr>
            <a:xfrm flipV="1">
              <a:off x="10938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ectangle 140"/>
            <p:cNvSpPr>
              <a:spLocks noChangeArrowheads="1"/>
            </p:cNvSpPr>
            <p:nvPr/>
          </p:nvSpPr>
          <p:spPr bwMode="auto">
            <a:xfrm flipH="1">
              <a:off x="10951" y="7438"/>
              <a:ext cx="896" cy="531"/>
            </a:xfrm>
            <a:prstGeom prst="rect">
              <a:avLst/>
            </a:prstGeom>
            <a:noFill/>
            <a:ln w="19050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pt-BR" sz="1600" dirty="0"/>
                <a:t>0V</a:t>
              </a:r>
              <a:endParaRPr lang="pt-BR" sz="2000" dirty="0" smtClean="0"/>
            </a:p>
          </p:txBody>
        </p:sp>
        <p:sp>
          <p:nvSpPr>
            <p:cNvPr id="65" name="Rectangle 140"/>
            <p:cNvSpPr>
              <a:spLocks noChangeArrowheads="1"/>
            </p:cNvSpPr>
            <p:nvPr/>
          </p:nvSpPr>
          <p:spPr bwMode="auto">
            <a:xfrm flipH="1">
              <a:off x="12011" y="6041"/>
              <a:ext cx="896" cy="628"/>
            </a:xfrm>
            <a:prstGeom prst="rect">
              <a:avLst/>
            </a:prstGeom>
            <a:noFill/>
            <a:ln w="19050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pt-BR" sz="2000" dirty="0" smtClean="0"/>
                <a:t>V</a:t>
              </a:r>
              <a:r>
                <a:rPr lang="pt-BR" sz="2000" baseline="-25000" dirty="0" smtClean="0"/>
                <a:t>DD</a:t>
              </a:r>
              <a:endParaRPr lang="pt-BR" sz="2000" baseline="-25000" dirty="0" smtClean="0"/>
            </a:p>
          </p:txBody>
        </p:sp>
        <p:cxnSp>
          <p:nvCxnSpPr>
            <p:cNvPr id="30" name="Conector Angulado 29"/>
            <p:cNvCxnSpPr/>
            <p:nvPr/>
          </p:nvCxnSpPr>
          <p:spPr>
            <a:xfrm>
              <a:off x="12115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ector Angulado 30"/>
            <p:cNvCxnSpPr/>
            <p:nvPr/>
          </p:nvCxnSpPr>
          <p:spPr>
            <a:xfrm flipV="1">
              <a:off x="13261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Angulado 40"/>
            <p:cNvCxnSpPr/>
            <p:nvPr/>
          </p:nvCxnSpPr>
          <p:spPr>
            <a:xfrm>
              <a:off x="14438" y="6669"/>
              <a:ext cx="1906" cy="1300"/>
            </a:xfrm>
            <a:prstGeom prst="bentConnector3">
              <a:avLst>
                <a:gd name="adj1" fmla="val 5005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 flipH="1">
              <a:off x="15397" y="5587"/>
              <a:ext cx="0" cy="130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 flipH="1">
              <a:off x="13076" y="5576"/>
              <a:ext cx="0" cy="130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140"/>
          <p:cNvSpPr>
            <a:spLocks noChangeArrowheads="1"/>
          </p:cNvSpPr>
          <p:nvPr/>
        </p:nvSpPr>
        <p:spPr bwMode="auto">
          <a:xfrm flipH="1">
            <a:off x="5824220" y="4113530"/>
            <a:ext cx="1024255" cy="39878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 smtClean="0"/>
              <a:t>t-setup</a:t>
            </a:r>
            <a:endParaRPr lang="pt-BR" sz="2000" dirty="0" smtClean="0"/>
          </a:p>
        </p:txBody>
      </p:sp>
      <p:cxnSp>
        <p:nvCxnSpPr>
          <p:cNvPr id="45" name="Conector Reto 44"/>
          <p:cNvCxnSpPr/>
          <p:nvPr/>
        </p:nvCxnSpPr>
        <p:spPr>
          <a:xfrm flipH="1">
            <a:off x="6848440" y="1164590"/>
            <a:ext cx="0" cy="284400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40"/>
          <p:cNvSpPr>
            <a:spLocks noChangeArrowheads="1"/>
          </p:cNvSpPr>
          <p:nvPr/>
        </p:nvSpPr>
        <p:spPr bwMode="auto">
          <a:xfrm flipH="1">
            <a:off x="7174865" y="4113530"/>
            <a:ext cx="841375" cy="398780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000" dirty="0" smtClean="0"/>
              <a:t>t-hold </a:t>
            </a:r>
            <a:endParaRPr lang="pt-BR" sz="2000" dirty="0" smtClean="0"/>
          </a:p>
        </p:txBody>
      </p:sp>
      <p:cxnSp>
        <p:nvCxnSpPr>
          <p:cNvPr id="47" name="Conector de Seta Reta 46"/>
          <p:cNvCxnSpPr/>
          <p:nvPr/>
        </p:nvCxnSpPr>
        <p:spPr>
          <a:xfrm flipV="1">
            <a:off x="6846570" y="1934210"/>
            <a:ext cx="0" cy="714375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rma livre 3"/>
          <p:cNvSpPr/>
          <p:nvPr/>
        </p:nvSpPr>
        <p:spPr>
          <a:xfrm>
            <a:off x="5135245" y="3204845"/>
            <a:ext cx="2764790" cy="812165"/>
          </a:xfrm>
          <a:custGeom>
            <a:avLst/>
            <a:gdLst>
              <a:gd name="connisteX0" fmla="*/ 0 w 3905250"/>
              <a:gd name="connsiteY0" fmla="*/ 2447 h 812191"/>
              <a:gd name="connisteX1" fmla="*/ 314325 w 3905250"/>
              <a:gd name="connsiteY1" fmla="*/ 11972 h 812191"/>
              <a:gd name="connisteX2" fmla="*/ 828675 w 3905250"/>
              <a:gd name="connsiteY2" fmla="*/ 2447 h 812191"/>
              <a:gd name="connisteX3" fmla="*/ 1438275 w 3905250"/>
              <a:gd name="connsiteY3" fmla="*/ 2447 h 812191"/>
              <a:gd name="connisteX4" fmla="*/ 1724025 w 3905250"/>
              <a:gd name="connsiteY4" fmla="*/ 11972 h 812191"/>
              <a:gd name="connisteX5" fmla="*/ 1838325 w 3905250"/>
              <a:gd name="connsiteY5" fmla="*/ 107222 h 812191"/>
              <a:gd name="connisteX6" fmla="*/ 2009775 w 3905250"/>
              <a:gd name="connsiteY6" fmla="*/ 564422 h 812191"/>
              <a:gd name="connisteX7" fmla="*/ 2066925 w 3905250"/>
              <a:gd name="connsiteY7" fmla="*/ 678722 h 812191"/>
              <a:gd name="connisteX8" fmla="*/ 2105025 w 3905250"/>
              <a:gd name="connsiteY8" fmla="*/ 754922 h 812191"/>
              <a:gd name="connisteX9" fmla="*/ 2209800 w 3905250"/>
              <a:gd name="connsiteY9" fmla="*/ 802547 h 812191"/>
              <a:gd name="connisteX10" fmla="*/ 2466975 w 3905250"/>
              <a:gd name="connsiteY10" fmla="*/ 812072 h 812191"/>
              <a:gd name="connisteX11" fmla="*/ 2657475 w 3905250"/>
              <a:gd name="connsiteY11" fmla="*/ 802547 h 812191"/>
              <a:gd name="connisteX12" fmla="*/ 2752725 w 3905250"/>
              <a:gd name="connsiteY12" fmla="*/ 764447 h 812191"/>
              <a:gd name="connisteX13" fmla="*/ 2952750 w 3905250"/>
              <a:gd name="connsiteY13" fmla="*/ 526322 h 812191"/>
              <a:gd name="connisteX14" fmla="*/ 3105150 w 3905250"/>
              <a:gd name="connsiteY14" fmla="*/ 211997 h 812191"/>
              <a:gd name="connisteX15" fmla="*/ 3228975 w 3905250"/>
              <a:gd name="connsiteY15" fmla="*/ 59597 h 812191"/>
              <a:gd name="connisteX16" fmla="*/ 3343275 w 3905250"/>
              <a:gd name="connsiteY16" fmla="*/ 11972 h 812191"/>
              <a:gd name="connisteX17" fmla="*/ 3905250 w 3905250"/>
              <a:gd name="connsiteY17" fmla="*/ 11972 h 81219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</a:cxnLst>
            <a:rect l="l" t="t" r="r" b="b"/>
            <a:pathLst>
              <a:path w="3905250" h="812192">
                <a:moveTo>
                  <a:pt x="0" y="2447"/>
                </a:moveTo>
                <a:cubicBezTo>
                  <a:pt x="52705" y="4352"/>
                  <a:pt x="148590" y="11972"/>
                  <a:pt x="314325" y="11972"/>
                </a:cubicBezTo>
                <a:cubicBezTo>
                  <a:pt x="480060" y="11972"/>
                  <a:pt x="603885" y="4352"/>
                  <a:pt x="828675" y="2447"/>
                </a:cubicBezTo>
                <a:cubicBezTo>
                  <a:pt x="1053465" y="542"/>
                  <a:pt x="1259205" y="542"/>
                  <a:pt x="1438275" y="2447"/>
                </a:cubicBezTo>
                <a:cubicBezTo>
                  <a:pt x="1617345" y="4352"/>
                  <a:pt x="1644015" y="-8983"/>
                  <a:pt x="1724025" y="11972"/>
                </a:cubicBezTo>
                <a:cubicBezTo>
                  <a:pt x="1804035" y="32927"/>
                  <a:pt x="1781175" y="-3268"/>
                  <a:pt x="1838325" y="107222"/>
                </a:cubicBezTo>
                <a:cubicBezTo>
                  <a:pt x="1895475" y="217712"/>
                  <a:pt x="1964055" y="450122"/>
                  <a:pt x="2009775" y="564422"/>
                </a:cubicBezTo>
                <a:cubicBezTo>
                  <a:pt x="2055495" y="678722"/>
                  <a:pt x="2047875" y="640622"/>
                  <a:pt x="2066925" y="678722"/>
                </a:cubicBezTo>
                <a:cubicBezTo>
                  <a:pt x="2085975" y="716822"/>
                  <a:pt x="2076450" y="730157"/>
                  <a:pt x="2105025" y="754922"/>
                </a:cubicBezTo>
                <a:cubicBezTo>
                  <a:pt x="2133600" y="779687"/>
                  <a:pt x="2137410" y="791117"/>
                  <a:pt x="2209800" y="802547"/>
                </a:cubicBezTo>
                <a:cubicBezTo>
                  <a:pt x="2282190" y="813977"/>
                  <a:pt x="2377440" y="812072"/>
                  <a:pt x="2466975" y="812072"/>
                </a:cubicBezTo>
                <a:cubicBezTo>
                  <a:pt x="2556510" y="812072"/>
                  <a:pt x="2600325" y="812072"/>
                  <a:pt x="2657475" y="802547"/>
                </a:cubicBezTo>
                <a:cubicBezTo>
                  <a:pt x="2714625" y="793022"/>
                  <a:pt x="2693670" y="819692"/>
                  <a:pt x="2752725" y="764447"/>
                </a:cubicBezTo>
                <a:cubicBezTo>
                  <a:pt x="2811780" y="709202"/>
                  <a:pt x="2882265" y="636812"/>
                  <a:pt x="2952750" y="526322"/>
                </a:cubicBezTo>
                <a:cubicBezTo>
                  <a:pt x="3023235" y="415832"/>
                  <a:pt x="3049905" y="305342"/>
                  <a:pt x="3105150" y="211997"/>
                </a:cubicBezTo>
                <a:cubicBezTo>
                  <a:pt x="3160395" y="118652"/>
                  <a:pt x="3181350" y="99602"/>
                  <a:pt x="3228975" y="59597"/>
                </a:cubicBezTo>
                <a:cubicBezTo>
                  <a:pt x="3276600" y="19592"/>
                  <a:pt x="3208020" y="21497"/>
                  <a:pt x="3343275" y="11972"/>
                </a:cubicBezTo>
                <a:cubicBezTo>
                  <a:pt x="3478530" y="2447"/>
                  <a:pt x="3795395" y="10702"/>
                  <a:pt x="3905250" y="1197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cxnSp>
        <p:nvCxnSpPr>
          <p:cNvPr id="5" name="Conector Reto 4"/>
          <p:cNvCxnSpPr>
            <a:stCxn id="4" idx="4"/>
          </p:cNvCxnSpPr>
          <p:nvPr/>
        </p:nvCxnSpPr>
        <p:spPr>
          <a:xfrm flipH="1">
            <a:off x="6030595" y="3216910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5725160" y="3210560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H="1">
            <a:off x="5429885" y="3201035"/>
            <a:ext cx="325120" cy="778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5115560" y="3201035"/>
            <a:ext cx="325120" cy="778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3674110" y="4023995"/>
            <a:ext cx="518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H="1">
            <a:off x="4820285" y="3201035"/>
            <a:ext cx="325120" cy="778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8157845" y="3221990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7856220" y="321627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7551420" y="321627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H="1">
            <a:off x="7265670" y="321627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3637915" y="3217545"/>
            <a:ext cx="154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4505960" y="320103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H="1">
            <a:off x="4213860" y="319468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H="1">
            <a:off x="3918585" y="3204210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H="1">
            <a:off x="3604260" y="3204210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7646670" y="3215640"/>
            <a:ext cx="115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flipH="1">
            <a:off x="8446770" y="3230880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cxnSpLocks noChangeAspect="1"/>
          </p:cNvCxnSpPr>
          <p:nvPr/>
        </p:nvCxnSpPr>
        <p:spPr>
          <a:xfrm flipH="1">
            <a:off x="6290945" y="3486785"/>
            <a:ext cx="216000" cy="5172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H="1">
            <a:off x="5438775" y="319468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H="1">
            <a:off x="5124450" y="319468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4829175" y="3194685"/>
            <a:ext cx="325120" cy="778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>
            <a:off x="6417310" y="3486785"/>
            <a:ext cx="468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>
            <a:off x="6822440" y="3486785"/>
            <a:ext cx="468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orma livre 65"/>
          <p:cNvSpPr/>
          <p:nvPr/>
        </p:nvSpPr>
        <p:spPr>
          <a:xfrm>
            <a:off x="6169660" y="3538220"/>
            <a:ext cx="457200" cy="638175"/>
          </a:xfrm>
          <a:custGeom>
            <a:avLst/>
            <a:gdLst>
              <a:gd name="connisteX0" fmla="*/ 457200 w 457200"/>
              <a:gd name="connsiteY0" fmla="*/ 0 h 638175"/>
              <a:gd name="connisteX1" fmla="*/ 57150 w 457200"/>
              <a:gd name="connsiteY1" fmla="*/ 152400 h 638175"/>
              <a:gd name="connisteX2" fmla="*/ 133350 w 457200"/>
              <a:gd name="connsiteY2" fmla="*/ 361950 h 638175"/>
              <a:gd name="connisteX3" fmla="*/ 0 w 457200"/>
              <a:gd name="connsiteY3" fmla="*/ 638175 h 63817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57200" h="638175">
                <a:moveTo>
                  <a:pt x="457200" y="0"/>
                </a:moveTo>
                <a:cubicBezTo>
                  <a:pt x="375920" y="26035"/>
                  <a:pt x="121920" y="80010"/>
                  <a:pt x="57150" y="152400"/>
                </a:cubicBezTo>
                <a:cubicBezTo>
                  <a:pt x="-7620" y="224790"/>
                  <a:pt x="144780" y="264795"/>
                  <a:pt x="133350" y="361950"/>
                </a:cubicBezTo>
                <a:cubicBezTo>
                  <a:pt x="121920" y="459105"/>
                  <a:pt x="27940" y="587375"/>
                  <a:pt x="0" y="638175"/>
                </a:cubicBezTo>
              </a:path>
            </a:pathLst>
          </a:custGeom>
          <a:noFill/>
          <a:ln w="19050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67" name="Forma livre 66"/>
          <p:cNvSpPr/>
          <p:nvPr/>
        </p:nvSpPr>
        <p:spPr>
          <a:xfrm>
            <a:off x="7036435" y="3595370"/>
            <a:ext cx="459740" cy="581660"/>
          </a:xfrm>
          <a:custGeom>
            <a:avLst/>
            <a:gdLst>
              <a:gd name="connisteX0" fmla="*/ 0 w 459463"/>
              <a:gd name="connsiteY0" fmla="*/ 0 h 542925"/>
              <a:gd name="connisteX1" fmla="*/ 457200 w 459463"/>
              <a:gd name="connsiteY1" fmla="*/ 85725 h 542925"/>
              <a:gd name="connisteX2" fmla="*/ 161925 w 459463"/>
              <a:gd name="connsiteY2" fmla="*/ 314325 h 542925"/>
              <a:gd name="connisteX3" fmla="*/ 447675 w 459463"/>
              <a:gd name="connsiteY3" fmla="*/ 542925 h 5429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59464" h="542925">
                <a:moveTo>
                  <a:pt x="0" y="0"/>
                </a:moveTo>
                <a:cubicBezTo>
                  <a:pt x="97155" y="12700"/>
                  <a:pt x="424815" y="22860"/>
                  <a:pt x="457200" y="85725"/>
                </a:cubicBezTo>
                <a:cubicBezTo>
                  <a:pt x="489585" y="148590"/>
                  <a:pt x="163830" y="222885"/>
                  <a:pt x="161925" y="314325"/>
                </a:cubicBezTo>
                <a:cubicBezTo>
                  <a:pt x="160020" y="405765"/>
                  <a:pt x="384810" y="501650"/>
                  <a:pt x="447675" y="542925"/>
                </a:cubicBezTo>
              </a:path>
            </a:pathLst>
          </a:custGeom>
          <a:noFill/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11" name="Tinta 10"/>
              <p14:cNvContentPartPr/>
              <p14:nvPr/>
            </p14:nvContentPartPr>
            <p14:xfrm>
              <a:off x="6779260" y="2026920"/>
              <a:ext cx="133985" cy="360"/>
            </p14:xfrm>
          </p:contentPart>
        </mc:Choice>
        <mc:Fallback xmlns="">
          <p:pic>
            <p:nvPicPr>
              <p:cNvPr id="11" name="Tinta 10"/>
            </p:nvPicPr>
            <p:blipFill>
              <a:blip r:embed="rId3"/>
            </p:blipFill>
            <p:spPr>
              <a:xfrm>
                <a:off x="6779260" y="2026920"/>
                <a:ext cx="133985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" p14:bwMode="auto">
            <p14:nvContentPartPr>
              <p14:cNvPr id="13" name="Tinta 12"/>
              <p14:cNvContentPartPr/>
              <p14:nvPr/>
            </p14:nvContentPartPr>
            <p14:xfrm>
              <a:off x="6671945" y="4027170"/>
              <a:ext cx="17780" cy="360"/>
            </p14:xfrm>
          </p:contentPart>
        </mc:Choice>
        <mc:Fallback xmlns="">
          <p:pic>
            <p:nvPicPr>
              <p:cNvPr id="13" name="Tinta 12"/>
            </p:nvPicPr>
            <p:blipFill>
              <a:blip r:embed="rId5"/>
            </p:blipFill>
            <p:spPr>
              <a:xfrm>
                <a:off x="6671945" y="4027170"/>
                <a:ext cx="17780" cy="360"/>
              </a:xfrm>
              <a:prstGeom prst="rect"/>
            </p:spPr>
          </p:pic>
        </mc:Fallback>
      </mc:AlternateContent>
      <p:sp>
        <p:nvSpPr>
          <p:cNvPr id="27" name="Rectangle 140"/>
          <p:cNvSpPr>
            <a:spLocks noChangeArrowheads="1"/>
          </p:cNvSpPr>
          <p:nvPr/>
        </p:nvSpPr>
        <p:spPr bwMode="auto">
          <a:xfrm flipH="1">
            <a:off x="2934130" y="3354070"/>
            <a:ext cx="882699" cy="460375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p>
            <a:pPr eaLnBrk="0" hangingPunct="0">
              <a:spcBef>
                <a:spcPct val="20000"/>
              </a:spcBef>
            </a:pPr>
            <a:r>
              <a:rPr lang="pt-BR" sz="2400" dirty="0" smtClean="0"/>
              <a:t>D</a:t>
            </a:r>
            <a:endParaRPr lang="pt-BR" sz="24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grpSp>
        <p:nvGrpSpPr>
          <p:cNvPr id="5" name="Grupo 4"/>
          <p:cNvGrpSpPr/>
          <p:nvPr/>
        </p:nvGrpSpPr>
        <p:grpSpPr>
          <a:xfrm>
            <a:off x="2942590" y="5567680"/>
            <a:ext cx="2490470" cy="596456"/>
            <a:chOff x="11668" y="9375"/>
            <a:chExt cx="2350" cy="558"/>
          </a:xfrm>
        </p:grpSpPr>
        <p:sp>
          <p:nvSpPr>
            <p:cNvPr id="14348" name="Line 12"/>
            <p:cNvSpPr/>
            <p:nvPr/>
          </p:nvSpPr>
          <p:spPr>
            <a:xfrm>
              <a:off x="11668" y="9840"/>
              <a:ext cx="783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9" name="Line 13"/>
            <p:cNvSpPr/>
            <p:nvPr/>
          </p:nvSpPr>
          <p:spPr>
            <a:xfrm>
              <a:off x="13138" y="9850"/>
              <a:ext cx="88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0" name="Line 14"/>
            <p:cNvSpPr/>
            <p:nvPr/>
          </p:nvSpPr>
          <p:spPr>
            <a:xfrm flipV="1">
              <a:off x="12421" y="9375"/>
              <a:ext cx="455" cy="430"/>
            </a:xfrm>
            <a:prstGeom prst="line">
              <a:avLst/>
            </a:prstGeom>
            <a:ln w="63500" cap="flat" cmpd="sng">
              <a:solidFill>
                <a:srgbClr val="DA0F03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1" name="Oval 15"/>
            <p:cNvSpPr/>
            <p:nvPr/>
          </p:nvSpPr>
          <p:spPr>
            <a:xfrm>
              <a:off x="12323" y="975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  <p:sp>
          <p:nvSpPr>
            <p:cNvPr id="14352" name="Oval 16"/>
            <p:cNvSpPr/>
            <p:nvPr/>
          </p:nvSpPr>
          <p:spPr>
            <a:xfrm>
              <a:off x="13113" y="976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</p:grpSp>
      <p:sp>
        <p:nvSpPr>
          <p:cNvPr id="30" name="Caixa de Texto 29"/>
          <p:cNvSpPr txBox="1"/>
          <p:nvPr/>
        </p:nvSpPr>
        <p:spPr>
          <a:xfrm>
            <a:off x="221615" y="231140"/>
            <a:ext cx="11749405" cy="521589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marL="514350" indent="-514350" algn="l" fontAlgn="auto">
              <a:spcAft>
                <a:spcPts val="600"/>
              </a:spcAft>
              <a:buFont typeface="+mj-lt"/>
              <a:buAutoNum type="arabicPeriod"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Utilização do NMOS p/ implementar Chave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914400" lvl="1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GS 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&lt;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: transistor corta (chave aberta)</a:t>
            </a:r>
            <a:endParaRPr lang="pt-BR" altLang="en-US" sz="2800" b="1" dirty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lvl="2"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(se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= 0V e a entrada for menor do que -V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 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 transistor conduzirá, mas nesse caso, provavelmente os diodos source/bulk e dreno/bulk também conduzem. Não é uma situação usual)</a:t>
            </a:r>
            <a:endParaRPr lang="pt-BR" altLang="en-US" sz="2800" b="1" baseline="-25000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914400" lvl="1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GS 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&gt;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 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ou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&lt;(V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-V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) transistor conduz (chave fechada)</a:t>
            </a:r>
            <a:endParaRPr lang="pt-BR" altLang="en-US" sz="2800" b="1" dirty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lvl="2"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(se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= 0.5V e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=3V, o transistor conduz para tensoes de entrada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&lt;2,5V. Se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&gt;2,5V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, a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out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atinge 2,5V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e entao o trasistor corta )</a:t>
            </a:r>
            <a:endParaRPr lang="pt-BR" altLang="en-US" sz="2800" b="1" dirty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lvl="0"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Conclusão: chave boa para passar sinais inferiores a (V</a:t>
            </a:r>
            <a:r>
              <a:rPr lang="pt-BR" altLang="en-US" sz="2800" b="1" baseline="-25000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-V</a:t>
            </a:r>
            <a:r>
              <a:rPr lang="pt-BR" altLang="en-US" sz="2800" b="1" baseline="-25000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</a:t>
            </a: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)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7644130" y="5015865"/>
            <a:ext cx="1658620" cy="1340485"/>
            <a:chOff x="10947" y="5844"/>
            <a:chExt cx="2612" cy="2111"/>
          </a:xfrm>
        </p:grpSpPr>
        <p:grpSp>
          <p:nvGrpSpPr>
            <p:cNvPr id="7" name="Grupo 6"/>
            <p:cNvGrpSpPr/>
            <p:nvPr/>
          </p:nvGrpSpPr>
          <p:grpSpPr>
            <a:xfrm rot="5400000">
              <a:off x="11349" y="5442"/>
              <a:ext cx="1809" cy="2613"/>
              <a:chOff x="11987" y="7684"/>
              <a:chExt cx="1671" cy="2275"/>
            </a:xfrm>
          </p:grpSpPr>
          <p:grpSp>
            <p:nvGrpSpPr>
              <p:cNvPr id="22" name="Grupo 21"/>
              <p:cNvGrpSpPr/>
              <p:nvPr/>
            </p:nvGrpSpPr>
            <p:grpSpPr>
              <a:xfrm rot="16200000">
                <a:off x="11944" y="8245"/>
                <a:ext cx="1756" cy="1671"/>
                <a:chOff x="7492" y="6402"/>
                <a:chExt cx="1432" cy="1316"/>
              </a:xfrm>
            </p:grpSpPr>
            <p:grpSp>
              <p:nvGrpSpPr>
                <p:cNvPr id="23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2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8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29" name="Rectangle 142"/>
                <p:cNvSpPr>
                  <a:spLocks noChangeArrowheads="1"/>
                </p:cNvSpPr>
                <p:nvPr/>
              </p:nvSpPr>
              <p:spPr bwMode="auto">
                <a:xfrm flipH="1">
                  <a:off x="8082" y="6402"/>
                  <a:ext cx="842" cy="52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pt-BR" sz="2400" dirty="0"/>
                    <a:t>V</a:t>
                  </a:r>
                  <a:r>
                    <a:rPr lang="pt-BR" sz="2400" baseline="-25000" dirty="0"/>
                    <a:t>G</a:t>
                  </a:r>
                  <a:endParaRPr lang="pt-BR" sz="2400" baseline="-25000" dirty="0"/>
                </a:p>
              </p:txBody>
            </p:sp>
            <p:cxnSp>
              <p:nvCxnSpPr>
                <p:cNvPr id="45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Conector Reto 7"/>
              <p:cNvCxnSpPr/>
              <p:nvPr/>
            </p:nvCxnSpPr>
            <p:spPr>
              <a:xfrm rot="21600000">
                <a:off x="13645" y="7684"/>
                <a:ext cx="0" cy="724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Line 93"/>
            <p:cNvSpPr>
              <a:spLocks noChangeShapeType="1"/>
            </p:cNvSpPr>
            <p:nvPr/>
          </p:nvSpPr>
          <p:spPr bwMode="auto">
            <a:xfrm rot="27000000" flipH="1">
              <a:off x="11886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Line 83"/>
            <p:cNvSpPr>
              <a:spLocks noChangeShapeType="1"/>
            </p:cNvSpPr>
            <p:nvPr/>
          </p:nvSpPr>
          <p:spPr bwMode="auto">
            <a:xfrm rot="27000000">
              <a:off x="12252" y="7673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" name="Rectangle 142"/>
          <p:cNvSpPr>
            <a:spLocks noChangeArrowheads="1"/>
          </p:cNvSpPr>
          <p:nvPr/>
        </p:nvSpPr>
        <p:spPr bwMode="auto">
          <a:xfrm rot="21600000" flipH="1">
            <a:off x="7270182" y="5703333"/>
            <a:ext cx="753408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IN</a:t>
            </a:r>
            <a:endParaRPr lang="pt-BR" sz="2400" baseline="-25000" dirty="0"/>
          </a:p>
        </p:txBody>
      </p:sp>
      <p:sp>
        <p:nvSpPr>
          <p:cNvPr id="12" name="Rectangle 142"/>
          <p:cNvSpPr>
            <a:spLocks noChangeArrowheads="1"/>
          </p:cNvSpPr>
          <p:nvPr/>
        </p:nvSpPr>
        <p:spPr bwMode="auto">
          <a:xfrm rot="21600000" flipH="1">
            <a:off x="2596582" y="5466478"/>
            <a:ext cx="753408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IN</a:t>
            </a:r>
            <a:endParaRPr lang="pt-BR" sz="2400" baseline="-25000" dirty="0"/>
          </a:p>
        </p:txBody>
      </p:sp>
      <p:sp>
        <p:nvSpPr>
          <p:cNvPr id="4" name="Rectangle 142"/>
          <p:cNvSpPr>
            <a:spLocks noChangeArrowheads="1"/>
          </p:cNvSpPr>
          <p:nvPr/>
        </p:nvSpPr>
        <p:spPr bwMode="auto">
          <a:xfrm rot="21600000" flipH="1">
            <a:off x="9075487" y="5692538"/>
            <a:ext cx="753408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out</a:t>
            </a:r>
            <a:endParaRPr lang="pt-BR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674370" y="384810"/>
            <a:ext cx="11026140" cy="139890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marL="514350" indent="-514350" algn="l" fontAlgn="auto">
              <a:spcAft>
                <a:spcPts val="600"/>
              </a:spcAft>
              <a:buFont typeface="+mj-lt"/>
              <a:buAutoNum type="arabicPeriod"/>
            </a:pPr>
            <a:r>
              <a:rPr lang="pt-BR" altLang="en-US" sz="32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Utilização do NMOS p/ implementar Chave</a:t>
            </a:r>
            <a:endParaRPr lang="pt-BR" altLang="en-US" sz="32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Podemos esbocar o grafico de R</a:t>
            </a:r>
            <a:r>
              <a:rPr lang="pt-BR" altLang="en-US" sz="24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</a:t>
            </a: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, resistencia da chave, em função de V</a:t>
            </a:r>
            <a:r>
              <a:rPr lang="pt-BR" altLang="en-US" sz="24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 de Texto 15"/>
              <p:cNvSpPr txBox="1"/>
              <p:nvPr/>
            </p:nvSpPr>
            <p:spPr>
              <a:xfrm>
                <a:off x="3035935" y="5085080"/>
                <a:ext cx="6120765" cy="1071245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square" rtlCol="0" anchor="t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𝑐ℎ</m:t>
                          </m:r>
                        </m:sub>
                      </m:sSub>
                      <m:r>
                        <a:rPr lang="en-US" altLang="pt-BR" sz="24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pt-BR" sz="2400" i="1" baseline="-25000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en-US" altLang="pt-BR" sz="24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pt-BR" sz="2400" i="1" baseline="-25000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𝑛</m:t>
                          </m:r>
                          <m:f>
                            <m:f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altLang="pt-BR" sz="2400" i="1" baseline="-25000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𝑜𝑥</m:t>
                          </m:r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𝑇𝑁</m:t>
                              </m:r>
                            </m:sub>
                          </m:sSub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pt-BR" sz="2400" i="1" baseline="-25000" dirty="0"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Caixa de 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935" y="5085080"/>
                <a:ext cx="6120765" cy="1071245"/>
              </a:xfrm>
              <a:prstGeom prst="rect">
                <a:avLst/>
              </a:prstGeom>
              <a:blipFill rotWithShape="1">
                <a:blip r:embed="rId1"/>
                <a:stretch>
                  <a:fillRect l="-311" t="-1778" r="-311" b="-1778"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de Seta Reta 18"/>
          <p:cNvCxnSpPr/>
          <p:nvPr/>
        </p:nvCxnSpPr>
        <p:spPr>
          <a:xfrm>
            <a:off x="1611837" y="1783677"/>
            <a:ext cx="0" cy="3171567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1414128" y="4460974"/>
            <a:ext cx="5148649" cy="16476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8"/>
          <p:cNvSpPr txBox="1"/>
          <p:nvPr/>
        </p:nvSpPr>
        <p:spPr>
          <a:xfrm>
            <a:off x="957083" y="1783915"/>
            <a:ext cx="5772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R</a:t>
            </a:r>
            <a:r>
              <a:rPr lang="pt-BR" sz="2400" baseline="-25000" dirty="0" smtClean="0"/>
              <a:t>CH</a:t>
            </a:r>
            <a:endParaRPr lang="pt-BR" sz="2400" baseline="-25000" dirty="0" smtClean="0"/>
          </a:p>
        </p:txBody>
      </p:sp>
      <p:sp>
        <p:nvSpPr>
          <p:cNvPr id="31" name="CaixaDeTexto 9"/>
          <p:cNvSpPr txBox="1"/>
          <p:nvPr/>
        </p:nvSpPr>
        <p:spPr>
          <a:xfrm>
            <a:off x="6020109" y="4362205"/>
            <a:ext cx="667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2800" dirty="0" smtClean="0"/>
              <a:t>V</a:t>
            </a:r>
            <a:r>
              <a:rPr lang="pt-BR" sz="2800" baseline="-25000" dirty="0" smtClean="0"/>
              <a:t>In</a:t>
            </a:r>
            <a:endParaRPr lang="pt-BR" sz="2800" baseline="-25000" dirty="0" smtClean="0"/>
          </a:p>
        </p:txBody>
      </p:sp>
      <p:cxnSp>
        <p:nvCxnSpPr>
          <p:cNvPr id="32" name="Conector Reto 31"/>
          <p:cNvCxnSpPr/>
          <p:nvPr/>
        </p:nvCxnSpPr>
        <p:spPr>
          <a:xfrm>
            <a:off x="4951861" y="2153509"/>
            <a:ext cx="16476" cy="2730839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16"/>
          <p:cNvSpPr txBox="1"/>
          <p:nvPr/>
        </p:nvSpPr>
        <p:spPr>
          <a:xfrm>
            <a:off x="4147545" y="4516008"/>
            <a:ext cx="946150" cy="3683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(V</a:t>
            </a:r>
            <a:r>
              <a:rPr lang="pt-BR" baseline="-25000" dirty="0" smtClean="0"/>
              <a:t>G </a:t>
            </a:r>
            <a:r>
              <a:rPr lang="pt-BR" dirty="0" smtClean="0"/>
              <a:t>-V</a:t>
            </a:r>
            <a:r>
              <a:rPr lang="pt-BR" baseline="-25000" dirty="0" smtClean="0"/>
              <a:t>TN</a:t>
            </a:r>
            <a:r>
              <a:rPr lang="pt-BR" dirty="0" smtClean="0"/>
              <a:t>)</a:t>
            </a:r>
            <a:endParaRPr lang="pt-BR" dirty="0" smtClean="0"/>
          </a:p>
        </p:txBody>
      </p:sp>
      <p:sp>
        <p:nvSpPr>
          <p:cNvPr id="34" name="CaixaDeTexto 17"/>
          <p:cNvSpPr txBox="1"/>
          <p:nvPr/>
        </p:nvSpPr>
        <p:spPr>
          <a:xfrm>
            <a:off x="5422265" y="1691005"/>
            <a:ext cx="11404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Transistor Corta</a:t>
            </a:r>
            <a:endParaRPr lang="pt-BR" dirty="0"/>
          </a:p>
        </p:txBody>
      </p:sp>
      <p:sp>
        <p:nvSpPr>
          <p:cNvPr id="41" name="Forma livre 40"/>
          <p:cNvSpPr/>
          <p:nvPr/>
        </p:nvSpPr>
        <p:spPr>
          <a:xfrm>
            <a:off x="4894881" y="1892935"/>
            <a:ext cx="577516" cy="351286"/>
          </a:xfrm>
          <a:custGeom>
            <a:avLst/>
            <a:gdLst>
              <a:gd name="connsiteX0" fmla="*/ 0 w 577516"/>
              <a:gd name="connsiteY0" fmla="*/ 228600 h 351286"/>
              <a:gd name="connsiteX1" fmla="*/ 348916 w 577516"/>
              <a:gd name="connsiteY1" fmla="*/ 348916 h 351286"/>
              <a:gd name="connsiteX2" fmla="*/ 421105 w 577516"/>
              <a:gd name="connsiteY2" fmla="*/ 132347 h 351286"/>
              <a:gd name="connsiteX3" fmla="*/ 577516 w 577516"/>
              <a:gd name="connsiteY3" fmla="*/ 0 h 3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516" h="351286">
                <a:moveTo>
                  <a:pt x="0" y="228600"/>
                </a:moveTo>
                <a:cubicBezTo>
                  <a:pt x="139366" y="296779"/>
                  <a:pt x="278732" y="364958"/>
                  <a:pt x="348916" y="348916"/>
                </a:cubicBezTo>
                <a:cubicBezTo>
                  <a:pt x="419100" y="332874"/>
                  <a:pt x="383005" y="190500"/>
                  <a:pt x="421105" y="132347"/>
                </a:cubicBezTo>
                <a:cubicBezTo>
                  <a:pt x="459205" y="74194"/>
                  <a:pt x="518360" y="37097"/>
                  <a:pt x="577516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orma livre 41"/>
          <p:cNvSpPr/>
          <p:nvPr/>
        </p:nvSpPr>
        <p:spPr>
          <a:xfrm>
            <a:off x="1677670" y="2061845"/>
            <a:ext cx="3216910" cy="1885950"/>
          </a:xfrm>
          <a:custGeom>
            <a:avLst/>
            <a:gdLst>
              <a:gd name="connisteX0" fmla="*/ 0 w 2724150"/>
              <a:gd name="connsiteY0" fmla="*/ 1885950 h 1885950"/>
              <a:gd name="connisteX1" fmla="*/ 695325 w 2724150"/>
              <a:gd name="connsiteY1" fmla="*/ 1847850 h 1885950"/>
              <a:gd name="connisteX2" fmla="*/ 1228725 w 2724150"/>
              <a:gd name="connsiteY2" fmla="*/ 1762125 h 1885950"/>
              <a:gd name="connisteX3" fmla="*/ 1524000 w 2724150"/>
              <a:gd name="connsiteY3" fmla="*/ 1666875 h 1885950"/>
              <a:gd name="connisteX4" fmla="*/ 1952625 w 2724150"/>
              <a:gd name="connsiteY4" fmla="*/ 1438275 h 1885950"/>
              <a:gd name="connisteX5" fmla="*/ 2324100 w 2724150"/>
              <a:gd name="connsiteY5" fmla="*/ 1133475 h 1885950"/>
              <a:gd name="connisteX6" fmla="*/ 2524125 w 2724150"/>
              <a:gd name="connsiteY6" fmla="*/ 895350 h 1885950"/>
              <a:gd name="connisteX7" fmla="*/ 2676525 w 2724150"/>
              <a:gd name="connsiteY7" fmla="*/ 552450 h 1885950"/>
              <a:gd name="connisteX8" fmla="*/ 2724150 w 2724150"/>
              <a:gd name="connsiteY8" fmla="*/ 0 h 18859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2724150" h="1885950">
                <a:moveTo>
                  <a:pt x="0" y="1885950"/>
                </a:moveTo>
                <a:cubicBezTo>
                  <a:pt x="128270" y="1880235"/>
                  <a:pt x="449580" y="1872615"/>
                  <a:pt x="695325" y="1847850"/>
                </a:cubicBezTo>
                <a:cubicBezTo>
                  <a:pt x="941070" y="1823085"/>
                  <a:pt x="1062990" y="1798320"/>
                  <a:pt x="1228725" y="1762125"/>
                </a:cubicBezTo>
                <a:cubicBezTo>
                  <a:pt x="1394460" y="1725930"/>
                  <a:pt x="1379220" y="1731645"/>
                  <a:pt x="1524000" y="1666875"/>
                </a:cubicBezTo>
                <a:cubicBezTo>
                  <a:pt x="1668780" y="1602105"/>
                  <a:pt x="1792605" y="1544955"/>
                  <a:pt x="1952625" y="1438275"/>
                </a:cubicBezTo>
                <a:cubicBezTo>
                  <a:pt x="2112645" y="1331595"/>
                  <a:pt x="2209800" y="1242060"/>
                  <a:pt x="2324100" y="1133475"/>
                </a:cubicBezTo>
                <a:cubicBezTo>
                  <a:pt x="2438400" y="1024890"/>
                  <a:pt x="2453640" y="1011555"/>
                  <a:pt x="2524125" y="895350"/>
                </a:cubicBezTo>
                <a:cubicBezTo>
                  <a:pt x="2594610" y="779145"/>
                  <a:pt x="2636520" y="731520"/>
                  <a:pt x="2676525" y="552450"/>
                </a:cubicBezTo>
                <a:cubicBezTo>
                  <a:pt x="2716530" y="373380"/>
                  <a:pt x="2717800" y="103505"/>
                  <a:pt x="2724150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43" name="Caixa de Texto 42"/>
          <p:cNvSpPr txBox="1"/>
          <p:nvPr/>
        </p:nvSpPr>
        <p:spPr>
          <a:xfrm>
            <a:off x="7152005" y="2405380"/>
            <a:ext cx="4331335" cy="1383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R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é variável e cresce muito quando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se aproxima de (V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-V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)</a:t>
            </a: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grpSp>
        <p:nvGrpSpPr>
          <p:cNvPr id="5" name="Grupo 4"/>
          <p:cNvGrpSpPr/>
          <p:nvPr/>
        </p:nvGrpSpPr>
        <p:grpSpPr>
          <a:xfrm>
            <a:off x="2874010" y="5476875"/>
            <a:ext cx="2490470" cy="596456"/>
            <a:chOff x="11668" y="9375"/>
            <a:chExt cx="2350" cy="558"/>
          </a:xfrm>
        </p:grpSpPr>
        <p:sp>
          <p:nvSpPr>
            <p:cNvPr id="14348" name="Line 12"/>
            <p:cNvSpPr/>
            <p:nvPr/>
          </p:nvSpPr>
          <p:spPr>
            <a:xfrm>
              <a:off x="11668" y="9840"/>
              <a:ext cx="783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9" name="Line 13"/>
            <p:cNvSpPr/>
            <p:nvPr/>
          </p:nvSpPr>
          <p:spPr>
            <a:xfrm>
              <a:off x="13138" y="9850"/>
              <a:ext cx="88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0" name="Line 14"/>
            <p:cNvSpPr/>
            <p:nvPr/>
          </p:nvSpPr>
          <p:spPr>
            <a:xfrm flipV="1">
              <a:off x="12421" y="9375"/>
              <a:ext cx="455" cy="430"/>
            </a:xfrm>
            <a:prstGeom prst="line">
              <a:avLst/>
            </a:prstGeom>
            <a:ln w="63500" cap="flat" cmpd="sng">
              <a:solidFill>
                <a:srgbClr val="DA0F03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1" name="Oval 15"/>
            <p:cNvSpPr/>
            <p:nvPr/>
          </p:nvSpPr>
          <p:spPr>
            <a:xfrm>
              <a:off x="12323" y="975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  <p:sp>
          <p:nvSpPr>
            <p:cNvPr id="14352" name="Oval 16"/>
            <p:cNvSpPr/>
            <p:nvPr/>
          </p:nvSpPr>
          <p:spPr>
            <a:xfrm>
              <a:off x="13113" y="9760"/>
              <a:ext cx="140" cy="173"/>
            </a:xfrm>
            <a:prstGeom prst="ellipse">
              <a:avLst/>
            </a:pr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Marlett" pitchFamily="2" charset="2"/>
                <a:buChar char="h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pt-BR" altLang="pt-BR" sz="1200" dirty="0">
                <a:latin typeface="Arial" panose="020B0604020202020204" pitchFamily="34" charset="0"/>
              </a:endParaRPr>
            </a:p>
          </p:txBody>
        </p:sp>
      </p:grpSp>
      <p:sp>
        <p:nvSpPr>
          <p:cNvPr id="30" name="Caixa de Texto 29"/>
          <p:cNvSpPr txBox="1"/>
          <p:nvPr/>
        </p:nvSpPr>
        <p:spPr>
          <a:xfrm>
            <a:off x="286385" y="277495"/>
            <a:ext cx="11612880" cy="521589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marL="514350" indent="-514350" algn="l" fontAlgn="auto">
              <a:spcAft>
                <a:spcPts val="600"/>
              </a:spcAft>
              <a:buFont typeface="+mj-lt"/>
              <a:buAutoNum type="arabicPeriod" startAt="2"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Utilização do PMOS p/ implementar Chave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914400" lvl="1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GS 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&gt;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: transistor corta (chave aberta)</a:t>
            </a:r>
            <a:endParaRPr lang="pt-BR" altLang="en-US" sz="2800" b="1" dirty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lvl="2"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(se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=V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DD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e a entrada for maior do que (V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DD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+|V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|) o transistor conduzirá, mas nesse caso, provavelmente os didos source/bulk e dreno/bulk também conduzem. Não é uma situação usual)</a:t>
            </a:r>
            <a:endParaRPr lang="pt-BR" altLang="en-US" sz="2800" b="1" baseline="-25000" dirty="0" smtClean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marL="914400" lvl="1" indent="-457200" algn="l" fontAlgn="auto">
              <a:spcAft>
                <a:spcPts val="600"/>
              </a:spcAft>
              <a:buFont typeface="Wingdings" panose="05000000000000000000" charset="0"/>
              <a:buChar char="ü"/>
            </a:pP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GS 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&lt;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ou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&gt;(V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-V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) transistor conduz (chave fechada)</a:t>
            </a:r>
            <a:endParaRPr lang="pt-BR" altLang="en-US" sz="2800" b="1" dirty="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lvl="2"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(caso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= -0.5V e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G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=0V, o transistor conduz para tensões de entrada V</a:t>
            </a:r>
            <a:r>
              <a:rPr lang="pt-BR" altLang="en-US" sz="2800" b="1" baseline="-25000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 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&gt; 0,5V. Se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&lt;0,5V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, a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V</a:t>
            </a:r>
            <a:r>
              <a:rPr lang="pt-BR" altLang="en-US" sz="2800" b="1" baseline="-25000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out </a:t>
            </a:r>
            <a:r>
              <a:rPr lang="pt-BR" alt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atinge 0,5V</a:t>
            </a:r>
            <a:r>
              <a:rPr lang="pt-BR" altLang="en-US" sz="2800" b="1" dirty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e entao o trasistor corta )</a:t>
            </a:r>
            <a:endParaRPr lang="pt-BR" altLang="en-US" sz="2800" b="1" dirty="0">
              <a:solidFill>
                <a:srgbClr val="C00000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lvl="0" indent="0" algn="l" fontAlgn="auto">
              <a:spcAft>
                <a:spcPts val="600"/>
              </a:spcAft>
              <a:buFont typeface="Wingdings" panose="05000000000000000000" charset="0"/>
              <a:buNone/>
            </a:pP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Conclusão: chave boa para passar sinais superiores a |V</a:t>
            </a:r>
            <a:r>
              <a:rPr lang="pt-BR" altLang="en-US" sz="2800" b="1" baseline="-25000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|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7644130" y="5006975"/>
            <a:ext cx="1658994" cy="1261110"/>
            <a:chOff x="10947" y="5830"/>
            <a:chExt cx="2613" cy="1986"/>
          </a:xfrm>
        </p:grpSpPr>
        <p:grpSp>
          <p:nvGrpSpPr>
            <p:cNvPr id="7" name="Grupo 6"/>
            <p:cNvGrpSpPr/>
            <p:nvPr/>
          </p:nvGrpSpPr>
          <p:grpSpPr>
            <a:xfrm rot="5400000">
              <a:off x="11342" y="5435"/>
              <a:ext cx="1823" cy="2613"/>
              <a:chOff x="11974" y="7684"/>
              <a:chExt cx="1684" cy="2275"/>
            </a:xfrm>
          </p:grpSpPr>
          <p:grpSp>
            <p:nvGrpSpPr>
              <p:cNvPr id="22" name="Grupo 21"/>
              <p:cNvGrpSpPr/>
              <p:nvPr/>
            </p:nvGrpSpPr>
            <p:grpSpPr>
              <a:xfrm rot="16200000">
                <a:off x="11941" y="8242"/>
                <a:ext cx="1749" cy="1684"/>
                <a:chOff x="7492" y="6392"/>
                <a:chExt cx="1426" cy="1326"/>
              </a:xfrm>
            </p:grpSpPr>
            <p:grpSp>
              <p:nvGrpSpPr>
                <p:cNvPr id="23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2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8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29" name="Rectangle 142"/>
                <p:cNvSpPr>
                  <a:spLocks noChangeArrowheads="1"/>
                </p:cNvSpPr>
                <p:nvPr/>
              </p:nvSpPr>
              <p:spPr bwMode="auto">
                <a:xfrm flipH="1">
                  <a:off x="8076" y="6392"/>
                  <a:ext cx="842" cy="52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pt-BR" sz="2400" dirty="0"/>
                    <a:t>V</a:t>
                  </a:r>
                  <a:r>
                    <a:rPr lang="pt-BR" sz="2400" baseline="-25000" dirty="0"/>
                    <a:t>G</a:t>
                  </a:r>
                  <a:endParaRPr lang="pt-BR" sz="2400" baseline="-25000" dirty="0"/>
                </a:p>
              </p:txBody>
            </p:sp>
            <p:cxnSp>
              <p:nvCxnSpPr>
                <p:cNvPr id="45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Conector Reto 7"/>
              <p:cNvCxnSpPr/>
              <p:nvPr/>
            </p:nvCxnSpPr>
            <p:spPr>
              <a:xfrm rot="21600000">
                <a:off x="13645" y="7684"/>
                <a:ext cx="0" cy="724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Line 93"/>
            <p:cNvSpPr>
              <a:spLocks noChangeShapeType="1"/>
            </p:cNvSpPr>
            <p:nvPr/>
          </p:nvSpPr>
          <p:spPr bwMode="auto">
            <a:xfrm rot="27000000" flipH="1">
              <a:off x="11886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" name="Rectangle 142"/>
          <p:cNvSpPr>
            <a:spLocks noChangeArrowheads="1"/>
          </p:cNvSpPr>
          <p:nvPr/>
        </p:nvSpPr>
        <p:spPr bwMode="auto">
          <a:xfrm rot="21600000" flipH="1">
            <a:off x="7270182" y="5703333"/>
            <a:ext cx="753408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IN</a:t>
            </a:r>
            <a:endParaRPr lang="pt-BR" sz="2400" baseline="-25000" dirty="0"/>
          </a:p>
        </p:txBody>
      </p:sp>
      <p:sp>
        <p:nvSpPr>
          <p:cNvPr id="12" name="Rectangle 142"/>
          <p:cNvSpPr>
            <a:spLocks noChangeArrowheads="1"/>
          </p:cNvSpPr>
          <p:nvPr/>
        </p:nvSpPr>
        <p:spPr bwMode="auto">
          <a:xfrm rot="21600000" flipH="1">
            <a:off x="2596582" y="5466478"/>
            <a:ext cx="753408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IN</a:t>
            </a:r>
            <a:endParaRPr lang="pt-BR" sz="2400" baseline="-25000" dirty="0"/>
          </a:p>
        </p:txBody>
      </p:sp>
      <p:sp>
        <p:nvSpPr>
          <p:cNvPr id="3" name="Elipse 2"/>
          <p:cNvSpPr/>
          <p:nvPr/>
        </p:nvSpPr>
        <p:spPr>
          <a:xfrm>
            <a:off x="8395970" y="5593715"/>
            <a:ext cx="157480" cy="1638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4" name="Rectangle 142"/>
          <p:cNvSpPr>
            <a:spLocks noChangeArrowheads="1"/>
          </p:cNvSpPr>
          <p:nvPr/>
        </p:nvSpPr>
        <p:spPr bwMode="auto">
          <a:xfrm rot="21600000" flipH="1">
            <a:off x="8172168" y="6139930"/>
            <a:ext cx="753053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DD</a:t>
            </a:r>
            <a:endParaRPr lang="pt-BR" sz="2400" baseline="-25000" dirty="0"/>
          </a:p>
        </p:txBody>
      </p:sp>
      <p:sp>
        <p:nvSpPr>
          <p:cNvPr id="13" name="Rectangle 142"/>
          <p:cNvSpPr>
            <a:spLocks noChangeArrowheads="1"/>
          </p:cNvSpPr>
          <p:nvPr/>
        </p:nvSpPr>
        <p:spPr bwMode="auto">
          <a:xfrm rot="21600000" flipH="1">
            <a:off x="9075487" y="5692538"/>
            <a:ext cx="753408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out</a:t>
            </a:r>
            <a:endParaRPr lang="pt-BR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" name="Espaço Reservado para Número de Slide 1"/>
          <p:cNvSpPr>
            <a:spLocks noGrp="1"/>
          </p:cNvSpPr>
          <p:nvPr/>
        </p:nvSpPr>
        <p:spPr>
          <a:xfrm>
            <a:off x="8737600" y="6483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30" name="Caixa de Texto 29"/>
          <p:cNvSpPr txBox="1"/>
          <p:nvPr/>
        </p:nvSpPr>
        <p:spPr>
          <a:xfrm>
            <a:off x="549275" y="323215"/>
            <a:ext cx="10996930" cy="133794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marL="514350" indent="-514350" algn="l" fontAlgn="auto">
              <a:spcAft>
                <a:spcPts val="600"/>
              </a:spcAft>
              <a:buFont typeface="+mj-lt"/>
              <a:buAutoNum type="arabicPeriod" startAt="2"/>
            </a:pP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Utilização do PMOS p/ implementar Chave</a:t>
            </a:r>
            <a:endParaRPr lang="pt-BR" alt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Podemos esbocar o grafico de R</a:t>
            </a:r>
            <a:r>
              <a:rPr lang="pt-BR" altLang="en-US" sz="24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</a:t>
            </a: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, resistencia da chave </a:t>
            </a: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em função de V</a:t>
            </a:r>
            <a:r>
              <a:rPr lang="pt-BR" altLang="en-US" sz="24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 </a:t>
            </a:r>
            <a:endParaRPr lang="pt-BR" altLang="en-US" sz="2400" b="1" baseline="-25000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 de Texto 15"/>
              <p:cNvSpPr txBox="1"/>
              <p:nvPr/>
            </p:nvSpPr>
            <p:spPr>
              <a:xfrm>
                <a:off x="4281170" y="5177155"/>
                <a:ext cx="6120765" cy="1071245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square" rtlCol="0" anchor="t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𝑐ℎ</m:t>
                          </m:r>
                        </m:sub>
                      </m:sSub>
                      <m:r>
                        <a:rPr lang="en-US" altLang="pt-BR" sz="24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pt-BR" sz="2400" i="1" baseline="-25000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en-US" altLang="pt-BR" sz="24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≈−</m:t>
                      </m:r>
                      <m:f>
                        <m:fPr>
                          <m:ctrlP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altLang="pt-BR" sz="2400" i="1" baseline="-25000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𝑜𝑥</m:t>
                          </m:r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pt-BR" sz="2400" i="1"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𝑇𝑃</m:t>
                              </m:r>
                            </m:sub>
                          </m:sSub>
                          <m:r>
                            <a:rPr lang="en-US" altLang="pt-BR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pt-BR" sz="2400" i="1" baseline="-25000" dirty="0"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Caixa de 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170" y="5177155"/>
                <a:ext cx="6120765" cy="1071245"/>
              </a:xfrm>
              <a:prstGeom prst="rect">
                <a:avLst/>
              </a:prstGeom>
              <a:blipFill rotWithShape="1">
                <a:blip r:embed="rId1"/>
                <a:stretch>
                  <a:fillRect l="-311" t="-1778" r="-311" b="-1778"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de Seta Reta 18"/>
          <p:cNvCxnSpPr/>
          <p:nvPr/>
        </p:nvCxnSpPr>
        <p:spPr>
          <a:xfrm>
            <a:off x="1611837" y="1783677"/>
            <a:ext cx="0" cy="3171567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1414128" y="4460974"/>
            <a:ext cx="5148649" cy="16476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8"/>
          <p:cNvSpPr txBox="1"/>
          <p:nvPr/>
        </p:nvSpPr>
        <p:spPr>
          <a:xfrm>
            <a:off x="957083" y="1783915"/>
            <a:ext cx="5772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R</a:t>
            </a:r>
            <a:r>
              <a:rPr lang="pt-BR" sz="2400" baseline="-25000" dirty="0" smtClean="0"/>
              <a:t>CH</a:t>
            </a:r>
            <a:endParaRPr lang="pt-BR" sz="2400" baseline="-25000" dirty="0" smtClean="0"/>
          </a:p>
        </p:txBody>
      </p:sp>
      <p:sp>
        <p:nvSpPr>
          <p:cNvPr id="31" name="CaixaDeTexto 9"/>
          <p:cNvSpPr txBox="1"/>
          <p:nvPr/>
        </p:nvSpPr>
        <p:spPr>
          <a:xfrm>
            <a:off x="6020109" y="4362205"/>
            <a:ext cx="667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2800" dirty="0" smtClean="0"/>
              <a:t>V</a:t>
            </a:r>
            <a:r>
              <a:rPr lang="pt-BR" sz="2800" baseline="-25000" dirty="0" smtClean="0"/>
              <a:t>In</a:t>
            </a:r>
            <a:endParaRPr lang="pt-BR" sz="2800" baseline="-25000" dirty="0" smtClean="0"/>
          </a:p>
        </p:txBody>
      </p:sp>
      <p:cxnSp>
        <p:nvCxnSpPr>
          <p:cNvPr id="32" name="Conector Reto 31"/>
          <p:cNvCxnSpPr/>
          <p:nvPr/>
        </p:nvCxnSpPr>
        <p:spPr>
          <a:xfrm>
            <a:off x="2058801" y="1926814"/>
            <a:ext cx="16476" cy="2730839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16"/>
          <p:cNvSpPr txBox="1"/>
          <p:nvPr/>
        </p:nvSpPr>
        <p:spPr>
          <a:xfrm>
            <a:off x="1909170" y="4657613"/>
            <a:ext cx="565150" cy="3683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aseline="-25000" dirty="0" smtClean="0"/>
              <a:t> </a:t>
            </a:r>
            <a:r>
              <a:rPr lang="pt-BR" dirty="0" smtClean="0"/>
              <a:t>-V</a:t>
            </a:r>
            <a:r>
              <a:rPr lang="pt-BR" baseline="-25000" dirty="0" smtClean="0"/>
              <a:t>TP</a:t>
            </a:r>
            <a:endParaRPr lang="pt-BR" dirty="0" smtClean="0"/>
          </a:p>
        </p:txBody>
      </p:sp>
      <p:sp>
        <p:nvSpPr>
          <p:cNvPr id="34" name="CaixaDeTexto 17"/>
          <p:cNvSpPr txBox="1"/>
          <p:nvPr/>
        </p:nvSpPr>
        <p:spPr>
          <a:xfrm>
            <a:off x="2653328" y="1684122"/>
            <a:ext cx="1644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Transistor Corta</a:t>
            </a:r>
            <a:endParaRPr lang="pt-BR" dirty="0"/>
          </a:p>
        </p:txBody>
      </p:sp>
      <p:sp>
        <p:nvSpPr>
          <p:cNvPr id="41" name="Forma livre 40"/>
          <p:cNvSpPr/>
          <p:nvPr/>
        </p:nvSpPr>
        <p:spPr>
          <a:xfrm>
            <a:off x="2075481" y="1838325"/>
            <a:ext cx="577516" cy="351286"/>
          </a:xfrm>
          <a:custGeom>
            <a:avLst/>
            <a:gdLst>
              <a:gd name="connsiteX0" fmla="*/ 0 w 577516"/>
              <a:gd name="connsiteY0" fmla="*/ 228600 h 351286"/>
              <a:gd name="connsiteX1" fmla="*/ 348916 w 577516"/>
              <a:gd name="connsiteY1" fmla="*/ 348916 h 351286"/>
              <a:gd name="connsiteX2" fmla="*/ 421105 w 577516"/>
              <a:gd name="connsiteY2" fmla="*/ 132347 h 351286"/>
              <a:gd name="connsiteX3" fmla="*/ 577516 w 577516"/>
              <a:gd name="connsiteY3" fmla="*/ 0 h 3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516" h="351286">
                <a:moveTo>
                  <a:pt x="0" y="228600"/>
                </a:moveTo>
                <a:cubicBezTo>
                  <a:pt x="139366" y="296779"/>
                  <a:pt x="278732" y="364958"/>
                  <a:pt x="348916" y="348916"/>
                </a:cubicBezTo>
                <a:cubicBezTo>
                  <a:pt x="419100" y="332874"/>
                  <a:pt x="383005" y="190500"/>
                  <a:pt x="421105" y="132347"/>
                </a:cubicBezTo>
                <a:cubicBezTo>
                  <a:pt x="459205" y="74194"/>
                  <a:pt x="518360" y="37097"/>
                  <a:pt x="577516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orma livre 41"/>
          <p:cNvSpPr/>
          <p:nvPr/>
        </p:nvSpPr>
        <p:spPr>
          <a:xfrm flipH="1">
            <a:off x="2113280" y="2052320"/>
            <a:ext cx="3578225" cy="1885950"/>
          </a:xfrm>
          <a:custGeom>
            <a:avLst/>
            <a:gdLst>
              <a:gd name="connisteX0" fmla="*/ 0 w 2724150"/>
              <a:gd name="connsiteY0" fmla="*/ 1885950 h 1885950"/>
              <a:gd name="connisteX1" fmla="*/ 695325 w 2724150"/>
              <a:gd name="connsiteY1" fmla="*/ 1847850 h 1885950"/>
              <a:gd name="connisteX2" fmla="*/ 1228725 w 2724150"/>
              <a:gd name="connsiteY2" fmla="*/ 1762125 h 1885950"/>
              <a:gd name="connisteX3" fmla="*/ 1524000 w 2724150"/>
              <a:gd name="connsiteY3" fmla="*/ 1666875 h 1885950"/>
              <a:gd name="connisteX4" fmla="*/ 1952625 w 2724150"/>
              <a:gd name="connsiteY4" fmla="*/ 1438275 h 1885950"/>
              <a:gd name="connisteX5" fmla="*/ 2324100 w 2724150"/>
              <a:gd name="connsiteY5" fmla="*/ 1133475 h 1885950"/>
              <a:gd name="connisteX6" fmla="*/ 2524125 w 2724150"/>
              <a:gd name="connsiteY6" fmla="*/ 895350 h 1885950"/>
              <a:gd name="connisteX7" fmla="*/ 2676525 w 2724150"/>
              <a:gd name="connsiteY7" fmla="*/ 552450 h 1885950"/>
              <a:gd name="connisteX8" fmla="*/ 2724150 w 2724150"/>
              <a:gd name="connsiteY8" fmla="*/ 0 h 18859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2724150" h="1885950">
                <a:moveTo>
                  <a:pt x="0" y="1885950"/>
                </a:moveTo>
                <a:cubicBezTo>
                  <a:pt x="128270" y="1880235"/>
                  <a:pt x="449580" y="1872615"/>
                  <a:pt x="695325" y="1847850"/>
                </a:cubicBezTo>
                <a:cubicBezTo>
                  <a:pt x="941070" y="1823085"/>
                  <a:pt x="1062990" y="1798320"/>
                  <a:pt x="1228725" y="1762125"/>
                </a:cubicBezTo>
                <a:cubicBezTo>
                  <a:pt x="1394460" y="1725930"/>
                  <a:pt x="1379220" y="1731645"/>
                  <a:pt x="1524000" y="1666875"/>
                </a:cubicBezTo>
                <a:cubicBezTo>
                  <a:pt x="1668780" y="1602105"/>
                  <a:pt x="1792605" y="1544955"/>
                  <a:pt x="1952625" y="1438275"/>
                </a:cubicBezTo>
                <a:cubicBezTo>
                  <a:pt x="2112645" y="1331595"/>
                  <a:pt x="2209800" y="1242060"/>
                  <a:pt x="2324100" y="1133475"/>
                </a:cubicBezTo>
                <a:cubicBezTo>
                  <a:pt x="2438400" y="1024890"/>
                  <a:pt x="2453640" y="1011555"/>
                  <a:pt x="2524125" y="895350"/>
                </a:cubicBezTo>
                <a:cubicBezTo>
                  <a:pt x="2594610" y="779145"/>
                  <a:pt x="2636520" y="731520"/>
                  <a:pt x="2676525" y="552450"/>
                </a:cubicBezTo>
                <a:cubicBezTo>
                  <a:pt x="2716530" y="373380"/>
                  <a:pt x="2717800" y="103505"/>
                  <a:pt x="2724150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43" name="Caixa de Texto 42"/>
          <p:cNvSpPr txBox="1"/>
          <p:nvPr/>
        </p:nvSpPr>
        <p:spPr>
          <a:xfrm>
            <a:off x="7380605" y="2420620"/>
            <a:ext cx="4100195" cy="18148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ctr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R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CH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é variável e cresce muito quando 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in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se aproxima de |V</a:t>
            </a:r>
            <a:r>
              <a:rPr lang="pt-BR" altLang="en-US" sz="2800" b="1" baseline="-250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TP</a:t>
            </a:r>
            <a:r>
              <a:rPr lang="pt-BR" altLang="en-US" sz="28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|</a:t>
            </a:r>
            <a:r>
              <a:rPr lang="pt-BR" altLang="en-US" sz="24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97BB-B745-4CAB-BE1D-CE4C89382949}" type="slidenum">
              <a:rPr lang="pt-BR" smtClean="0"/>
            </a:fld>
            <a:endParaRPr lang="pt-BR"/>
          </a:p>
        </p:txBody>
      </p:sp>
      <p:sp>
        <p:nvSpPr>
          <p:cNvPr id="4" name="Caixa de Texto 3"/>
          <p:cNvSpPr txBox="1"/>
          <p:nvPr/>
        </p:nvSpPr>
        <p:spPr>
          <a:xfrm>
            <a:off x="1136650" y="2499995"/>
            <a:ext cx="347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D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762250" y="2680970"/>
            <a:ext cx="1469390" cy="570865"/>
            <a:chOff x="8933" y="6761"/>
            <a:chExt cx="3169" cy="1416"/>
          </a:xfrm>
        </p:grpSpPr>
        <p:cxnSp>
          <p:nvCxnSpPr>
            <p:cNvPr id="74" name="Conector Reto 73"/>
            <p:cNvCxnSpPr/>
            <p:nvPr/>
          </p:nvCxnSpPr>
          <p:spPr>
            <a:xfrm>
              <a:off x="10124" y="7474"/>
              <a:ext cx="1979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riângulo isósceles 70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73" name="Elipse 72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" name="Grupo 5"/>
          <p:cNvGrpSpPr/>
          <p:nvPr/>
        </p:nvGrpSpPr>
        <p:grpSpPr>
          <a:xfrm flipH="1">
            <a:off x="2690495" y="4218305"/>
            <a:ext cx="1525905" cy="571500"/>
            <a:chOff x="8933" y="6761"/>
            <a:chExt cx="3291" cy="1417"/>
          </a:xfrm>
        </p:grpSpPr>
        <p:cxnSp>
          <p:nvCxnSpPr>
            <p:cNvPr id="7" name="Conector Reto 6"/>
            <p:cNvCxnSpPr/>
            <p:nvPr/>
          </p:nvCxnSpPr>
          <p:spPr>
            <a:xfrm>
              <a:off x="10013" y="7474"/>
              <a:ext cx="2211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riângulo isósceles 8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10" name="Elipse 9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1910715" y="3773805"/>
                <a:ext cx="464185" cy="564515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kumimoji="0" lang="en-US" sz="2800" b="1" i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kumimoji="0" lang="en-US" sz="2800" b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  <m:t>𝛟</m:t>
                          </m:r>
                        </m:e>
                      </m:ba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0715" y="3773805"/>
                <a:ext cx="464185" cy="56451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13"/>
          <p:cNvSpPr/>
          <p:nvPr/>
        </p:nvSpPr>
        <p:spPr>
          <a:xfrm rot="16200000" flipV="1">
            <a:off x="3446145" y="3737610"/>
            <a:ext cx="1555115" cy="0"/>
          </a:xfrm>
          <a:prstGeom prst="line">
            <a:avLst/>
          </a:prstGeom>
          <a:ln w="222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Line 12"/>
          <p:cNvSpPr/>
          <p:nvPr/>
        </p:nvSpPr>
        <p:spPr>
          <a:xfrm>
            <a:off x="4014470" y="2970530"/>
            <a:ext cx="605790" cy="0"/>
          </a:xfrm>
          <a:prstGeom prst="line">
            <a:avLst/>
          </a:prstGeom>
          <a:ln w="222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ixa de Texto 20"/>
              <p:cNvSpPr txBox="1"/>
              <p:nvPr/>
            </p:nvSpPr>
            <p:spPr>
              <a:xfrm>
                <a:off x="4216400" y="2440305"/>
                <a:ext cx="509905" cy="5530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altLang="pt-BR" sz="2800" b="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altLang="pt-BR" sz="2800" b="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𝑄</m:t>
                          </m:r>
                        </m:e>
                      </m:bar>
                    </m:oMath>
                  </m:oMathPara>
                </a14:m>
                <a:endParaRPr lang="en-US" altLang="pt-BR" sz="2800" b="0" i="1"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1" name="Caixa de 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400" y="2440305"/>
                <a:ext cx="509905" cy="5530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o 21"/>
          <p:cNvGrpSpPr/>
          <p:nvPr/>
        </p:nvGrpSpPr>
        <p:grpSpPr>
          <a:xfrm>
            <a:off x="1348105" y="2373301"/>
            <a:ext cx="1365584" cy="693559"/>
            <a:chOff x="10947" y="6554"/>
            <a:chExt cx="2527" cy="1262"/>
          </a:xfrm>
        </p:grpSpPr>
        <p:grpSp>
          <p:nvGrpSpPr>
            <p:cNvPr id="23" name="Grupo 22"/>
            <p:cNvGrpSpPr/>
            <p:nvPr/>
          </p:nvGrpSpPr>
          <p:grpSpPr>
            <a:xfrm rot="5400000">
              <a:off x="11661" y="5840"/>
              <a:ext cx="1098" cy="2527"/>
              <a:chOff x="12643" y="7759"/>
              <a:chExt cx="1015" cy="2200"/>
            </a:xfrm>
          </p:grpSpPr>
          <p:grpSp>
            <p:nvGrpSpPr>
              <p:cNvPr id="24" name="Grupo 23"/>
              <p:cNvGrpSpPr/>
              <p:nvPr/>
            </p:nvGrpSpPr>
            <p:grpSpPr>
              <a:xfrm rot="16200000">
                <a:off x="12375" y="8676"/>
                <a:ext cx="1550" cy="1015"/>
                <a:chOff x="7492" y="6919"/>
                <a:chExt cx="1264" cy="799"/>
              </a:xfrm>
            </p:grpSpPr>
            <p:grpSp>
              <p:nvGrpSpPr>
                <p:cNvPr id="25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26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8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9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0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cxnSp>
              <p:nvCxnSpPr>
                <p:cNvPr id="45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ector Reto 7"/>
              <p:cNvCxnSpPr/>
              <p:nvPr/>
            </p:nvCxnSpPr>
            <p:spPr>
              <a:xfrm rot="21600000">
                <a:off x="13645" y="7759"/>
                <a:ext cx="0" cy="638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Line 93"/>
            <p:cNvSpPr>
              <a:spLocks noChangeShapeType="1"/>
            </p:cNvSpPr>
            <p:nvPr/>
          </p:nvSpPr>
          <p:spPr bwMode="auto">
            <a:xfrm rot="27000000" flipH="1">
              <a:off x="11868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Line 83"/>
            <p:cNvSpPr>
              <a:spLocks noChangeShapeType="1"/>
            </p:cNvSpPr>
            <p:nvPr/>
          </p:nvSpPr>
          <p:spPr bwMode="auto">
            <a:xfrm rot="27000000">
              <a:off x="12252" y="7673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18"/>
              <p:cNvSpPr txBox="1">
                <a:spLocks noChangeArrowheads="1"/>
              </p:cNvSpPr>
              <p:nvPr/>
            </p:nvSpPr>
            <p:spPr bwMode="auto">
              <a:xfrm>
                <a:off x="1665778" y="1895582"/>
                <a:ext cx="464171" cy="521863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5778" y="1895582"/>
                <a:ext cx="464171" cy="521863"/>
              </a:xfrm>
              <a:prstGeom prst="rect">
                <a:avLst/>
              </a:prstGeom>
              <a:blipFill rotWithShape="1">
                <a:blip r:embed="rId3"/>
                <a:stretch>
                  <a:fillRect l="-37" t="-21" r="34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upo 35"/>
          <p:cNvGrpSpPr/>
          <p:nvPr/>
        </p:nvGrpSpPr>
        <p:grpSpPr>
          <a:xfrm rot="16200000">
            <a:off x="1714733" y="3395154"/>
            <a:ext cx="1518902" cy="693009"/>
            <a:chOff x="10946" y="6555"/>
            <a:chExt cx="2811" cy="1261"/>
          </a:xfrm>
        </p:grpSpPr>
        <p:grpSp>
          <p:nvGrpSpPr>
            <p:cNvPr id="37" name="Grupo 36"/>
            <p:cNvGrpSpPr/>
            <p:nvPr/>
          </p:nvGrpSpPr>
          <p:grpSpPr>
            <a:xfrm rot="5400000">
              <a:off x="11803" y="5698"/>
              <a:ext cx="1098" cy="2811"/>
              <a:chOff x="12643" y="7512"/>
              <a:chExt cx="1015" cy="2447"/>
            </a:xfrm>
          </p:grpSpPr>
          <p:grpSp>
            <p:nvGrpSpPr>
              <p:cNvPr id="38" name="Grupo 37"/>
              <p:cNvGrpSpPr/>
              <p:nvPr/>
            </p:nvGrpSpPr>
            <p:grpSpPr>
              <a:xfrm rot="16200000">
                <a:off x="12375" y="8676"/>
                <a:ext cx="1550" cy="1015"/>
                <a:chOff x="7492" y="6919"/>
                <a:chExt cx="1264" cy="799"/>
              </a:xfrm>
            </p:grpSpPr>
            <p:grpSp>
              <p:nvGrpSpPr>
                <p:cNvPr id="39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4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3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4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cxnSp>
              <p:nvCxnSpPr>
                <p:cNvPr id="46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to 7"/>
              <p:cNvCxnSpPr/>
              <p:nvPr/>
            </p:nvCxnSpPr>
            <p:spPr>
              <a:xfrm rot="21600000">
                <a:off x="13649" y="7512"/>
                <a:ext cx="0" cy="87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Line 93"/>
            <p:cNvSpPr>
              <a:spLocks noChangeShapeType="1"/>
            </p:cNvSpPr>
            <p:nvPr/>
          </p:nvSpPr>
          <p:spPr bwMode="auto">
            <a:xfrm rot="27000000" flipH="1">
              <a:off x="11868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Line 83"/>
            <p:cNvSpPr>
              <a:spLocks noChangeShapeType="1"/>
            </p:cNvSpPr>
            <p:nvPr/>
          </p:nvSpPr>
          <p:spPr bwMode="auto">
            <a:xfrm rot="27000000">
              <a:off x="12252" y="7673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0" name="Caixa de Texto 49"/>
          <p:cNvSpPr txBox="1"/>
          <p:nvPr/>
        </p:nvSpPr>
        <p:spPr>
          <a:xfrm>
            <a:off x="3198495" y="643890"/>
            <a:ext cx="6727825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Implementação de </a:t>
            </a:r>
            <a:r>
              <a:rPr lang="pt-BR" altLang="en-US" sz="3600" b="1" i="1" dirty="0" smtClean="0">
                <a:solidFill>
                  <a:srgbClr val="C00000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Latches</a:t>
            </a:r>
            <a:r>
              <a:rPr lang="pt-BR" altLang="en-US" sz="3200" b="1" i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</a:t>
            </a:r>
            <a:endParaRPr lang="pt-BR" altLang="en-US" sz="3200" b="1" i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51" name="CaixaDeTexto 17"/>
          <p:cNvSpPr txBox="1"/>
          <p:nvPr/>
        </p:nvSpPr>
        <p:spPr>
          <a:xfrm>
            <a:off x="2955290" y="1793240"/>
            <a:ext cx="1296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nível degradado </a:t>
            </a:r>
            <a:endParaRPr lang="pt-BR" sz="2000" dirty="0" smtClean="0"/>
          </a:p>
        </p:txBody>
      </p:sp>
      <p:sp>
        <p:nvSpPr>
          <p:cNvPr id="53" name="Forma livre 52"/>
          <p:cNvSpPr/>
          <p:nvPr/>
        </p:nvSpPr>
        <p:spPr>
          <a:xfrm>
            <a:off x="2652395" y="2214245"/>
            <a:ext cx="457200" cy="695325"/>
          </a:xfrm>
          <a:custGeom>
            <a:avLst/>
            <a:gdLst>
              <a:gd name="connisteX0" fmla="*/ 0 w 457200"/>
              <a:gd name="connsiteY0" fmla="*/ 695325 h 695325"/>
              <a:gd name="connisteX1" fmla="*/ 190500 w 457200"/>
              <a:gd name="connsiteY1" fmla="*/ 457200 h 695325"/>
              <a:gd name="connisteX2" fmla="*/ 66675 w 457200"/>
              <a:gd name="connsiteY2" fmla="*/ 180975 h 695325"/>
              <a:gd name="connisteX3" fmla="*/ 457200 w 457200"/>
              <a:gd name="connsiteY3" fmla="*/ 0 h 6953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57200" h="695325">
                <a:moveTo>
                  <a:pt x="0" y="695325"/>
                </a:moveTo>
                <a:cubicBezTo>
                  <a:pt x="40640" y="653415"/>
                  <a:pt x="177165" y="560070"/>
                  <a:pt x="190500" y="457200"/>
                </a:cubicBezTo>
                <a:cubicBezTo>
                  <a:pt x="203835" y="354330"/>
                  <a:pt x="13335" y="272415"/>
                  <a:pt x="66675" y="180975"/>
                </a:cubicBezTo>
                <a:cubicBezTo>
                  <a:pt x="120015" y="89535"/>
                  <a:pt x="376555" y="30480"/>
                  <a:pt x="457200" y="0"/>
                </a:cubicBezTo>
              </a:path>
            </a:pathLst>
          </a:custGeom>
          <a:noFill/>
          <a:ln w="19050">
            <a:solidFill>
              <a:srgbClr val="9A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54" name="Forma livre 53"/>
          <p:cNvSpPr/>
          <p:nvPr/>
        </p:nvSpPr>
        <p:spPr>
          <a:xfrm flipV="1">
            <a:off x="3634105" y="3053080"/>
            <a:ext cx="904875" cy="485140"/>
          </a:xfrm>
          <a:custGeom>
            <a:avLst/>
            <a:gdLst>
              <a:gd name="connisteX0" fmla="*/ 0 w 457200"/>
              <a:gd name="connsiteY0" fmla="*/ 695325 h 695325"/>
              <a:gd name="connisteX1" fmla="*/ 190500 w 457200"/>
              <a:gd name="connsiteY1" fmla="*/ 457200 h 695325"/>
              <a:gd name="connisteX2" fmla="*/ 66675 w 457200"/>
              <a:gd name="connsiteY2" fmla="*/ 180975 h 695325"/>
              <a:gd name="connisteX3" fmla="*/ 457200 w 457200"/>
              <a:gd name="connsiteY3" fmla="*/ 0 h 6953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57200" h="695325">
                <a:moveTo>
                  <a:pt x="0" y="695325"/>
                </a:moveTo>
                <a:cubicBezTo>
                  <a:pt x="40640" y="653415"/>
                  <a:pt x="177165" y="560070"/>
                  <a:pt x="190500" y="457200"/>
                </a:cubicBezTo>
                <a:cubicBezTo>
                  <a:pt x="203835" y="354330"/>
                  <a:pt x="13335" y="272415"/>
                  <a:pt x="66675" y="180975"/>
                </a:cubicBezTo>
                <a:cubicBezTo>
                  <a:pt x="120015" y="89535"/>
                  <a:pt x="376555" y="30480"/>
                  <a:pt x="457200" y="0"/>
                </a:cubicBezTo>
              </a:path>
            </a:pathLst>
          </a:custGeom>
          <a:noFill/>
          <a:ln w="19050">
            <a:solidFill>
              <a:srgbClr val="9A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55" name="CaixaDeTexto 17"/>
          <p:cNvSpPr txBox="1"/>
          <p:nvPr/>
        </p:nvSpPr>
        <p:spPr>
          <a:xfrm>
            <a:off x="4547235" y="3185160"/>
            <a:ext cx="10826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restaura nível</a:t>
            </a:r>
            <a:endParaRPr lang="pt-BR" sz="2000" dirty="0" smtClean="0"/>
          </a:p>
        </p:txBody>
      </p:sp>
      <p:sp>
        <p:nvSpPr>
          <p:cNvPr id="56" name="Caixa de Texto 55"/>
          <p:cNvSpPr txBox="1"/>
          <p:nvPr/>
        </p:nvSpPr>
        <p:spPr>
          <a:xfrm>
            <a:off x="1222375" y="5142865"/>
            <a:ext cx="4225925" cy="95313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i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Latch</a:t>
            </a: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sensível a nivel alto com chaves NMOS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57" name="Caixa de Texto 56"/>
          <p:cNvSpPr txBox="1"/>
          <p:nvPr/>
        </p:nvSpPr>
        <p:spPr>
          <a:xfrm>
            <a:off x="7331075" y="2495550"/>
            <a:ext cx="347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pt-BR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D</a:t>
            </a:r>
            <a:endParaRPr lang="pt-BR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8861425" y="2692400"/>
            <a:ext cx="1469390" cy="570865"/>
            <a:chOff x="8933" y="6761"/>
            <a:chExt cx="3169" cy="1416"/>
          </a:xfrm>
        </p:grpSpPr>
        <p:cxnSp>
          <p:nvCxnSpPr>
            <p:cNvPr id="59" name="Conector Reto 58"/>
            <p:cNvCxnSpPr/>
            <p:nvPr/>
          </p:nvCxnSpPr>
          <p:spPr>
            <a:xfrm>
              <a:off x="10124" y="7474"/>
              <a:ext cx="1979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riângulo isósceles 60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62" name="Elipse 61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3" name="Grupo 62"/>
          <p:cNvGrpSpPr/>
          <p:nvPr/>
        </p:nvGrpSpPr>
        <p:grpSpPr>
          <a:xfrm flipH="1">
            <a:off x="8789670" y="4229735"/>
            <a:ext cx="1525905" cy="571500"/>
            <a:chOff x="8933" y="6761"/>
            <a:chExt cx="3291" cy="1417"/>
          </a:xfrm>
        </p:grpSpPr>
        <p:cxnSp>
          <p:nvCxnSpPr>
            <p:cNvPr id="64" name="Conector Reto 63"/>
            <p:cNvCxnSpPr/>
            <p:nvPr/>
          </p:nvCxnSpPr>
          <p:spPr>
            <a:xfrm>
              <a:off x="10013" y="7474"/>
              <a:ext cx="2211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>
              <a:off x="8933" y="7474"/>
              <a:ext cx="907" cy="0"/>
            </a:xfrm>
            <a:prstGeom prst="line">
              <a:avLst/>
            </a:prstGeom>
            <a:ln w="22225">
              <a:solidFill>
                <a:srgbClr val="9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riângulo isósceles 65"/>
            <p:cNvSpPr/>
            <p:nvPr/>
          </p:nvSpPr>
          <p:spPr>
            <a:xfrm rot="5400000">
              <a:off x="9778" y="6827"/>
              <a:ext cx="1417" cy="1285"/>
            </a:xfrm>
            <a:prstGeom prst="triangl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altLang="en-US"/>
            </a:p>
          </p:txBody>
        </p:sp>
        <p:sp>
          <p:nvSpPr>
            <p:cNvPr id="67" name="Elipse 66"/>
            <p:cNvSpPr/>
            <p:nvPr/>
          </p:nvSpPr>
          <p:spPr>
            <a:xfrm>
              <a:off x="11129" y="7341"/>
              <a:ext cx="260" cy="227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 Box 18"/>
              <p:cNvSpPr txBox="1">
                <a:spLocks noChangeArrowheads="1"/>
              </p:cNvSpPr>
              <p:nvPr/>
            </p:nvSpPr>
            <p:spPr bwMode="auto">
              <a:xfrm>
                <a:off x="7952105" y="3808730"/>
                <a:ext cx="464185" cy="564515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kumimoji="0" lang="en-US" sz="2800" b="1" i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kumimoji="0" lang="en-US" sz="2800" b="1" kern="1200" cap="none" spc="0" normalizeH="0" baseline="0" noProof="0">
                              <a:solidFill>
                                <a:srgbClr val="DA0F03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ea typeface="+mn-ea"/>
                              <a:cs typeface="Cambria Math" panose="02040503050406030204" pitchFamily="18" charset="0"/>
                            </a:rPr>
                            <m:t>𝛟</m:t>
                          </m:r>
                        </m:e>
                      </m:ba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2105" y="3808730"/>
                <a:ext cx="464185" cy="56451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Line 13"/>
          <p:cNvSpPr/>
          <p:nvPr/>
        </p:nvSpPr>
        <p:spPr>
          <a:xfrm rot="16200000" flipV="1">
            <a:off x="9545320" y="3749040"/>
            <a:ext cx="1555115" cy="0"/>
          </a:xfrm>
          <a:prstGeom prst="line">
            <a:avLst/>
          </a:prstGeom>
          <a:ln w="222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2" name="Line 12"/>
          <p:cNvSpPr/>
          <p:nvPr/>
        </p:nvSpPr>
        <p:spPr>
          <a:xfrm>
            <a:off x="10113645" y="2973070"/>
            <a:ext cx="605790" cy="0"/>
          </a:xfrm>
          <a:prstGeom prst="line">
            <a:avLst/>
          </a:prstGeom>
          <a:ln w="222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Caixa de Texto 74"/>
              <p:cNvSpPr txBox="1"/>
              <p:nvPr/>
            </p:nvSpPr>
            <p:spPr>
              <a:xfrm>
                <a:off x="10372090" y="2406015"/>
                <a:ext cx="347345" cy="5530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altLang="pt-BR" sz="2800" b="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altLang="pt-BR" sz="2800" b="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𝑄</m:t>
                          </m:r>
                        </m:e>
                      </m:bar>
                    </m:oMath>
                  </m:oMathPara>
                </a14:m>
                <a:endParaRPr lang="en-US" altLang="pt-BR" sz="2800" b="0" i="1"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5" name="Caixa de Texto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090" y="2406015"/>
                <a:ext cx="347345" cy="5530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upo 75"/>
          <p:cNvGrpSpPr/>
          <p:nvPr/>
        </p:nvGrpSpPr>
        <p:grpSpPr>
          <a:xfrm>
            <a:off x="7447280" y="2385281"/>
            <a:ext cx="1365584" cy="693009"/>
            <a:chOff x="10947" y="6555"/>
            <a:chExt cx="2527" cy="1261"/>
          </a:xfrm>
        </p:grpSpPr>
        <p:grpSp>
          <p:nvGrpSpPr>
            <p:cNvPr id="77" name="Grupo 76"/>
            <p:cNvGrpSpPr/>
            <p:nvPr/>
          </p:nvGrpSpPr>
          <p:grpSpPr>
            <a:xfrm rot="5400000">
              <a:off x="11661" y="5840"/>
              <a:ext cx="1098" cy="2527"/>
              <a:chOff x="12643" y="7759"/>
              <a:chExt cx="1015" cy="2200"/>
            </a:xfrm>
          </p:grpSpPr>
          <p:grpSp>
            <p:nvGrpSpPr>
              <p:cNvPr id="78" name="Grupo 77"/>
              <p:cNvGrpSpPr/>
              <p:nvPr/>
            </p:nvGrpSpPr>
            <p:grpSpPr>
              <a:xfrm rot="16200000">
                <a:off x="12375" y="8676"/>
                <a:ext cx="1550" cy="1015"/>
                <a:chOff x="7492" y="6919"/>
                <a:chExt cx="1264" cy="799"/>
              </a:xfrm>
            </p:grpSpPr>
            <p:grpSp>
              <p:nvGrpSpPr>
                <p:cNvPr id="79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8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3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4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cxnSp>
              <p:nvCxnSpPr>
                <p:cNvPr id="85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ector Reto 7"/>
              <p:cNvCxnSpPr/>
              <p:nvPr/>
            </p:nvCxnSpPr>
            <p:spPr>
              <a:xfrm rot="21600000">
                <a:off x="13645" y="7759"/>
                <a:ext cx="0" cy="638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Line 93"/>
            <p:cNvSpPr>
              <a:spLocks noChangeShapeType="1"/>
            </p:cNvSpPr>
            <p:nvPr/>
          </p:nvSpPr>
          <p:spPr bwMode="auto">
            <a:xfrm rot="27000000" flipH="1">
              <a:off x="11886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 Box 18"/>
              <p:cNvSpPr txBox="1">
                <a:spLocks noChangeArrowheads="1"/>
              </p:cNvSpPr>
              <p:nvPr/>
            </p:nvSpPr>
            <p:spPr bwMode="auto">
              <a:xfrm>
                <a:off x="7762413" y="1978132"/>
                <a:ext cx="464171" cy="521863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kern="1200" cap="none" spc="0" normalizeH="0" baseline="0" noProof="0">
                          <a:solidFill>
                            <a:srgbClr val="DA0F0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 pitchFamily="18" charset="0"/>
                          <a:ea typeface="+mn-ea"/>
                          <a:cs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0" lang="en-US" sz="2800" b="1" kern="1200" cap="none" spc="0" normalizeH="0" baseline="0" noProof="0">
                  <a:solidFill>
                    <a:srgbClr val="DA0F0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9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2413" y="1978132"/>
                <a:ext cx="464171" cy="521863"/>
              </a:xfrm>
              <a:prstGeom prst="rect">
                <a:avLst/>
              </a:prstGeom>
              <a:blipFill rotWithShape="1">
                <a:blip r:embed="rId3"/>
                <a:stretch>
                  <a:fillRect l="-37" t="-21" r="34"/>
                </a:stretch>
              </a:blipFill>
              <a:ln w="19050" algn="ctr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0" name="Grupo 89"/>
          <p:cNvGrpSpPr/>
          <p:nvPr/>
        </p:nvGrpSpPr>
        <p:grpSpPr>
          <a:xfrm rot="16200000">
            <a:off x="7813908" y="3406044"/>
            <a:ext cx="1518902" cy="693009"/>
            <a:chOff x="10947" y="6555"/>
            <a:chExt cx="2811" cy="1261"/>
          </a:xfrm>
        </p:grpSpPr>
        <p:grpSp>
          <p:nvGrpSpPr>
            <p:cNvPr id="91" name="Grupo 90"/>
            <p:cNvGrpSpPr/>
            <p:nvPr/>
          </p:nvGrpSpPr>
          <p:grpSpPr>
            <a:xfrm rot="5400000">
              <a:off x="11803" y="5698"/>
              <a:ext cx="1098" cy="2811"/>
              <a:chOff x="12643" y="7512"/>
              <a:chExt cx="1015" cy="2447"/>
            </a:xfrm>
          </p:grpSpPr>
          <p:grpSp>
            <p:nvGrpSpPr>
              <p:cNvPr id="92" name="Grupo 91"/>
              <p:cNvGrpSpPr/>
              <p:nvPr/>
            </p:nvGrpSpPr>
            <p:grpSpPr>
              <a:xfrm rot="16200000">
                <a:off x="12375" y="8676"/>
                <a:ext cx="1550" cy="1015"/>
                <a:chOff x="7492" y="6919"/>
                <a:chExt cx="1264" cy="799"/>
              </a:xfrm>
            </p:grpSpPr>
            <p:grpSp>
              <p:nvGrpSpPr>
                <p:cNvPr id="93" name="Group 147"/>
                <p:cNvGrpSpPr/>
                <p:nvPr/>
              </p:nvGrpSpPr>
              <p:grpSpPr bwMode="auto">
                <a:xfrm rot="5400000">
                  <a:off x="8020" y="6975"/>
                  <a:ext cx="792" cy="680"/>
                  <a:chOff x="2834" y="2568"/>
                  <a:chExt cx="317" cy="272"/>
                </a:xfrm>
              </p:grpSpPr>
              <p:sp>
                <p:nvSpPr>
                  <p:cNvPr id="9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70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568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7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40"/>
                    <a:ext cx="159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8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4" y="2704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cxnSp>
              <p:nvCxnSpPr>
                <p:cNvPr id="99" name="Conector Reto 7"/>
                <p:cNvCxnSpPr/>
                <p:nvPr/>
              </p:nvCxnSpPr>
              <p:spPr>
                <a:xfrm rot="5400000">
                  <a:off x="7787" y="7423"/>
                  <a:ext cx="0" cy="5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Conector Reto 7"/>
              <p:cNvCxnSpPr/>
              <p:nvPr/>
            </p:nvCxnSpPr>
            <p:spPr>
              <a:xfrm rot="21600000">
                <a:off x="13649" y="7512"/>
                <a:ext cx="0" cy="87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Line 93"/>
            <p:cNvSpPr>
              <a:spLocks noChangeShapeType="1"/>
            </p:cNvSpPr>
            <p:nvPr/>
          </p:nvSpPr>
          <p:spPr bwMode="auto">
            <a:xfrm rot="27000000" flipH="1">
              <a:off x="11886" y="7447"/>
              <a:ext cx="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4" name="Forma livre 103"/>
          <p:cNvSpPr/>
          <p:nvPr/>
        </p:nvSpPr>
        <p:spPr>
          <a:xfrm>
            <a:off x="8751570" y="2225675"/>
            <a:ext cx="457200" cy="695325"/>
          </a:xfrm>
          <a:custGeom>
            <a:avLst/>
            <a:gdLst>
              <a:gd name="connisteX0" fmla="*/ 0 w 457200"/>
              <a:gd name="connsiteY0" fmla="*/ 695325 h 695325"/>
              <a:gd name="connisteX1" fmla="*/ 190500 w 457200"/>
              <a:gd name="connsiteY1" fmla="*/ 457200 h 695325"/>
              <a:gd name="connisteX2" fmla="*/ 66675 w 457200"/>
              <a:gd name="connsiteY2" fmla="*/ 180975 h 695325"/>
              <a:gd name="connisteX3" fmla="*/ 457200 w 457200"/>
              <a:gd name="connsiteY3" fmla="*/ 0 h 6953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57200" h="695325">
                <a:moveTo>
                  <a:pt x="0" y="695325"/>
                </a:moveTo>
                <a:cubicBezTo>
                  <a:pt x="40640" y="653415"/>
                  <a:pt x="177165" y="560070"/>
                  <a:pt x="190500" y="457200"/>
                </a:cubicBezTo>
                <a:cubicBezTo>
                  <a:pt x="203835" y="354330"/>
                  <a:pt x="13335" y="272415"/>
                  <a:pt x="66675" y="180975"/>
                </a:cubicBezTo>
                <a:cubicBezTo>
                  <a:pt x="120015" y="89535"/>
                  <a:pt x="376555" y="30480"/>
                  <a:pt x="457200" y="0"/>
                </a:cubicBezTo>
              </a:path>
            </a:pathLst>
          </a:custGeom>
          <a:noFill/>
          <a:ln w="19050">
            <a:solidFill>
              <a:srgbClr val="9A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05" name="Forma livre 104"/>
          <p:cNvSpPr/>
          <p:nvPr/>
        </p:nvSpPr>
        <p:spPr>
          <a:xfrm flipV="1">
            <a:off x="9733280" y="3064510"/>
            <a:ext cx="904875" cy="485140"/>
          </a:xfrm>
          <a:custGeom>
            <a:avLst/>
            <a:gdLst>
              <a:gd name="connisteX0" fmla="*/ 0 w 457200"/>
              <a:gd name="connsiteY0" fmla="*/ 695325 h 695325"/>
              <a:gd name="connisteX1" fmla="*/ 190500 w 457200"/>
              <a:gd name="connsiteY1" fmla="*/ 457200 h 695325"/>
              <a:gd name="connisteX2" fmla="*/ 66675 w 457200"/>
              <a:gd name="connsiteY2" fmla="*/ 180975 h 695325"/>
              <a:gd name="connisteX3" fmla="*/ 457200 w 457200"/>
              <a:gd name="connsiteY3" fmla="*/ 0 h 6953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57200" h="695325">
                <a:moveTo>
                  <a:pt x="0" y="695325"/>
                </a:moveTo>
                <a:cubicBezTo>
                  <a:pt x="40640" y="653415"/>
                  <a:pt x="177165" y="560070"/>
                  <a:pt x="190500" y="457200"/>
                </a:cubicBezTo>
                <a:cubicBezTo>
                  <a:pt x="203835" y="354330"/>
                  <a:pt x="13335" y="272415"/>
                  <a:pt x="66675" y="180975"/>
                </a:cubicBezTo>
                <a:cubicBezTo>
                  <a:pt x="120015" y="89535"/>
                  <a:pt x="376555" y="30480"/>
                  <a:pt x="457200" y="0"/>
                </a:cubicBezTo>
              </a:path>
            </a:pathLst>
          </a:custGeom>
          <a:noFill/>
          <a:ln w="19050">
            <a:solidFill>
              <a:srgbClr val="9A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06" name="CaixaDeTexto 17"/>
          <p:cNvSpPr txBox="1"/>
          <p:nvPr/>
        </p:nvSpPr>
        <p:spPr>
          <a:xfrm>
            <a:off x="10646410" y="3196590"/>
            <a:ext cx="10826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restaura nível</a:t>
            </a:r>
            <a:endParaRPr lang="pt-BR" sz="2000" dirty="0" smtClean="0"/>
          </a:p>
        </p:txBody>
      </p:sp>
      <p:sp>
        <p:nvSpPr>
          <p:cNvPr id="107" name="Caixa de Texto 106"/>
          <p:cNvSpPr txBox="1"/>
          <p:nvPr/>
        </p:nvSpPr>
        <p:spPr>
          <a:xfrm>
            <a:off x="7188835" y="5231765"/>
            <a:ext cx="4540250" cy="95313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0" algn="l" fontAlgn="auto">
              <a:spcAft>
                <a:spcPts val="600"/>
              </a:spcAft>
              <a:buFont typeface="+mj-lt"/>
              <a:buNone/>
            </a:pPr>
            <a:r>
              <a:rPr lang="pt-BR" altLang="en-US" sz="2800" b="1" i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Latch</a:t>
            </a:r>
            <a:r>
              <a:rPr lang="pt-BR" altLang="en-US" sz="2800" b="1" dirty="0" smtClean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sensível a nivel baixo com chaves PMOS </a:t>
            </a:r>
            <a:endParaRPr lang="pt-BR" altLang="en-US" sz="2400" b="1" dirty="0" smtClean="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</p:txBody>
      </p:sp>
      <p:sp>
        <p:nvSpPr>
          <p:cNvPr id="108" name="Elipse 107"/>
          <p:cNvSpPr/>
          <p:nvPr/>
        </p:nvSpPr>
        <p:spPr>
          <a:xfrm>
            <a:off x="8330565" y="3726815"/>
            <a:ext cx="157480" cy="1638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09" name="Elipse 108"/>
          <p:cNvSpPr/>
          <p:nvPr/>
        </p:nvSpPr>
        <p:spPr>
          <a:xfrm>
            <a:off x="8068945" y="2466340"/>
            <a:ext cx="157480" cy="1638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en-US"/>
          </a:p>
        </p:txBody>
      </p:sp>
      <p:sp>
        <p:nvSpPr>
          <p:cNvPr id="110" name="Rectangle 142"/>
          <p:cNvSpPr>
            <a:spLocks noChangeArrowheads="1"/>
          </p:cNvSpPr>
          <p:nvPr/>
        </p:nvSpPr>
        <p:spPr bwMode="auto">
          <a:xfrm rot="21600000" flipH="1">
            <a:off x="7777198" y="2926195"/>
            <a:ext cx="753053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DD</a:t>
            </a:r>
            <a:endParaRPr lang="pt-BR" sz="2400" baseline="-25000" dirty="0"/>
          </a:p>
        </p:txBody>
      </p:sp>
      <p:sp>
        <p:nvSpPr>
          <p:cNvPr id="111" name="Rectangle 142"/>
          <p:cNvSpPr>
            <a:spLocks noChangeArrowheads="1"/>
          </p:cNvSpPr>
          <p:nvPr/>
        </p:nvSpPr>
        <p:spPr bwMode="auto">
          <a:xfrm rot="21600000" flipH="1">
            <a:off x="8789388" y="3565005"/>
            <a:ext cx="753053" cy="460375"/>
          </a:xfrm>
          <a:prstGeom prst="rect">
            <a:avLst/>
          </a:prstGeom>
          <a:noFill/>
          <a:ln w="254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pt-BR" sz="2400" dirty="0"/>
              <a:t>V</a:t>
            </a:r>
            <a:r>
              <a:rPr lang="pt-BR" sz="2400" baseline="-25000" dirty="0"/>
              <a:t>DD</a:t>
            </a:r>
            <a:endParaRPr lang="pt-BR" sz="2400" baseline="-25000" dirty="0"/>
          </a:p>
        </p:txBody>
      </p:sp>
      <p:sp>
        <p:nvSpPr>
          <p:cNvPr id="112" name="CaixaDeTexto 17"/>
          <p:cNvSpPr txBox="1"/>
          <p:nvPr/>
        </p:nvSpPr>
        <p:spPr>
          <a:xfrm>
            <a:off x="9035415" y="1885315"/>
            <a:ext cx="1296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nível degradado </a:t>
            </a:r>
            <a:endParaRPr lang="pt-BR" sz="20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124" name="Tinta 123"/>
              <p14:cNvContentPartPr/>
              <p14:nvPr/>
            </p14:nvContentPartPr>
            <p14:xfrm>
              <a:off x="7145020" y="3133725"/>
              <a:ext cx="250190" cy="205740"/>
            </p14:xfrm>
          </p:contentPart>
        </mc:Choice>
        <mc:Fallback xmlns="">
          <p:pic>
            <p:nvPicPr>
              <p:cNvPr id="124" name="Tinta 123"/>
            </p:nvPicPr>
            <p:blipFill>
              <a:blip r:embed="rId6"/>
            </p:blipFill>
            <p:spPr>
              <a:xfrm>
                <a:off x="7145020" y="3133725"/>
                <a:ext cx="250190" cy="20574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" p14:bwMode="auto">
            <p14:nvContentPartPr>
              <p14:cNvPr id="128" name="Tinta 127"/>
              <p14:cNvContentPartPr/>
              <p14:nvPr/>
            </p14:nvContentPartPr>
            <p14:xfrm>
              <a:off x="9253220" y="3089275"/>
              <a:ext cx="44450" cy="35560"/>
            </p14:xfrm>
          </p:contentPart>
        </mc:Choice>
        <mc:Fallback xmlns="">
          <p:pic>
            <p:nvPicPr>
              <p:cNvPr id="128" name="Tinta 127"/>
            </p:nvPicPr>
            <p:blipFill>
              <a:blip r:embed="rId8"/>
            </p:blipFill>
            <p:spPr>
              <a:xfrm>
                <a:off x="9253220" y="3089275"/>
                <a:ext cx="44450" cy="3556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pt-BR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5498</Words>
  <Application>WPS Presentation</Application>
  <PresentationFormat>Widescreen</PresentationFormat>
  <Paragraphs>419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40" baseType="lpstr">
      <vt:lpstr>Arial</vt:lpstr>
      <vt:lpstr>SimSun</vt:lpstr>
      <vt:lpstr>Wingdings</vt:lpstr>
      <vt:lpstr>Comic Sans MS</vt:lpstr>
      <vt:lpstr>Wingdings</vt:lpstr>
      <vt:lpstr>Calibri</vt:lpstr>
      <vt:lpstr>Cambria Math</vt:lpstr>
      <vt:lpstr>Microsoft YaHei</vt:lpstr>
      <vt:lpstr>Arial Unicode MS</vt:lpstr>
      <vt:lpstr>Calibri Light</vt:lpstr>
      <vt:lpstr>Symbol</vt:lpstr>
      <vt:lpstr>MS Mincho</vt:lpstr>
      <vt:lpstr>Times New Roman</vt:lpstr>
      <vt:lpstr>Symbol</vt:lpstr>
      <vt:lpstr>Marlett</vt:lpstr>
      <vt:lpstr>Cambria</vt:lpstr>
      <vt:lpstr>Century Schoolbook</vt:lpstr>
      <vt:lpstr>Segoe Print</vt:lpstr>
      <vt:lpstr>Broadway</vt:lpstr>
      <vt:lpstr>Gabriola</vt:lpstr>
      <vt:lpstr>Tema do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navarro</dc:creator>
  <cp:lastModifiedBy>embarcados</cp:lastModifiedBy>
  <cp:revision>1267</cp:revision>
  <cp:lastPrinted>2021-05-06T17:19:00Z</cp:lastPrinted>
  <dcterms:created xsi:type="dcterms:W3CDTF">2021-04-13T12:28:00Z</dcterms:created>
  <dcterms:modified xsi:type="dcterms:W3CDTF">2022-10-07T11:34:36Z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1033-11.2.0.11341</vt:lpwstr>
  </property>
  <property fmtid="{D5CDD505-2E9C-101B-9397-08002B2CF9AE}" pid="3" name="ICV">
    <vt:lpwstr>ADAD104323EC4132932D1907151F6385</vt:lpwstr>
  </property>
</Properties>
</file>