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00CC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3CC8-BCFD-B94F-86EB-7457EF1F122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67DE-2937-3740-9283-9BC41229CA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hyperlink" Target="http://www.seeklogo.com/logo-nova-skin-2007-corel-com-efeitos-logo-85185.html" TargetMode="External"/><Relationship Id="rId2" Type="http://schemas.openxmlformats.org/officeDocument/2006/relationships/hyperlink" Target="http://www.seeklogo.com/br-petrobras-logo-2190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eklogo.com/petrobras-logo-108022.html" TargetMode="External"/><Relationship Id="rId5" Type="http://schemas.openxmlformats.org/officeDocument/2006/relationships/hyperlink" Target="http://www.seeklogo.com/rede-globo-de-televisao-logo-116854.html" TargetMode="External"/><Relationship Id="rId4" Type="http://schemas.openxmlformats.org/officeDocument/2006/relationships/hyperlink" Target="http://www.seeklogo.com/converse-logo-35061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471" y="247973"/>
            <a:ext cx="8555065" cy="63853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200" dirty="0" smtClean="0"/>
              <a:t>UNIVERSIDADE DE SÃO PAULO</a:t>
            </a:r>
            <a:br>
              <a:rPr lang="pt-BR" sz="2200" dirty="0" smtClean="0"/>
            </a:br>
            <a:r>
              <a:rPr lang="pt-BR" sz="2200" dirty="0" smtClean="0"/>
              <a:t>FACULDADE DE ODONTOLOGIA</a:t>
            </a:r>
            <a:br>
              <a:rPr lang="pt-BR" sz="2200" dirty="0" smtClean="0"/>
            </a:br>
            <a:r>
              <a:rPr lang="pt-BR" sz="2200" dirty="0" smtClean="0"/>
              <a:t>DEPARTAMENTO DE ODONTOLGOIA SOCIAL</a:t>
            </a:r>
            <a:br>
              <a:rPr lang="pt-BR" sz="2200" dirty="0" smtClean="0"/>
            </a:br>
            <a:r>
              <a:rPr lang="pt-BR" sz="2200" dirty="0" smtClean="0"/>
              <a:t> </a:t>
            </a:r>
            <a:br>
              <a:rPr lang="pt-BR" sz="2200" dirty="0" smtClean="0"/>
            </a:br>
            <a:r>
              <a:rPr lang="pt-BR" sz="2200" dirty="0" smtClean="0"/>
              <a:t>Disciplina Estudos Sócio-Antropológicos em Saúde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Noções de Semiótica </a:t>
            </a:r>
            <a:br>
              <a:rPr lang="pt-BR" sz="2200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Aproximação com o campo da Saúde, usos das técnicas semióticas no diagnóstico e na comunicação com o paciente, grupos e famílias</a:t>
            </a:r>
            <a:br>
              <a:rPr lang="pt-BR" sz="2200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Aula de 25 de outubro de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219269"/>
            <a:ext cx="7424057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7931"/>
            <a:ext cx="7723414" cy="66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5" y="200608"/>
            <a:ext cx="7707086" cy="66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03200"/>
            <a:ext cx="5508171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2" y="144625"/>
            <a:ext cx="7832271" cy="67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tazzo\Meus documentos\Minhas imagens\Traffic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311731"/>
            <a:ext cx="6026726" cy="602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43" y="142751"/>
            <a:ext cx="4376057" cy="65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 Petrobras Logo Vector Download">
            <a:hlinkClick r:id="rId2" tooltip="BR Petrobras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65" y="2742674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converse Logo Vector Download">
            <a:hlinkClick r:id="rId4" tooltip="converse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204" y="4201331"/>
            <a:ext cx="1905000" cy="1905000"/>
          </a:xfrm>
          <a:prstGeom prst="rect">
            <a:avLst/>
          </a:prstGeom>
          <a:noFill/>
        </p:spPr>
      </p:pic>
      <p:pic>
        <p:nvPicPr>
          <p:cNvPr id="1030" name="Picture 6" descr="converse Logo Vector Download">
            <a:hlinkClick r:id="rId4" tooltip="converse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0632" y="239009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converse Logo Vector Download">
            <a:hlinkClick r:id="rId4" tooltip="converse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4614980"/>
            <a:ext cx="1905000" cy="1905000"/>
          </a:xfrm>
          <a:prstGeom prst="rect">
            <a:avLst/>
          </a:prstGeom>
          <a:noFill/>
        </p:spPr>
      </p:pic>
      <p:pic>
        <p:nvPicPr>
          <p:cNvPr id="1034" name="Picture 10" descr="Rede Globo de Televisão Logo Vector Download">
            <a:hlinkClick r:id="rId5" tooltip="Rede Globo de Televisão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1349" y="2677361"/>
            <a:ext cx="1905000" cy="1905000"/>
          </a:xfrm>
          <a:prstGeom prst="rect">
            <a:avLst/>
          </a:prstGeom>
          <a:noFill/>
        </p:spPr>
      </p:pic>
      <p:pic>
        <p:nvPicPr>
          <p:cNvPr id="1036" name="Picture 12" descr="Rede Globo de Televisão Logo Vector Download">
            <a:hlinkClick r:id="rId5" tooltip="Rede Globo de Televisão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436414"/>
            <a:ext cx="1905000" cy="1905000"/>
          </a:xfrm>
          <a:prstGeom prst="rect">
            <a:avLst/>
          </a:prstGeom>
          <a:noFill/>
        </p:spPr>
      </p:pic>
      <p:pic>
        <p:nvPicPr>
          <p:cNvPr id="1038" name="Picture 14" descr="Petrobras Logo Vector Download">
            <a:hlinkClick r:id="rId6" tooltip="Petrobras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417" y="304322"/>
            <a:ext cx="1905000" cy="1905000"/>
          </a:xfrm>
          <a:prstGeom prst="rect">
            <a:avLst/>
          </a:prstGeom>
          <a:noFill/>
        </p:spPr>
      </p:pic>
      <p:pic>
        <p:nvPicPr>
          <p:cNvPr id="1040" name="Picture 16" descr="Logo Nova Skin 2007 Corel com Efeitos Logo Vector Download">
            <a:hlinkClick r:id="rId7" tooltip="Logo Nova Skin 2007 Corel com Efeitos Logo Vector Downloa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791" y="2720903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571500"/>
            <a:ext cx="403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2" y="674915"/>
            <a:ext cx="8317175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403" y="1673817"/>
            <a:ext cx="7687159" cy="485096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O que é Semiótica?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Semi-ótica </a:t>
            </a:r>
            <a:r>
              <a:rPr lang="pt-BR" dirty="0">
                <a:solidFill>
                  <a:schemeClr val="tx1"/>
                </a:solidFill>
              </a:rPr>
              <a:t>— ótica pela metade?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ou </a:t>
            </a:r>
            <a:r>
              <a:rPr lang="pt-BR" dirty="0" err="1">
                <a:solidFill>
                  <a:schemeClr val="tx1"/>
                </a:solidFill>
              </a:rPr>
              <a:t>Simiótica</a:t>
            </a:r>
            <a:r>
              <a:rPr lang="pt-BR" dirty="0">
                <a:solidFill>
                  <a:schemeClr val="tx1"/>
                </a:solidFill>
              </a:rPr>
              <a:t> — estudo</a:t>
            </a:r>
          </a:p>
          <a:p>
            <a:r>
              <a:rPr lang="pt-BR" dirty="0">
                <a:solidFill>
                  <a:schemeClr val="tx1"/>
                </a:solidFill>
              </a:rPr>
              <a:t>dos símios?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</a:t>
            </a:r>
            <a:r>
              <a:rPr lang="pt-BR" dirty="0">
                <a:solidFill>
                  <a:schemeClr val="tx1"/>
                </a:solidFill>
              </a:rPr>
              <a:t>nome Semiótica vem da raiz grega </a:t>
            </a:r>
            <a:r>
              <a:rPr lang="pt-BR" i="1" dirty="0">
                <a:solidFill>
                  <a:schemeClr val="tx1"/>
                </a:solidFill>
              </a:rPr>
              <a:t>semeion</a:t>
            </a:r>
            <a:r>
              <a:rPr lang="pt-BR" dirty="0">
                <a:solidFill>
                  <a:schemeClr val="tx1"/>
                </a:solidFill>
              </a:rPr>
              <a:t>, que quer dizer signo.</a:t>
            </a:r>
          </a:p>
          <a:p>
            <a:r>
              <a:rPr lang="pt-BR" dirty="0">
                <a:solidFill>
                  <a:schemeClr val="tx1"/>
                </a:solidFill>
              </a:rPr>
              <a:t>Semiótica é a ciência dos </a:t>
            </a:r>
            <a:r>
              <a:rPr lang="pt-BR" dirty="0" smtClean="0">
                <a:solidFill>
                  <a:schemeClr val="tx1"/>
                </a:solidFill>
              </a:rPr>
              <a:t>signos.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3403" y="325464"/>
            <a:ext cx="76871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Estudos Sócio-Antropológicos em Saúde</a:t>
            </a:r>
          </a:p>
          <a:p>
            <a:pPr algn="ctr"/>
            <a:r>
              <a:rPr lang="pt-BR" dirty="0" smtClean="0"/>
              <a:t>Noções de Semiótica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1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267"/>
            <a:ext cx="5616624" cy="66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70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" y="620688"/>
            <a:ext cx="760492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C:\Documents and Settings\Botazzo\Meus documentos\Minhas imagens\Wallpaper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281" y="674914"/>
            <a:ext cx="5460450" cy="566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4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O que é um signo??</a:t>
            </a:r>
          </a:p>
          <a:p>
            <a:r>
              <a:rPr lang="pt-BR" dirty="0" smtClean="0"/>
              <a:t>Não </a:t>
            </a:r>
            <a:r>
              <a:rPr lang="pt-BR" dirty="0"/>
              <a:t>são os signos do </a:t>
            </a:r>
            <a:r>
              <a:rPr lang="pt-BR" dirty="0" smtClean="0"/>
              <a:t>zodíaco; signo quer dizer sinal. É uma linguagem</a:t>
            </a:r>
            <a:r>
              <a:rPr lang="pt-BR" dirty="0"/>
              <a:t>. </a:t>
            </a:r>
            <a:r>
              <a:rPr lang="pt-BR" dirty="0" smtClean="0"/>
              <a:t>Assim, a </a:t>
            </a:r>
            <a:r>
              <a:rPr lang="pt-BR" dirty="0"/>
              <a:t>Semiótica é a ciência geral de todas as </a:t>
            </a:r>
            <a:r>
              <a:rPr lang="pt-BR" dirty="0" smtClean="0"/>
              <a:t>linguagens.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Confusão </a:t>
            </a:r>
            <a:r>
              <a:rPr lang="pt-BR" dirty="0"/>
              <a:t>entre língua e linguagem</a:t>
            </a:r>
            <a:r>
              <a:rPr lang="pt-BR" dirty="0" smtClean="0">
                <a:effectLst/>
              </a:rPr>
              <a:t> </a:t>
            </a:r>
          </a:p>
          <a:p>
            <a:r>
              <a:rPr lang="pt-BR" dirty="0" smtClean="0"/>
              <a:t>Língua </a:t>
            </a:r>
            <a:r>
              <a:rPr lang="en-US" dirty="0" smtClean="0"/>
              <a:t>–</a:t>
            </a:r>
            <a:r>
              <a:rPr lang="pt-BR" dirty="0" smtClean="0"/>
              <a:t> idioma que é falado por um povo;</a:t>
            </a:r>
          </a:p>
          <a:p>
            <a:r>
              <a:rPr lang="pt-BR" dirty="0" smtClean="0"/>
              <a:t>Linguagem </a:t>
            </a:r>
            <a:r>
              <a:rPr lang="en-US" dirty="0" smtClean="0"/>
              <a:t>–</a:t>
            </a:r>
            <a:r>
              <a:rPr lang="pt-BR" dirty="0" smtClean="0"/>
              <a:t> a manifestação, a comunicação existente em todas as coisas. A natureza e todas as coisas criadas “falam”.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3403" y="325464"/>
            <a:ext cx="76871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Estudos Sócio-Antropológicos em Saúde</a:t>
            </a:r>
          </a:p>
          <a:p>
            <a:pPr algn="ctr"/>
            <a:r>
              <a:rPr lang="pt-BR" dirty="0" smtClean="0"/>
              <a:t>Noções de Semiótica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2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coisas</a:t>
            </a:r>
            <a:r>
              <a:rPr lang="en-US" dirty="0" smtClean="0"/>
              <a:t> “</a:t>
            </a:r>
            <a:r>
              <a:rPr lang="en-US" dirty="0" err="1" smtClean="0"/>
              <a:t>falam</a:t>
            </a:r>
            <a:r>
              <a:rPr lang="en-US" dirty="0" smtClean="0"/>
              <a:t>”,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dizem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informam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, </a:t>
            </a:r>
            <a:r>
              <a:rPr lang="en-US" dirty="0" err="1" smtClean="0"/>
              <a:t>composição</a:t>
            </a:r>
            <a:r>
              <a:rPr lang="en-US" dirty="0" smtClean="0"/>
              <a:t>, </a:t>
            </a:r>
            <a:r>
              <a:rPr lang="en-US" dirty="0" err="1" smtClean="0"/>
              <a:t>significados</a:t>
            </a:r>
            <a:r>
              <a:rPr lang="en-US" dirty="0" smtClean="0"/>
              <a:t>, </a:t>
            </a:r>
            <a:r>
              <a:rPr lang="en-US" dirty="0" err="1" smtClean="0"/>
              <a:t>modos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produzidas</a:t>
            </a:r>
            <a:r>
              <a:rPr lang="en-US" dirty="0" smtClean="0"/>
              <a:t>, </a:t>
            </a:r>
            <a:r>
              <a:rPr lang="en-US" dirty="0" err="1" smtClean="0"/>
              <a:t>intenção</a:t>
            </a:r>
            <a:r>
              <a:rPr lang="en-US" dirty="0" smtClean="0"/>
              <a:t> de </a:t>
            </a:r>
            <a:r>
              <a:rPr lang="en-US" dirty="0" err="1" smtClean="0"/>
              <a:t>quem</a:t>
            </a:r>
            <a:r>
              <a:rPr lang="en-US" dirty="0" smtClean="0"/>
              <a:t> as </a:t>
            </a:r>
            <a:r>
              <a:rPr lang="en-US" dirty="0" err="1" smtClean="0"/>
              <a:t>criou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Duas </a:t>
            </a:r>
            <a:r>
              <a:rPr lang="pt-BR" dirty="0"/>
              <a:t>ciências da </a:t>
            </a:r>
            <a:r>
              <a:rPr lang="pt-BR" dirty="0" smtClean="0"/>
              <a:t>linguagem: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Uma </a:t>
            </a:r>
            <a:r>
              <a:rPr lang="pt-BR" dirty="0"/>
              <a:t>delas é a </a:t>
            </a:r>
            <a:r>
              <a:rPr lang="pt-BR" dirty="0" smtClean="0"/>
              <a:t>Linguística</a:t>
            </a:r>
            <a:r>
              <a:rPr lang="pt-BR" dirty="0"/>
              <a:t>, ciência da linguagem verbal.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outra é a Semiótica, </a:t>
            </a:r>
            <a:r>
              <a:rPr lang="pt-BR" dirty="0" smtClean="0"/>
              <a:t>ciência de </a:t>
            </a:r>
            <a:r>
              <a:rPr lang="pt-BR" dirty="0"/>
              <a:t>toda e qualquer linguagem.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3403" y="325464"/>
            <a:ext cx="76871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Estudos Sócio-Antropológicos em Saúde</a:t>
            </a:r>
          </a:p>
          <a:p>
            <a:pPr algn="ctr"/>
            <a:r>
              <a:rPr lang="pt-BR" dirty="0" smtClean="0"/>
              <a:t>Noções de </a:t>
            </a:r>
            <a:r>
              <a:rPr lang="pt-BR" dirty="0" smtClean="0"/>
              <a:t>Semiótica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8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794"/>
            <a:ext cx="8686800" cy="54568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A </a:t>
            </a:r>
            <a:r>
              <a:rPr lang="pt-BR" dirty="0"/>
              <a:t>Semiótica ou </a:t>
            </a:r>
            <a:r>
              <a:rPr lang="pt-BR" dirty="0" smtClean="0"/>
              <a:t>Lógica </a:t>
            </a:r>
            <a:r>
              <a:rPr lang="pt-BR" dirty="0"/>
              <a:t>tem por </a:t>
            </a:r>
            <a:r>
              <a:rPr lang="pt-BR" dirty="0" smtClean="0"/>
              <a:t>função classificar </a:t>
            </a:r>
            <a:r>
              <a:rPr lang="pt-BR" dirty="0"/>
              <a:t>e descrever todos os tipos de signos </a:t>
            </a:r>
            <a:r>
              <a:rPr lang="pt-BR" dirty="0" smtClean="0"/>
              <a:t>logicamente possíveis.</a:t>
            </a:r>
            <a:r>
              <a:rPr lang="pt-BR" dirty="0" smtClean="0">
                <a:effectLst/>
              </a:rPr>
              <a:t> </a:t>
            </a:r>
          </a:p>
          <a:p>
            <a:pPr>
              <a:buNone/>
            </a:pPr>
            <a:endParaRPr lang="pt-BR" dirty="0" smtClean="0">
              <a:effectLst/>
            </a:endParaRPr>
          </a:p>
          <a:p>
            <a:pPr>
              <a:buNone/>
            </a:pPr>
            <a:r>
              <a:rPr lang="pt-BR" dirty="0" smtClean="0"/>
              <a:t>	Entende-se </a:t>
            </a:r>
            <a:r>
              <a:rPr lang="pt-BR" dirty="0"/>
              <a:t>por fenômeno qualquer coisa que </a:t>
            </a:r>
            <a:r>
              <a:rPr lang="pt-BR" dirty="0" smtClean="0"/>
              <a:t>esteja de </a:t>
            </a:r>
            <a:r>
              <a:rPr lang="pt-BR" dirty="0"/>
              <a:t>algum modo e em qualquer sentido presente à mente, isto </a:t>
            </a:r>
            <a:r>
              <a:rPr lang="pt-BR" dirty="0" smtClean="0"/>
              <a:t>é, </a:t>
            </a:r>
            <a:r>
              <a:rPr lang="pt-B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 que apareça</a:t>
            </a:r>
            <a:r>
              <a:rPr lang="pt-BR" dirty="0"/>
              <a:t>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ela externa</a:t>
            </a:r>
            <a:r>
              <a:rPr lang="pt-BR" dirty="0"/>
              <a:t> (uma batida </a:t>
            </a:r>
            <a:r>
              <a:rPr lang="pt-BR" dirty="0" smtClean="0"/>
              <a:t>na porta</a:t>
            </a:r>
            <a:r>
              <a:rPr lang="pt-BR" dirty="0"/>
              <a:t>, um raio de luz, um cheiro de jasmim), </a:t>
            </a:r>
            <a:r>
              <a:rPr lang="pt-BR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ela interna </a:t>
            </a:r>
            <a:r>
              <a:rPr lang="pt-B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visceral </a:t>
            </a:r>
            <a:r>
              <a:rPr lang="pt-BR" dirty="0"/>
              <a:t>(uma dor no estômago,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lembrança </a:t>
            </a:r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reminiscência</a:t>
            </a:r>
            <a:r>
              <a:rPr lang="pt-BR" dirty="0"/>
              <a:t>, uma expectativa ou desejo),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pertença a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sonho</a:t>
            </a:r>
            <a:r>
              <a:rPr lang="pt-BR" dirty="0"/>
              <a:t>, ou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</a:t>
            </a:r>
            <a:r>
              <a:rPr lang="pt-B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 </a:t>
            </a:r>
            <a:r>
              <a:rPr lang="pt-BR" dirty="0"/>
              <a:t>e abstrata da </a:t>
            </a:r>
            <a:r>
              <a:rPr lang="pt-BR" dirty="0" smtClean="0"/>
              <a:t>ciência.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3403" y="325464"/>
            <a:ext cx="76871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Estudos Sócio-Antropológicos em Saúde</a:t>
            </a:r>
          </a:p>
          <a:p>
            <a:pPr algn="ctr"/>
            <a:r>
              <a:rPr lang="pt-BR" dirty="0" smtClean="0"/>
              <a:t>Noções de Semiótica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2706"/>
          </a:xfrm>
        </p:spPr>
        <p:txBody>
          <a:bodyPr>
            <a:normAutofit/>
          </a:bodyPr>
          <a:lstStyle/>
          <a:p>
            <a:r>
              <a:rPr lang="pt-BR" dirty="0" smtClean="0"/>
              <a:t>Para o trabalho semiótico, devemos desenvolver três habilidades: </a:t>
            </a:r>
          </a:p>
          <a:p>
            <a:pPr marL="0" indent="0">
              <a:buNone/>
            </a:pPr>
            <a:r>
              <a:rPr lang="pt-BR" dirty="0" smtClean="0"/>
              <a:t>	1</a:t>
            </a:r>
            <a:r>
              <a:rPr lang="pt-BR" dirty="0"/>
              <a:t>) a capacidade contemplativa</a:t>
            </a:r>
            <a:r>
              <a:rPr lang="pt-BR" dirty="0" smtClean="0"/>
              <a:t>, isto </a:t>
            </a:r>
            <a:r>
              <a:rPr lang="pt-BR" dirty="0"/>
              <a:t>é, abrir as </a:t>
            </a:r>
            <a:r>
              <a:rPr lang="pt-BR" dirty="0" smtClean="0"/>
              <a:t>	janelas </a:t>
            </a:r>
            <a:r>
              <a:rPr lang="pt-BR" dirty="0"/>
              <a:t>do espírito e ver o que está diante </a:t>
            </a:r>
            <a:r>
              <a:rPr lang="pt-BR" dirty="0" smtClean="0"/>
              <a:t>dos 	olhos</a:t>
            </a:r>
            <a:r>
              <a:rPr lang="pt-BR" dirty="0"/>
              <a:t>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2</a:t>
            </a:r>
            <a:r>
              <a:rPr lang="pt-BR" dirty="0"/>
              <a:t>) saber distinguir, discriminar resolutamente </a:t>
            </a:r>
            <a:r>
              <a:rPr lang="pt-BR" dirty="0" smtClean="0"/>
              <a:t>	diferenças nessas </a:t>
            </a:r>
            <a:r>
              <a:rPr lang="pt-BR" dirty="0"/>
              <a:t>observações;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3</a:t>
            </a:r>
            <a:r>
              <a:rPr lang="pt-BR" dirty="0"/>
              <a:t>) ser capaz de generalizar as </a:t>
            </a:r>
            <a:r>
              <a:rPr lang="pt-BR" dirty="0" smtClean="0"/>
              <a:t>observações </a:t>
            </a:r>
            <a:r>
              <a:rPr lang="pt-BR" dirty="0"/>
              <a:t>em </a:t>
            </a:r>
            <a:r>
              <a:rPr lang="pt-BR" dirty="0" smtClean="0"/>
              <a:t>	classes </a:t>
            </a:r>
            <a:r>
              <a:rPr lang="pt-BR" dirty="0"/>
              <a:t>ou categorias abrangentes.</a:t>
            </a:r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3403" y="325464"/>
            <a:ext cx="76871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Estudos Sócio-Antropológicos em Saúde</a:t>
            </a:r>
          </a:p>
          <a:p>
            <a:pPr algn="ctr"/>
            <a:r>
              <a:rPr lang="pt-BR" dirty="0" smtClean="0"/>
              <a:t>Noções de Semiótica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5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86" y="304799"/>
            <a:ext cx="7362912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19269"/>
            <a:ext cx="7414986" cy="63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37931"/>
            <a:ext cx="7418614" cy="63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221</Words>
  <Application>Microsoft Office PowerPoint</Application>
  <PresentationFormat>Apresentação na tela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UNIVERSIDADE DE SÃO PAULO FACULDADE DE ODONTOLOGIA DEPARTAMENTO DE ODONTOLGOIA SOCIAL   Disciplina Estudos Sócio-Antropológicos em Saúde    Noções de Semiótica  Aproximação com o campo da Saúde, usos das técnicas semióticas no diagnóstico e na comunicação com o paciente, grupos e famílias    Aula de 25 de outubro de 2012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Carlos Botazzo</cp:lastModifiedBy>
  <cp:revision>13</cp:revision>
  <dcterms:created xsi:type="dcterms:W3CDTF">2012-10-24T21:03:34Z</dcterms:created>
  <dcterms:modified xsi:type="dcterms:W3CDTF">2023-06-05T18:55:25Z</dcterms:modified>
</cp:coreProperties>
</file>