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2" r:id="rId4"/>
    <p:sldId id="258" r:id="rId5"/>
    <p:sldId id="259" r:id="rId6"/>
    <p:sldId id="260" r:id="rId7"/>
    <p:sldId id="262" r:id="rId8"/>
    <p:sldId id="263" r:id="rId9"/>
    <p:sldId id="276" r:id="rId10"/>
    <p:sldId id="277" r:id="rId11"/>
    <p:sldId id="278" r:id="rId12"/>
    <p:sldId id="279" r:id="rId13"/>
    <p:sldId id="280" r:id="rId14"/>
    <p:sldId id="281" r:id="rId15"/>
    <p:sldId id="283" r:id="rId16"/>
    <p:sldId id="284" r:id="rId17"/>
    <p:sldId id="286" r:id="rId18"/>
    <p:sldId id="285" r:id="rId19"/>
    <p:sldId id="287" r:id="rId20"/>
    <p:sldId id="288" r:id="rId21"/>
    <p:sldId id="289" r:id="rId22"/>
    <p:sldId id="290" r:id="rId23"/>
    <p:sldId id="291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04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98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51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27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88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58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91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57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18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88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8DE36-CB4E-4BFE-A1C0-773A65A203A7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85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As instituições da UE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09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As funções do parlamento (I)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BR" altLang="pt-BR" sz="2400" dirty="0"/>
              <a:t>Adoção da legislação europeia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dirty="0"/>
              <a:t>Hoje, o parlamento é uma instituição chave nesse respeito, mas esse processo só começou em 1986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dirty="0"/>
              <a:t>Processo de ‘</a:t>
            </a:r>
            <a:r>
              <a:rPr lang="pt-BR" altLang="pt-BR" sz="2400" dirty="0" err="1"/>
              <a:t>co-decisão</a:t>
            </a:r>
            <a:r>
              <a:rPr lang="pt-BR" altLang="pt-BR" sz="2400" dirty="0"/>
              <a:t>’ agora se aplica a 85 áreas políticas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dirty="0"/>
              <a:t>Caso não haja acordo entre o Conselho e o parlamento, o texto legislativo é negociado com a ajuda da Comissão no ‘Comitê de Conciliação’ </a:t>
            </a:r>
          </a:p>
          <a:p>
            <a:pPr eaLnBrk="1" hangingPunct="1"/>
            <a:r>
              <a:rPr lang="pt-BR" altLang="pt-BR" sz="2400" dirty="0"/>
              <a:t>Controle democrático das outras instituições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dirty="0"/>
              <a:t>A Comissão depende do apoio do parlamento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dirty="0"/>
              <a:t>O Conselho também tem que ‘prestar contas’ no parlamento</a:t>
            </a:r>
          </a:p>
          <a:p>
            <a:r>
              <a:rPr lang="pt-BR" altLang="pt-BR" sz="2400" dirty="0"/>
              <a:t>O papel na eleição do presidente da Comissão </a:t>
            </a:r>
          </a:p>
          <a:p>
            <a:pPr>
              <a:buFont typeface="Wingdings" pitchFamily="2" charset="2"/>
              <a:buChar char="Ø"/>
            </a:pPr>
            <a:r>
              <a:rPr lang="pt-BR" altLang="pt-BR" sz="2400" dirty="0"/>
              <a:t>Onde reside a legitimidade democrática?</a:t>
            </a:r>
          </a:p>
          <a:p>
            <a:pPr>
              <a:buFont typeface="Wingdings" pitchFamily="2" charset="2"/>
              <a:buChar char="Ø"/>
            </a:pP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2077274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As funções do parlamento (II)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pt-BR" altLang="pt-BR" sz="2800" dirty="0"/>
              <a:t>Poder orçamentário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800" dirty="0"/>
              <a:t>O poder orçamental do parlamento existe, de uma forma ou outra, desde os anos 70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800" dirty="0"/>
              <a:t>O parlamento, às vezes, tem usado o seu poder sobre o orçamento para aumentar a sua influência política (por exemplo, durante os anos 80). Resultado: ‘Perspectivas financeiras’, a próxima de 2014-2020)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800" dirty="0"/>
              <a:t>Hoje, o parlamento é um parceiro igual, cujo acordo é necessário para que um orçamento possa entra em vigor</a:t>
            </a:r>
          </a:p>
        </p:txBody>
      </p:sp>
    </p:spTree>
    <p:extLst>
      <p:ext uri="{BB962C8B-B14F-4D97-AF65-F5344CB8AC3E}">
        <p14:creationId xmlns:p14="http://schemas.microsoft.com/office/powerpoint/2010/main" val="2180235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As funções do parlamento (III)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Advocacia para reformas institucionais </a:t>
            </a:r>
          </a:p>
          <a:p>
            <a:pPr>
              <a:buFont typeface="Wingdings" pitchFamily="2" charset="2"/>
              <a:buChar char="Ø"/>
            </a:pPr>
            <a:r>
              <a:rPr lang="pt-BR" altLang="pt-BR"/>
              <a:t>Desde sempre, o parlamento tem assumido o papel de promover ‘reformas democráticas’ da União Europeia </a:t>
            </a:r>
          </a:p>
          <a:p>
            <a:pPr>
              <a:buFont typeface="Wingdings" pitchFamily="2" charset="2"/>
              <a:buChar char="Ø"/>
            </a:pPr>
            <a:r>
              <a:rPr lang="pt-BR" altLang="pt-BR"/>
              <a:t>O Tratado de Lisboa dá ao parlamento o poder de sugerir mudanças nos tratados da União Europeia.  </a:t>
            </a:r>
          </a:p>
        </p:txBody>
      </p:sp>
    </p:spTree>
    <p:extLst>
      <p:ext uri="{BB962C8B-B14F-4D97-AF65-F5344CB8AC3E}">
        <p14:creationId xmlns:p14="http://schemas.microsoft.com/office/powerpoint/2010/main" val="398182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Problemas do parlamento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altLang="pt-BR" sz="2800" dirty="0"/>
              <a:t>Faltam poderes de um parlamento nacional</a:t>
            </a:r>
          </a:p>
          <a:p>
            <a:r>
              <a:rPr lang="pt-BR" altLang="pt-BR" sz="2800" dirty="0"/>
              <a:t>Falta uma identificação entre a população e os ‘partidos europeus’</a:t>
            </a:r>
          </a:p>
          <a:p>
            <a:r>
              <a:rPr lang="pt-BR" altLang="pt-BR" sz="2800" dirty="0"/>
              <a:t>Relação entre a população e os seus representantes: 751 </a:t>
            </a:r>
            <a:r>
              <a:rPr lang="pt-BR" altLang="pt-BR" sz="2800" dirty="0" err="1"/>
              <a:t>MEPs</a:t>
            </a:r>
            <a:r>
              <a:rPr lang="pt-BR" altLang="pt-BR" sz="2800" dirty="0"/>
              <a:t>, por um lado, é demais, mas, por outro lado, insuficiente</a:t>
            </a:r>
          </a:p>
          <a:p>
            <a:r>
              <a:rPr lang="pt-BR" altLang="pt-BR" sz="2800" dirty="0"/>
              <a:t>O trabalho do parlamento é muito técnico</a:t>
            </a:r>
          </a:p>
          <a:p>
            <a:r>
              <a:rPr lang="pt-BR" altLang="pt-BR" sz="2800" dirty="0"/>
              <a:t>O parlamento europeu não muda governos</a:t>
            </a:r>
          </a:p>
          <a:p>
            <a:r>
              <a:rPr lang="pt-BR" altLang="pt-BR" sz="2800" dirty="0"/>
              <a:t>Ligação entre parlamentos nacionais e o parlamento europeu?</a:t>
            </a:r>
          </a:p>
        </p:txBody>
      </p:sp>
    </p:spTree>
    <p:extLst>
      <p:ext uri="{BB962C8B-B14F-4D97-AF65-F5344CB8AC3E}">
        <p14:creationId xmlns:p14="http://schemas.microsoft.com/office/powerpoint/2010/main" val="3934312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sz="4000"/>
              <a:t>Os três locais diferentes do parlamento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err="1"/>
              <a:t>Strasburgo</a:t>
            </a:r>
            <a:r>
              <a:rPr lang="pt-BR" altLang="pt-BR" dirty="0"/>
              <a:t>(Plenário</a:t>
            </a:r>
            <a:r>
              <a:rPr lang="pt-BR" altLang="pt-BR" sz="2800" dirty="0"/>
              <a:t>)</a:t>
            </a:r>
          </a:p>
          <a:p>
            <a:pPr eaLnBrk="1" hangingPunct="1"/>
            <a:r>
              <a:rPr lang="pt-BR" altLang="pt-BR" dirty="0"/>
              <a:t>Luxemburgo (Secretariado Geral)</a:t>
            </a:r>
          </a:p>
          <a:p>
            <a:pPr eaLnBrk="1" hangingPunct="1"/>
            <a:r>
              <a:rPr lang="pt-BR" altLang="pt-BR" dirty="0"/>
              <a:t>Bruxelas (Comissões do parlamento e algumas reuniões do plenário)</a:t>
            </a:r>
          </a:p>
        </p:txBody>
      </p:sp>
    </p:spTree>
    <p:extLst>
      <p:ext uri="{BB962C8B-B14F-4D97-AF65-F5344CB8AC3E}">
        <p14:creationId xmlns:p14="http://schemas.microsoft.com/office/powerpoint/2010/main" val="663734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As leis da União Européia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altLang="pt-BR" sz="2400" dirty="0"/>
              <a:t>O regulamento: é obrigatório em todos os seus elementos e diretamente aplicável a todos os Estados-Membros. Diz respeito aos detalhes técnicos dentro das leis existentes da UE.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pt-BR" sz="2400" dirty="0"/>
              <a:t>A diretriz: vincula os Estados-Membros destinatários </a:t>
            </a:r>
            <a:r>
              <a:rPr lang="pt-BR" altLang="pt-BR" sz="2400" b="1" dirty="0"/>
              <a:t>quanto ao resultado a alcançar</a:t>
            </a:r>
            <a:r>
              <a:rPr lang="pt-BR" altLang="pt-BR" sz="2400" dirty="0"/>
              <a:t>. Necessita de uma transposição da lei Europeia</a:t>
            </a:r>
            <a:r>
              <a:rPr lang="pt-BR" altLang="pt-BR" sz="2400" b="1" dirty="0"/>
              <a:t> </a:t>
            </a:r>
            <a:r>
              <a:rPr lang="pt-BR" altLang="pt-BR" sz="2400" dirty="0"/>
              <a:t>para o quadro jurídico nacional e deixa uma margem de manobra quanto à escolha da forma e dos meios da respectiva execução.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pt-BR" sz="2400" dirty="0"/>
              <a:t>A decisão: é aplicável em todos os seus elementos aos destinatários específicos. Normalmente, esse instrumento refere-se aos assuntos também específicos, por exemplo a autorização de uma subvenção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altLang="pt-BR" sz="2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847164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As leis da União Européia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pt-BR" altLang="pt-BR"/>
              <a:t>A recomendação e o parecer: não têm efeito vinculativo, possuindo natureza meramente declarativa. Mas, de vez em quando, o Tribunal de Justiça faz uma menção se referindo a uma dessas recomendações ou pareceres.</a:t>
            </a:r>
          </a:p>
        </p:txBody>
      </p:sp>
    </p:spTree>
    <p:extLst>
      <p:ext uri="{BB962C8B-B14F-4D97-AF65-F5344CB8AC3E}">
        <p14:creationId xmlns:p14="http://schemas.microsoft.com/office/powerpoint/2010/main" val="3828345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Os Tribunais da União Europeia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pt-BR" b="1" dirty="0"/>
              <a:t>Tribunal de Justiça Europeu </a:t>
            </a:r>
            <a:r>
              <a:rPr lang="pt-BR" dirty="0"/>
              <a:t>(ECJ, em inglês)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dirty="0"/>
              <a:t>Tribunal Geral Europeu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dirty="0"/>
              <a:t> Tribunais especializados</a:t>
            </a:r>
          </a:p>
          <a:p>
            <a:pPr>
              <a:defRPr/>
            </a:pPr>
            <a:r>
              <a:rPr lang="pt-BR" dirty="0"/>
              <a:t>Papel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dirty="0"/>
              <a:t>Garantir que ‘na interpretação e aplicação dos tratados da União Europeia, a lei é respeitada’ </a:t>
            </a:r>
          </a:p>
          <a:p>
            <a:pPr marL="0" indent="0">
              <a:buFontTx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8098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/>
              <a:t>A crescente influência dos Tribunais 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/>
              <a:t>Desde Lisboa, o Tribunal tem responsabilidade sobre todas as ações de todas as instituições da União Europeia, com a exceção das áreas especificamente excluídas pelos tratados. </a:t>
            </a:r>
          </a:p>
        </p:txBody>
      </p:sp>
    </p:spTree>
    <p:extLst>
      <p:ext uri="{BB962C8B-B14F-4D97-AF65-F5344CB8AC3E}">
        <p14:creationId xmlns:p14="http://schemas.microsoft.com/office/powerpoint/2010/main" val="1826573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38200" indent="-838200" eaLnBrk="1" hangingPunct="1"/>
            <a:r>
              <a:rPr lang="pt-BR" altLang="pt-BR" sz="4000"/>
              <a:t>O status das leis européias </a:t>
            </a:r>
            <a:br>
              <a:rPr lang="pt-BR" altLang="pt-BR" sz="4000"/>
            </a:br>
            <a:endParaRPr lang="pt-BR" altLang="pt-BR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dirty="0"/>
              <a:t>Costas vs. ENEL (1964)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z="2400" dirty="0"/>
              <a:t>“Ao criar uma comunidade com duração ilimitada, tendo as suas próprias instituições, a sua própria representação legal no sistema internacional e [...] poderes reais originários das limitações da soberania ou da transferência de poderes de um estado membro para a comunidade, os estados membros limitaram seus direitos de soberania [...], tendo assim criado um corpo de leis que obriga tanto o indivíduo quanto a ele (estado membro) próprio.”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z="2400" dirty="0"/>
              <a:t>O Tribunal estabelece a </a:t>
            </a:r>
            <a:r>
              <a:rPr lang="pt-BR" altLang="pt-BR" sz="2400" b="1" dirty="0"/>
              <a:t>aplicação direta </a:t>
            </a:r>
            <a:r>
              <a:rPr lang="pt-BR" altLang="pt-BR" sz="2400" dirty="0"/>
              <a:t>do direito comunitário e </a:t>
            </a:r>
            <a:r>
              <a:rPr lang="pt-BR" altLang="pt-BR" sz="2400" b="1" dirty="0"/>
              <a:t>primazia do direito comunitário </a:t>
            </a:r>
            <a:r>
              <a:rPr lang="pt-BR" altLang="pt-BR" sz="2400" dirty="0"/>
              <a:t>sobre o direito nacional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40462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Contexto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União Europeia é um hibrido entre o supranacionalismo e o intergovernamentalismo.</a:t>
            </a:r>
          </a:p>
          <a:p>
            <a:r>
              <a:rPr lang="pt-BR" dirty="0"/>
              <a:t>Em algumas áreas ela tem competência exclusiva, em outras compartilhadas, em algumas não tem muito poder</a:t>
            </a:r>
          </a:p>
          <a:p>
            <a:r>
              <a:rPr lang="pt-BR" dirty="0"/>
              <a:t>A estrutura institucional é um reflexo desses fatos </a:t>
            </a:r>
          </a:p>
        </p:txBody>
      </p:sp>
    </p:spTree>
    <p:extLst>
      <p:ext uri="{BB962C8B-B14F-4D97-AF65-F5344CB8AC3E}">
        <p14:creationId xmlns:p14="http://schemas.microsoft.com/office/powerpoint/2010/main" val="2960774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O  status das leis européias 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err="1"/>
              <a:t>Simmenthal</a:t>
            </a:r>
            <a:r>
              <a:rPr lang="pt-BR" altLang="pt-BR" dirty="0"/>
              <a:t> </a:t>
            </a:r>
            <a:r>
              <a:rPr lang="pt-BR" altLang="pt-BR" dirty="0" err="1"/>
              <a:t>vs</a:t>
            </a:r>
            <a:r>
              <a:rPr lang="pt-BR" altLang="pt-BR" dirty="0"/>
              <a:t> a Comissão em</a:t>
            </a:r>
            <a:r>
              <a:rPr lang="pt-BR" altLang="pt-BR" b="1" dirty="0"/>
              <a:t> </a:t>
            </a:r>
            <a:r>
              <a:rPr lang="pt-BR" altLang="pt-BR" dirty="0"/>
              <a:t>1978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dirty="0"/>
              <a:t>O Tribunal estabeleceu  que os estados-membros teriam que deixar de aplicar qualquer disposição do direito nacional contrária contrário ao direito comunitário, seja ela anterior ou posterior à disposição comunitária. </a:t>
            </a:r>
          </a:p>
          <a:p>
            <a:pPr eaLnBrk="1" hangingPunct="1">
              <a:buFont typeface="Wingdings" pitchFamily="2" charset="2"/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31368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Tipos de caso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2400" dirty="0"/>
              <a:t>Ação por incumprimento</a:t>
            </a:r>
            <a:r>
              <a:rPr lang="pt-BR" sz="2400" b="1" dirty="0"/>
              <a:t> </a:t>
            </a:r>
            <a:endParaRPr lang="pt-BR" sz="2400" dirty="0"/>
          </a:p>
          <a:p>
            <a:pPr>
              <a:buFont typeface="Wingdings" pitchFamily="2" charset="2"/>
              <a:buChar char="Ø"/>
              <a:defRPr/>
            </a:pPr>
            <a:r>
              <a:rPr lang="pt-BR" sz="2400" dirty="0"/>
              <a:t>Permite ao Tribunal de Justiça fiscalizar o cumprimento pelos Estados-Membros das obrigações que lhes incumbem por força do direito comunitário</a:t>
            </a:r>
          </a:p>
          <a:p>
            <a:pPr>
              <a:defRPr/>
            </a:pPr>
            <a:r>
              <a:rPr lang="pt-BR" sz="2400" dirty="0"/>
              <a:t>Recurso de anulação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400" dirty="0"/>
              <a:t>pede a anulação de um ato de uma instituição (regulamento, diretriz, decisão), normalmente porque existem dúvidas sobre a legalidade de um aspe</a:t>
            </a:r>
            <a:r>
              <a:rPr lang="pt-BR" sz="2400" b="1" dirty="0"/>
              <a:t>c</a:t>
            </a:r>
            <a:r>
              <a:rPr lang="pt-BR" sz="2400" dirty="0"/>
              <a:t>to de um ato da União</a:t>
            </a:r>
          </a:p>
          <a:p>
            <a:pPr marL="0" indent="0">
              <a:buFontTx/>
              <a:buNone/>
              <a:defRPr/>
            </a:pPr>
            <a:endParaRPr lang="pt-BR" sz="2400" dirty="0"/>
          </a:p>
          <a:p>
            <a:pPr marL="0" indent="0">
              <a:buFontTx/>
              <a:buNone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2423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Tipo de caso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2000" dirty="0"/>
              <a:t>Ação por omissão</a:t>
            </a:r>
            <a:r>
              <a:rPr lang="pt-BR" sz="2000" b="1" dirty="0"/>
              <a:t> </a:t>
            </a:r>
            <a:endParaRPr lang="pt-BR" sz="2000" dirty="0"/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Este tipo de recurso permite fiscalizar a legalidade da inação das instituições comunitárias</a:t>
            </a:r>
          </a:p>
          <a:p>
            <a:pPr>
              <a:defRPr/>
            </a:pPr>
            <a:r>
              <a:rPr lang="pt-BR" sz="2000" dirty="0"/>
              <a:t>Reenvio prejudicial</a:t>
            </a:r>
            <a:r>
              <a:rPr lang="pt-BR" sz="2000" i="1" dirty="0"/>
              <a:t> </a:t>
            </a:r>
            <a:endParaRPr lang="pt-BR" sz="2000" dirty="0"/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O Tribunal de Justiça trabalha em colaboração com todos os órgãos judiciais dos Estados-Membros para garantir uma aplicação efetiva e homogênea da legislação comunitária, evitando qualquer interpretação divergente</a:t>
            </a:r>
          </a:p>
          <a:p>
            <a:pPr>
              <a:defRPr/>
            </a:pPr>
            <a:r>
              <a:rPr lang="pt-BR" sz="2000" dirty="0"/>
              <a:t>Recurso de decisão do Tribunal Geral Europeu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As decisões tomadas pelo Tribunal Geral Europeu podem ser interpostos no Tribunal de Justiça como recursos, limitado a questões de direito</a:t>
            </a:r>
          </a:p>
          <a:p>
            <a:pPr marL="0" indent="0">
              <a:buFontTx/>
              <a:buNone/>
              <a:defRPr/>
            </a:pPr>
            <a:endParaRPr lang="pt-BR" sz="2000" dirty="0"/>
          </a:p>
          <a:p>
            <a:pPr>
              <a:defRPr/>
            </a:pPr>
            <a:endParaRPr lang="pt-BR" sz="2000" dirty="0"/>
          </a:p>
          <a:p>
            <a:pPr marL="0" indent="0">
              <a:buFontTx/>
              <a:buNone/>
              <a:defRPr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84154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papel político do Tribunal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2000" dirty="0"/>
              <a:t>Os tratados da União Europeia muitas vezes falam sobre áreas políticas e objetivos de forma bem geral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O Tribunal tem tido um hábito de interpretar os tratados de forma expansiva</a:t>
            </a:r>
          </a:p>
          <a:p>
            <a:pPr>
              <a:defRPr/>
            </a:pPr>
            <a:r>
              <a:rPr lang="pt-BR" sz="2000" dirty="0"/>
              <a:t>O Tribunal tem plena consciência do seu papel fundamental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Sem ele, seria impossível manter um espaço único europeu com direitos para cada cidadão europeu</a:t>
            </a:r>
          </a:p>
          <a:p>
            <a:pPr>
              <a:defRPr/>
            </a:pPr>
            <a:r>
              <a:rPr lang="pt-BR" sz="2000" dirty="0"/>
              <a:t>Por outro lado, os estados membros tomam cuidado em não aumentar em muito o poder do Tribunal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Os tratados excluem a possibilidade do Tribunal se envolver em questões do direito nacional dos estados membros, no direito criminal etc. </a:t>
            </a:r>
          </a:p>
          <a:p>
            <a:pPr marL="0" indent="0">
              <a:buFontTx/>
              <a:buNone/>
              <a:defRPr/>
            </a:pPr>
            <a:endParaRPr lang="pt-BR" sz="2400" dirty="0"/>
          </a:p>
          <a:p>
            <a:pPr marL="0" indent="0">
              <a:buFontTx/>
              <a:buNone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3502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Uma instituição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North (1991)</a:t>
            </a:r>
          </a:p>
          <a:p>
            <a:pPr>
              <a:buFont typeface="Wingdings"/>
              <a:buChar char="Ø"/>
            </a:pPr>
            <a:r>
              <a:rPr lang="pt-BR" dirty="0" err="1"/>
              <a:t>Humanly</a:t>
            </a:r>
            <a:r>
              <a:rPr lang="pt-BR" dirty="0"/>
              <a:t> </a:t>
            </a:r>
            <a:r>
              <a:rPr lang="pt-BR" dirty="0" err="1"/>
              <a:t>devised</a:t>
            </a:r>
            <a:r>
              <a:rPr lang="pt-BR" dirty="0"/>
              <a:t> </a:t>
            </a:r>
            <a:r>
              <a:rPr lang="pt-BR" dirty="0" err="1"/>
              <a:t>constraints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structure</a:t>
            </a:r>
            <a:r>
              <a:rPr lang="pt-BR" dirty="0"/>
              <a:t> </a:t>
            </a:r>
            <a:r>
              <a:rPr lang="pt-BR" dirty="0" err="1"/>
              <a:t>political</a:t>
            </a:r>
            <a:r>
              <a:rPr lang="pt-BR" dirty="0"/>
              <a:t>, </a:t>
            </a:r>
            <a:r>
              <a:rPr lang="pt-BR" dirty="0" err="1"/>
              <a:t>economic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social </a:t>
            </a:r>
            <a:r>
              <a:rPr lang="pt-BR" dirty="0" err="1"/>
              <a:t>interaction</a:t>
            </a:r>
            <a:r>
              <a:rPr lang="pt-BR" dirty="0"/>
              <a:t> </a:t>
            </a:r>
          </a:p>
          <a:p>
            <a:r>
              <a:rPr lang="pt-BR" dirty="0" err="1"/>
              <a:t>Petersen</a:t>
            </a:r>
            <a:r>
              <a:rPr lang="pt-BR" dirty="0"/>
              <a:t> (2017)</a:t>
            </a:r>
          </a:p>
          <a:p>
            <a:pPr>
              <a:buFont typeface="Wingdings"/>
              <a:buChar char="Ø"/>
            </a:pPr>
            <a:r>
              <a:rPr lang="pt-BR" dirty="0"/>
              <a:t>Formal </a:t>
            </a:r>
            <a:r>
              <a:rPr lang="pt-BR" dirty="0" err="1"/>
              <a:t>and</a:t>
            </a:r>
            <a:r>
              <a:rPr lang="pt-BR" dirty="0"/>
              <a:t> informal </a:t>
            </a:r>
            <a:r>
              <a:rPr lang="pt-BR" dirty="0" err="1"/>
              <a:t>political</a:t>
            </a:r>
            <a:r>
              <a:rPr lang="pt-BR" dirty="0"/>
              <a:t> </a:t>
            </a:r>
            <a:r>
              <a:rPr lang="pt-BR" dirty="0" err="1"/>
              <a:t>bodies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govern</a:t>
            </a:r>
            <a:r>
              <a:rPr lang="pt-BR" dirty="0"/>
              <a:t> EU </a:t>
            </a:r>
            <a:r>
              <a:rPr lang="pt-BR" dirty="0" err="1"/>
              <a:t>policy-making</a:t>
            </a:r>
            <a:r>
              <a:rPr lang="pt-BR" dirty="0"/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4709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6 instituições principais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A Comissão </a:t>
            </a:r>
          </a:p>
          <a:p>
            <a:r>
              <a:rPr lang="pt-BR" dirty="0"/>
              <a:t>O Conselho (de ministros e europeu)</a:t>
            </a:r>
          </a:p>
          <a:p>
            <a:r>
              <a:rPr lang="pt-BR" dirty="0"/>
              <a:t>O Conselho Europeu</a:t>
            </a:r>
          </a:p>
          <a:p>
            <a:r>
              <a:rPr lang="pt-BR" dirty="0"/>
              <a:t>O parlamento</a:t>
            </a:r>
          </a:p>
          <a:p>
            <a:r>
              <a:rPr lang="pt-BR" dirty="0"/>
              <a:t>O Tribunal de Justiça </a:t>
            </a:r>
          </a:p>
          <a:p>
            <a:r>
              <a:rPr lang="pt-BR" dirty="0"/>
              <a:t>ECB</a:t>
            </a:r>
          </a:p>
          <a:p>
            <a:pPr marL="0" indent="0">
              <a:buNone/>
            </a:pPr>
            <a:r>
              <a:rPr lang="pt-BR" dirty="0"/>
              <a:t>Também</a:t>
            </a:r>
          </a:p>
          <a:p>
            <a:pPr>
              <a:buFont typeface="Wingdings"/>
              <a:buChar char="Ø"/>
            </a:pPr>
            <a:r>
              <a:rPr lang="pt-BR" dirty="0"/>
              <a:t>Tribunal de auditores </a:t>
            </a:r>
          </a:p>
          <a:p>
            <a:pPr marL="0" indent="0">
              <a:buNone/>
            </a:pPr>
            <a:r>
              <a:rPr lang="pt-BR" dirty="0"/>
              <a:t>Existem várias outras instituições que contribuam aos processos políticos e legislativos da União Europeia. No total, há em torno de 70 instituições ligadas à União Europeia </a:t>
            </a:r>
          </a:p>
          <a:p>
            <a:pPr>
              <a:buFontTx/>
              <a:buChar char="-"/>
            </a:pPr>
            <a:r>
              <a:rPr lang="pt-BR" dirty="0"/>
              <a:t>Quem essas instituições representam?</a:t>
            </a:r>
          </a:p>
          <a:p>
            <a:pPr>
              <a:buFontTx/>
              <a:buChar char="-"/>
            </a:pPr>
            <a:r>
              <a:rPr lang="pt-BR" dirty="0"/>
              <a:t>A identidade dessas instituições?</a:t>
            </a:r>
          </a:p>
          <a:p>
            <a:pPr>
              <a:buFont typeface="Wingdings"/>
              <a:buChar char="Ø"/>
            </a:pPr>
            <a:r>
              <a:rPr lang="pt-BR" dirty="0"/>
              <a:t>Veja o ‘</a:t>
            </a:r>
            <a:r>
              <a:rPr lang="pt-BR" dirty="0" err="1"/>
              <a:t>European</a:t>
            </a:r>
            <a:r>
              <a:rPr lang="pt-BR" dirty="0"/>
              <a:t> </a:t>
            </a:r>
            <a:r>
              <a:rPr lang="pt-BR" dirty="0" err="1"/>
              <a:t>External</a:t>
            </a:r>
            <a:r>
              <a:rPr lang="pt-BR" dirty="0"/>
              <a:t> </a:t>
            </a:r>
            <a:r>
              <a:rPr lang="pt-BR" dirty="0" err="1"/>
              <a:t>Action</a:t>
            </a:r>
            <a:r>
              <a:rPr lang="pt-BR"/>
              <a:t> Service</a:t>
            </a:r>
          </a:p>
        </p:txBody>
      </p:sp>
    </p:spTree>
    <p:extLst>
      <p:ext uri="{BB962C8B-B14F-4D97-AF65-F5344CB8AC3E}">
        <p14:creationId xmlns:p14="http://schemas.microsoft.com/office/powerpoint/2010/main" val="719623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000"/>
              <a:t>Responsabilidades da Comissão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pt-BR" sz="2800" dirty="0"/>
              <a:t>Apresentar propostas legislativas </a:t>
            </a:r>
          </a:p>
          <a:p>
            <a:pPr marL="609600" indent="-609600" eaLnBrk="1" hangingPunct="1">
              <a:defRPr/>
            </a:pPr>
            <a:r>
              <a:rPr lang="pt-BR" sz="2800" dirty="0"/>
              <a:t>Executar as políticas, programas e o orçamento da EU</a:t>
            </a:r>
          </a:p>
          <a:p>
            <a:pPr marL="609600" indent="-609600" eaLnBrk="1" hangingPunct="1">
              <a:defRPr/>
            </a:pPr>
            <a:r>
              <a:rPr lang="pt-BR" sz="2800" dirty="0"/>
              <a:t>Guardiã dos Tratados e do processo de integração</a:t>
            </a:r>
          </a:p>
          <a:p>
            <a:pPr marL="609600" indent="-609600" eaLnBrk="1" hangingPunct="1">
              <a:defRPr/>
            </a:pPr>
            <a:r>
              <a:rPr lang="pt-BR" sz="2800" dirty="0"/>
              <a:t>Representar a União Europeia dentro do cenário internacional </a:t>
            </a:r>
          </a:p>
          <a:p>
            <a:pPr marL="609600" indent="-609600" eaLnBrk="1" hangingPunct="1">
              <a:defRPr/>
            </a:pPr>
            <a:r>
              <a:rPr lang="pt-BR" sz="2800" dirty="0"/>
              <a:t>‘Agenda setting’</a:t>
            </a:r>
          </a:p>
          <a:p>
            <a:pPr marL="609600" indent="-609600" eaLnBrk="1" hangingPunct="1">
              <a:defRPr/>
            </a:pPr>
            <a:r>
              <a:rPr lang="pt-BR" sz="2800" dirty="0"/>
              <a:t>Mediador</a:t>
            </a:r>
          </a:p>
          <a:p>
            <a:pPr marL="0" indent="0" eaLnBrk="1" hangingPunct="1">
              <a:buFontTx/>
              <a:buNone/>
              <a:defRPr/>
            </a:pPr>
            <a:endParaRPr lang="pt-BR" dirty="0"/>
          </a:p>
          <a:p>
            <a:pPr marL="0" indent="0" eaLnBrk="1" hangingPunct="1">
              <a:buFontTx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08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 Comissão dentro do jogo político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pt-BR" altLang="pt-BR" dirty="0"/>
              <a:t>27 Comissários, um por cada estado membro </a:t>
            </a:r>
          </a:p>
          <a:p>
            <a:pPr eaLnBrk="1" hangingPunct="1"/>
            <a:r>
              <a:rPr lang="pt-BR" altLang="pt-BR" dirty="0"/>
              <a:t>Cada Comissário tem responsabilidade para uma área política </a:t>
            </a:r>
          </a:p>
          <a:p>
            <a:pPr eaLnBrk="1" hangingPunct="1"/>
            <a:r>
              <a:rPr lang="pt-BR" altLang="pt-BR" dirty="0"/>
              <a:t>Comissários são indicados pelos governos dos estados membros</a:t>
            </a:r>
          </a:p>
          <a:p>
            <a:pPr>
              <a:defRPr/>
            </a:pPr>
            <a:r>
              <a:rPr lang="pt-BR" dirty="0"/>
              <a:t>O ‘Colégio dos Comissários’ depende da confiança do Parlamento Europeu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dirty="0"/>
              <a:t>Escolha do presidente da Comissão!</a:t>
            </a:r>
          </a:p>
          <a:p>
            <a:pPr>
              <a:defRPr/>
            </a:pPr>
            <a:r>
              <a:rPr lang="pt-BR" dirty="0"/>
              <a:t>Qualquer Comissário também lidera e representa uma ou várias ‘Diretorias Gerais’ da Comissão</a:t>
            </a:r>
          </a:p>
          <a:p>
            <a:pPr marL="0" indent="0">
              <a:buNone/>
              <a:defRPr/>
            </a:pPr>
            <a:r>
              <a:rPr lang="pt-BR" dirty="0"/>
              <a:t>= múltiplas identidades: a União Europeia, Comissão, área de responsabilidade, ‘DG’, partido político etc.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dirty="0"/>
              <a:t>Caso específico: Josep </a:t>
            </a:r>
            <a:r>
              <a:rPr lang="pt-BR" dirty="0" err="1"/>
              <a:t>Borrell</a:t>
            </a:r>
            <a:r>
              <a:rPr lang="pt-BR" dirty="0"/>
              <a:t>, Alto Representante da União Europeia para Relações Externas e Segurança  </a:t>
            </a:r>
          </a:p>
          <a:p>
            <a:pPr>
              <a:defRPr/>
            </a:pPr>
            <a:endParaRPr lang="pt-BR" dirty="0"/>
          </a:p>
          <a:p>
            <a:pPr eaLnBrk="1" hangingPunct="1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88327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/>
              <a:t>O papel da Comissão dentro do processo político / legislativo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A Comissão tem um papel chave durante quase todo processo legislativo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dirty="0"/>
              <a:t>Proposta, revisão, execução, explicação</a:t>
            </a:r>
          </a:p>
          <a:p>
            <a:pPr eaLnBrk="1" hangingPunct="1">
              <a:defRPr/>
            </a:pPr>
            <a:r>
              <a:rPr lang="pt-BR" dirty="0"/>
              <a:t>Estrutura ‘extra oficial’ da Comissão é um reflexo desse papel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dirty="0"/>
              <a:t>Hoje, existem aprox. 1200 ‘comitês de especialistas’ para auxiliar a Comissão durante o seu trabalho </a:t>
            </a:r>
          </a:p>
          <a:p>
            <a:pPr marL="0" indent="0" eaLnBrk="1" hangingPunct="1">
              <a:buFontTx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2849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 influência da Comissão 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2400"/>
              <a:t>O papel exato da Comissão ao longo do tempo depende de muitas coisas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/>
              <a:t>Os tratados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/>
              <a:t>Personalidades (por exemplo, os seus presidentes)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/>
              <a:t>Circunstâncias políticas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/>
              <a:t>Vontade dos estados membros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/>
              <a:t>A interação entre as várias instituições da União Europeia e as mudanças institucionais dos últimos anos</a:t>
            </a:r>
          </a:p>
          <a:p>
            <a:pPr eaLnBrk="1" hangingPunct="1"/>
            <a:r>
              <a:rPr lang="pt-BR" altLang="pt-BR" sz="2400"/>
              <a:t>O papel real da Comissão é um ponto de disputa constante entre neo-funcionalistas e intergovernamentalistas </a:t>
            </a:r>
          </a:p>
        </p:txBody>
      </p:sp>
    </p:spTree>
    <p:extLst>
      <p:ext uri="{BB962C8B-B14F-4D97-AF65-F5344CB8AC3E}">
        <p14:creationId xmlns:p14="http://schemas.microsoft.com/office/powerpoint/2010/main" val="3727667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O Parlamento Europeu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t-BR" sz="2400" dirty="0"/>
              <a:t>Hoje, o parlamento europeu tem muitos dos poderes de um parlamento nacional</a:t>
            </a:r>
          </a:p>
          <a:p>
            <a:pPr>
              <a:defRPr/>
            </a:pPr>
            <a:r>
              <a:rPr lang="pt-BR" sz="2400" dirty="0"/>
              <a:t>Antigamente, a instituição era fraca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400" dirty="0"/>
              <a:t>Era um parlamento a ser somente ‘consultado’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400" dirty="0"/>
              <a:t>Os membros do parlamento eram principalmente parlamentares nacionais </a:t>
            </a:r>
          </a:p>
          <a:p>
            <a:pPr>
              <a:defRPr/>
            </a:pPr>
            <a:r>
              <a:rPr lang="pt-BR" sz="2400" dirty="0"/>
              <a:t>Os Tratados de Roma falaram sobre a possibilidade do parlamento ser eleito democraticamente pela população.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400" dirty="0"/>
              <a:t>Todavia, somente se houvesse o apoio unânime no Conselho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400" dirty="0"/>
              <a:t>As primeiras eleições não aconteceram até 1979</a:t>
            </a:r>
          </a:p>
          <a:p>
            <a:pPr>
              <a:defRPr/>
            </a:pPr>
            <a:r>
              <a:rPr lang="pt-BR" sz="2400" dirty="0"/>
              <a:t>Os poderes do parlamento aumentaram desde então com cada novo tratado  </a:t>
            </a:r>
          </a:p>
          <a:p>
            <a:pPr marL="0" indent="0">
              <a:buFontTx/>
              <a:buNone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78730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1447</Words>
  <Application>Microsoft Office PowerPoint</Application>
  <PresentationFormat>Apresentação na tela (4:3)</PresentationFormat>
  <Paragraphs>133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Tema do Office</vt:lpstr>
      <vt:lpstr>As instituições da UE</vt:lpstr>
      <vt:lpstr>Contexto </vt:lpstr>
      <vt:lpstr>Uma instituição</vt:lpstr>
      <vt:lpstr>6 instituições principais</vt:lpstr>
      <vt:lpstr>Responsabilidades da Comissão</vt:lpstr>
      <vt:lpstr>A Comissão dentro do jogo político</vt:lpstr>
      <vt:lpstr>O papel da Comissão dentro do processo político / legislativo</vt:lpstr>
      <vt:lpstr>A influência da Comissão </vt:lpstr>
      <vt:lpstr>O Parlamento Europeu</vt:lpstr>
      <vt:lpstr>As funções do parlamento (I)</vt:lpstr>
      <vt:lpstr>As funções do parlamento (II)</vt:lpstr>
      <vt:lpstr>As funções do parlamento (III)</vt:lpstr>
      <vt:lpstr>Problemas do parlamento</vt:lpstr>
      <vt:lpstr>Os três locais diferentes do parlamento</vt:lpstr>
      <vt:lpstr>As leis da União Européia </vt:lpstr>
      <vt:lpstr>As leis da União Européia (2)</vt:lpstr>
      <vt:lpstr>Os Tribunais da União Europeia</vt:lpstr>
      <vt:lpstr>A crescente influência dos Tribunais </vt:lpstr>
      <vt:lpstr>O status das leis européias  </vt:lpstr>
      <vt:lpstr>O  status das leis européias (2)</vt:lpstr>
      <vt:lpstr>Tipos de caso</vt:lpstr>
      <vt:lpstr>Tipo de caso (II)</vt:lpstr>
      <vt:lpstr>O papel político do Tribunal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instituições da UE</dc:title>
  <dc:creator>Kai Lehmann</dc:creator>
  <cp:lastModifiedBy>User</cp:lastModifiedBy>
  <cp:revision>18</cp:revision>
  <dcterms:created xsi:type="dcterms:W3CDTF">2014-10-14T17:23:17Z</dcterms:created>
  <dcterms:modified xsi:type="dcterms:W3CDTF">2022-09-28T13:13:18Z</dcterms:modified>
</cp:coreProperties>
</file>