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sldIdLst>
    <p:sldId id="256" r:id="rId2"/>
    <p:sldId id="264" r:id="rId3"/>
    <p:sldId id="265" r:id="rId4"/>
    <p:sldId id="266" r:id="rId5"/>
    <p:sldId id="267" r:id="rId6"/>
    <p:sldId id="268" r:id="rId7"/>
    <p:sldId id="274" r:id="rId8"/>
    <p:sldId id="269" r:id="rId9"/>
    <p:sldId id="270" r:id="rId10"/>
    <p:sldId id="271" r:id="rId11"/>
    <p:sldId id="272" r:id="rId12"/>
    <p:sldId id="259" r:id="rId13"/>
    <p:sldId id="260" r:id="rId14"/>
    <p:sldId id="261" r:id="rId15"/>
    <p:sldId id="257" r:id="rId16"/>
    <p:sldId id="262" r:id="rId17"/>
    <p:sldId id="263" r:id="rId18"/>
    <p:sldId id="258" r:id="rId19"/>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03FEE6-85AF-4AE0-A4C0-BF7BE5324A72}" type="datetimeFigureOut">
              <a:rPr lang="es-MX" smtClean="0"/>
              <a:t>12/03/2019</a:t>
            </a:fld>
            <a:endParaRPr lang="es-MX"/>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s-MX"/>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F56AB8-14AB-4C16-903B-EA2136971B8F}" type="slidenum">
              <a:rPr lang="es-MX" smtClean="0"/>
              <a:t>‹nº›</a:t>
            </a:fld>
            <a:endParaRPr lang="es-MX"/>
          </a:p>
        </p:txBody>
      </p:sp>
    </p:spTree>
    <p:extLst>
      <p:ext uri="{BB962C8B-B14F-4D97-AF65-F5344CB8AC3E}">
        <p14:creationId xmlns:p14="http://schemas.microsoft.com/office/powerpoint/2010/main" val="34956742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body" idx="1"/>
          </p:nvPr>
        </p:nvSpPr>
        <p:spPr>
          <a:ln/>
        </p:spPr>
        <p:txBody>
          <a:bodyPr/>
          <a:lstStyle/>
          <a:p>
            <a:endParaRPr lang="es-MX" altLang="es-MX"/>
          </a:p>
        </p:txBody>
      </p:sp>
      <p:sp>
        <p:nvSpPr>
          <p:cNvPr id="5123"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s-MX"/>
          </a:p>
        </p:txBody>
      </p:sp>
      <p:sp>
        <p:nvSpPr>
          <p:cNvPr id="4" name="Espaço Reservado para Data 3"/>
          <p:cNvSpPr>
            <a:spLocks noGrp="1"/>
          </p:cNvSpPr>
          <p:nvPr>
            <p:ph type="dt" sz="half" idx="10"/>
          </p:nvPr>
        </p:nvSpPr>
        <p:spPr/>
        <p:txBody>
          <a:bodyPr/>
          <a:lstStyle/>
          <a:p>
            <a:fld id="{74406DD8-8F12-474F-9CFF-2742B4D66F89}" type="datetimeFigureOut">
              <a:rPr lang="pt-BR" smtClean="0"/>
              <a:t>12/03/2019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27011C6-A6C4-436C-90D0-0F489BB02244}" type="slidenum">
              <a:rPr lang="pt-BR" smtClean="0"/>
              <a:t>‹nº›</a:t>
            </a:fld>
            <a:endParaRPr lang="pt-BR"/>
          </a:p>
        </p:txBody>
      </p:sp>
    </p:spTree>
    <p:extLst>
      <p:ext uri="{BB962C8B-B14F-4D97-AF65-F5344CB8AC3E}">
        <p14:creationId xmlns:p14="http://schemas.microsoft.com/office/powerpoint/2010/main" val="1050084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es-MX"/>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s-MX"/>
          </a:p>
        </p:txBody>
      </p:sp>
      <p:sp>
        <p:nvSpPr>
          <p:cNvPr id="4" name="Espaço Reservado para Data 3"/>
          <p:cNvSpPr>
            <a:spLocks noGrp="1"/>
          </p:cNvSpPr>
          <p:nvPr>
            <p:ph type="dt" sz="half" idx="10"/>
          </p:nvPr>
        </p:nvSpPr>
        <p:spPr/>
        <p:txBody>
          <a:bodyPr/>
          <a:lstStyle/>
          <a:p>
            <a:fld id="{74406DD8-8F12-474F-9CFF-2742B4D66F89}" type="datetimeFigureOut">
              <a:rPr lang="pt-BR" smtClean="0"/>
              <a:t>12/03/2019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27011C6-A6C4-436C-90D0-0F489BB02244}" type="slidenum">
              <a:rPr lang="pt-BR" smtClean="0"/>
              <a:t>‹nº›</a:t>
            </a:fld>
            <a:endParaRPr lang="pt-BR"/>
          </a:p>
        </p:txBody>
      </p:sp>
    </p:spTree>
    <p:extLst>
      <p:ext uri="{BB962C8B-B14F-4D97-AF65-F5344CB8AC3E}">
        <p14:creationId xmlns:p14="http://schemas.microsoft.com/office/powerpoint/2010/main" val="3512373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es-MX"/>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s-MX"/>
          </a:p>
        </p:txBody>
      </p:sp>
      <p:sp>
        <p:nvSpPr>
          <p:cNvPr id="4" name="Espaço Reservado para Data 3"/>
          <p:cNvSpPr>
            <a:spLocks noGrp="1"/>
          </p:cNvSpPr>
          <p:nvPr>
            <p:ph type="dt" sz="half" idx="10"/>
          </p:nvPr>
        </p:nvSpPr>
        <p:spPr/>
        <p:txBody>
          <a:bodyPr/>
          <a:lstStyle/>
          <a:p>
            <a:fld id="{74406DD8-8F12-474F-9CFF-2742B4D66F89}" type="datetimeFigureOut">
              <a:rPr lang="pt-BR" smtClean="0"/>
              <a:t>12/03/2019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27011C6-A6C4-436C-90D0-0F489BB02244}" type="slidenum">
              <a:rPr lang="pt-BR" smtClean="0"/>
              <a:t>‹nº›</a:t>
            </a:fld>
            <a:endParaRPr lang="pt-BR"/>
          </a:p>
        </p:txBody>
      </p:sp>
    </p:spTree>
    <p:extLst>
      <p:ext uri="{BB962C8B-B14F-4D97-AF65-F5344CB8AC3E}">
        <p14:creationId xmlns:p14="http://schemas.microsoft.com/office/powerpoint/2010/main" val="9722246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457200" y="274637"/>
            <a:ext cx="8229600" cy="1143200"/>
          </a:xfrm>
          <a:prstGeom prst="rect">
            <a:avLst/>
          </a:prstGeom>
        </p:spPr>
        <p:txBody>
          <a:bodyPr lIns="91425" tIns="91425" rIns="91425" bIns="91425" anchor="b" anchorCtr="0"/>
          <a:lstStyle>
            <a:lvl1pPr>
              <a:defRPr>
                <a:solidFill>
                  <a:srgbClr val="DA0002"/>
                </a:solidFill>
              </a:defRPr>
            </a:lvl1pPr>
            <a:lvl2pPr>
              <a:defRPr>
                <a:solidFill>
                  <a:srgbClr val="DA0002"/>
                </a:solidFill>
              </a:defRPr>
            </a:lvl2pPr>
            <a:lvl3pPr>
              <a:defRPr>
                <a:solidFill>
                  <a:srgbClr val="DA0002"/>
                </a:solidFill>
              </a:defRPr>
            </a:lvl3pPr>
            <a:lvl4pPr>
              <a:defRPr>
                <a:solidFill>
                  <a:srgbClr val="DA0002"/>
                </a:solidFill>
              </a:defRPr>
            </a:lvl4pPr>
            <a:lvl5pPr>
              <a:defRPr>
                <a:solidFill>
                  <a:srgbClr val="DA0002"/>
                </a:solidFill>
              </a:defRPr>
            </a:lvl5pPr>
            <a:lvl6pPr>
              <a:defRPr>
                <a:solidFill>
                  <a:srgbClr val="DA0002"/>
                </a:solidFill>
              </a:defRPr>
            </a:lvl6pPr>
            <a:lvl7pPr>
              <a:defRPr>
                <a:solidFill>
                  <a:srgbClr val="DA0002"/>
                </a:solidFill>
              </a:defRPr>
            </a:lvl7pPr>
            <a:lvl8pPr>
              <a:defRPr>
                <a:solidFill>
                  <a:srgbClr val="DA0002"/>
                </a:solidFill>
              </a:defRPr>
            </a:lvl8pPr>
            <a:lvl9pPr>
              <a:defRPr>
                <a:solidFill>
                  <a:srgbClr val="DA0002"/>
                </a:solidFill>
              </a:defRPr>
            </a:lvl9pPr>
          </a:lstStyle>
          <a:p>
            <a:endParaRPr/>
          </a:p>
        </p:txBody>
      </p:sp>
      <p:sp>
        <p:nvSpPr>
          <p:cNvPr id="15" name="Shape 15"/>
          <p:cNvSpPr txBox="1">
            <a:spLocks noGrp="1"/>
          </p:cNvSpPr>
          <p:nvPr>
            <p:ph type="body" idx="1"/>
          </p:nvPr>
        </p:nvSpPr>
        <p:spPr>
          <a:xfrm>
            <a:off x="457200" y="1600201"/>
            <a:ext cx="8229600" cy="4967599"/>
          </a:xfrm>
          <a:prstGeom prst="rect">
            <a:avLst/>
          </a:prstGeom>
        </p:spPr>
        <p:txBody>
          <a:bodyPr lIns="91425" tIns="91425" rIns="91425" b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cxnSp>
        <p:nvCxnSpPr>
          <p:cNvPr id="16" name="Shape 16"/>
          <p:cNvCxnSpPr/>
          <p:nvPr/>
        </p:nvCxnSpPr>
        <p:spPr>
          <a:xfrm>
            <a:off x="457200" y="1524000"/>
            <a:ext cx="8229600" cy="0"/>
          </a:xfrm>
          <a:prstGeom prst="straightConnector1">
            <a:avLst/>
          </a:prstGeom>
          <a:noFill/>
          <a:ln w="50800" cap="flat">
            <a:solidFill>
              <a:srgbClr val="DA0002"/>
            </a:solidFill>
            <a:prstDash val="solid"/>
            <a:round/>
            <a:headEnd type="none" w="med" len="med"/>
            <a:tailEnd type="none" w="med" len="med"/>
          </a:ln>
        </p:spPr>
      </p:cxnSp>
    </p:spTree>
    <p:extLst>
      <p:ext uri="{BB962C8B-B14F-4D97-AF65-F5344CB8AC3E}">
        <p14:creationId xmlns:p14="http://schemas.microsoft.com/office/powerpoint/2010/main" val="2826527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es-MX"/>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s-MX"/>
          </a:p>
        </p:txBody>
      </p:sp>
      <p:sp>
        <p:nvSpPr>
          <p:cNvPr id="4" name="Espaço Reservado para Data 3"/>
          <p:cNvSpPr>
            <a:spLocks noGrp="1"/>
          </p:cNvSpPr>
          <p:nvPr>
            <p:ph type="dt" sz="half" idx="10"/>
          </p:nvPr>
        </p:nvSpPr>
        <p:spPr/>
        <p:txBody>
          <a:bodyPr/>
          <a:lstStyle/>
          <a:p>
            <a:fld id="{74406DD8-8F12-474F-9CFF-2742B4D66F89}" type="datetimeFigureOut">
              <a:rPr lang="pt-BR" smtClean="0"/>
              <a:t>12/03/2019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27011C6-A6C4-436C-90D0-0F489BB02244}" type="slidenum">
              <a:rPr lang="pt-BR" smtClean="0"/>
              <a:t>‹nº›</a:t>
            </a:fld>
            <a:endParaRPr lang="pt-BR"/>
          </a:p>
        </p:txBody>
      </p:sp>
    </p:spTree>
    <p:extLst>
      <p:ext uri="{BB962C8B-B14F-4D97-AF65-F5344CB8AC3E}">
        <p14:creationId xmlns:p14="http://schemas.microsoft.com/office/powerpoint/2010/main" val="1038085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es-MX"/>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74406DD8-8F12-474F-9CFF-2742B4D66F89}" type="datetimeFigureOut">
              <a:rPr lang="pt-BR" smtClean="0"/>
              <a:t>12/03/2019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27011C6-A6C4-436C-90D0-0F489BB02244}" type="slidenum">
              <a:rPr lang="pt-BR" smtClean="0"/>
              <a:t>‹nº›</a:t>
            </a:fld>
            <a:endParaRPr lang="pt-BR"/>
          </a:p>
        </p:txBody>
      </p:sp>
    </p:spTree>
    <p:extLst>
      <p:ext uri="{BB962C8B-B14F-4D97-AF65-F5344CB8AC3E}">
        <p14:creationId xmlns:p14="http://schemas.microsoft.com/office/powerpoint/2010/main" val="414343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es-MX"/>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s-MX"/>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s-MX"/>
          </a:p>
        </p:txBody>
      </p:sp>
      <p:sp>
        <p:nvSpPr>
          <p:cNvPr id="5" name="Espaço Reservado para Data 4"/>
          <p:cNvSpPr>
            <a:spLocks noGrp="1"/>
          </p:cNvSpPr>
          <p:nvPr>
            <p:ph type="dt" sz="half" idx="10"/>
          </p:nvPr>
        </p:nvSpPr>
        <p:spPr/>
        <p:txBody>
          <a:bodyPr/>
          <a:lstStyle/>
          <a:p>
            <a:fld id="{74406DD8-8F12-474F-9CFF-2742B4D66F89}" type="datetimeFigureOut">
              <a:rPr lang="pt-BR" smtClean="0"/>
              <a:t>12/03/2019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27011C6-A6C4-436C-90D0-0F489BB02244}" type="slidenum">
              <a:rPr lang="pt-BR" smtClean="0"/>
              <a:t>‹nº›</a:t>
            </a:fld>
            <a:endParaRPr lang="pt-BR"/>
          </a:p>
        </p:txBody>
      </p:sp>
    </p:spTree>
    <p:extLst>
      <p:ext uri="{BB962C8B-B14F-4D97-AF65-F5344CB8AC3E}">
        <p14:creationId xmlns:p14="http://schemas.microsoft.com/office/powerpoint/2010/main" val="4170551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es-MX"/>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s-MX"/>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s-MX"/>
          </a:p>
        </p:txBody>
      </p:sp>
      <p:sp>
        <p:nvSpPr>
          <p:cNvPr id="7" name="Espaço Reservado para Data 6"/>
          <p:cNvSpPr>
            <a:spLocks noGrp="1"/>
          </p:cNvSpPr>
          <p:nvPr>
            <p:ph type="dt" sz="half" idx="10"/>
          </p:nvPr>
        </p:nvSpPr>
        <p:spPr/>
        <p:txBody>
          <a:bodyPr/>
          <a:lstStyle/>
          <a:p>
            <a:fld id="{74406DD8-8F12-474F-9CFF-2742B4D66F89}" type="datetimeFigureOut">
              <a:rPr lang="pt-BR" smtClean="0"/>
              <a:t>12/03/2019</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627011C6-A6C4-436C-90D0-0F489BB02244}" type="slidenum">
              <a:rPr lang="pt-BR" smtClean="0"/>
              <a:t>‹nº›</a:t>
            </a:fld>
            <a:endParaRPr lang="pt-BR"/>
          </a:p>
        </p:txBody>
      </p:sp>
    </p:spTree>
    <p:extLst>
      <p:ext uri="{BB962C8B-B14F-4D97-AF65-F5344CB8AC3E}">
        <p14:creationId xmlns:p14="http://schemas.microsoft.com/office/powerpoint/2010/main" val="1587669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es-MX"/>
          </a:p>
        </p:txBody>
      </p:sp>
      <p:sp>
        <p:nvSpPr>
          <p:cNvPr id="3" name="Espaço Reservado para Data 2"/>
          <p:cNvSpPr>
            <a:spLocks noGrp="1"/>
          </p:cNvSpPr>
          <p:nvPr>
            <p:ph type="dt" sz="half" idx="10"/>
          </p:nvPr>
        </p:nvSpPr>
        <p:spPr/>
        <p:txBody>
          <a:bodyPr/>
          <a:lstStyle/>
          <a:p>
            <a:fld id="{74406DD8-8F12-474F-9CFF-2742B4D66F89}" type="datetimeFigureOut">
              <a:rPr lang="pt-BR" smtClean="0"/>
              <a:t>12/03/2019</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627011C6-A6C4-436C-90D0-0F489BB02244}" type="slidenum">
              <a:rPr lang="pt-BR" smtClean="0"/>
              <a:t>‹nº›</a:t>
            </a:fld>
            <a:endParaRPr lang="pt-BR"/>
          </a:p>
        </p:txBody>
      </p:sp>
    </p:spTree>
    <p:extLst>
      <p:ext uri="{BB962C8B-B14F-4D97-AF65-F5344CB8AC3E}">
        <p14:creationId xmlns:p14="http://schemas.microsoft.com/office/powerpoint/2010/main" val="967663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74406DD8-8F12-474F-9CFF-2742B4D66F89}" type="datetimeFigureOut">
              <a:rPr lang="pt-BR" smtClean="0"/>
              <a:t>12/03/2019</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627011C6-A6C4-436C-90D0-0F489BB02244}" type="slidenum">
              <a:rPr lang="pt-BR" smtClean="0"/>
              <a:t>‹nº›</a:t>
            </a:fld>
            <a:endParaRPr lang="pt-BR"/>
          </a:p>
        </p:txBody>
      </p:sp>
    </p:spTree>
    <p:extLst>
      <p:ext uri="{BB962C8B-B14F-4D97-AF65-F5344CB8AC3E}">
        <p14:creationId xmlns:p14="http://schemas.microsoft.com/office/powerpoint/2010/main" val="3696661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es-MX"/>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s-MX"/>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74406DD8-8F12-474F-9CFF-2742B4D66F89}" type="datetimeFigureOut">
              <a:rPr lang="pt-BR" smtClean="0"/>
              <a:t>12/03/2019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27011C6-A6C4-436C-90D0-0F489BB02244}" type="slidenum">
              <a:rPr lang="pt-BR" smtClean="0"/>
              <a:t>‹nº›</a:t>
            </a:fld>
            <a:endParaRPr lang="pt-BR"/>
          </a:p>
        </p:txBody>
      </p:sp>
    </p:spTree>
    <p:extLst>
      <p:ext uri="{BB962C8B-B14F-4D97-AF65-F5344CB8AC3E}">
        <p14:creationId xmlns:p14="http://schemas.microsoft.com/office/powerpoint/2010/main" val="1356344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es-MX"/>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74406DD8-8F12-474F-9CFF-2742B4D66F89}" type="datetimeFigureOut">
              <a:rPr lang="pt-BR" smtClean="0"/>
              <a:t>12/03/2019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27011C6-A6C4-436C-90D0-0F489BB02244}" type="slidenum">
              <a:rPr lang="pt-BR" smtClean="0"/>
              <a:t>‹nº›</a:t>
            </a:fld>
            <a:endParaRPr lang="pt-BR"/>
          </a:p>
        </p:txBody>
      </p:sp>
    </p:spTree>
    <p:extLst>
      <p:ext uri="{BB962C8B-B14F-4D97-AF65-F5344CB8AC3E}">
        <p14:creationId xmlns:p14="http://schemas.microsoft.com/office/powerpoint/2010/main" val="1101382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es-MX"/>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s-MX"/>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406DD8-8F12-474F-9CFF-2742B4D66F89}" type="datetimeFigureOut">
              <a:rPr lang="pt-BR" smtClean="0"/>
              <a:t>12/03/2019</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7011C6-A6C4-436C-90D0-0F489BB02244}" type="slidenum">
              <a:rPr lang="pt-BR" smtClean="0"/>
              <a:t>‹nº›</a:t>
            </a:fld>
            <a:endParaRPr lang="pt-BR"/>
          </a:p>
        </p:txBody>
      </p:sp>
    </p:spTree>
    <p:extLst>
      <p:ext uri="{BB962C8B-B14F-4D97-AF65-F5344CB8AC3E}">
        <p14:creationId xmlns:p14="http://schemas.microsoft.com/office/powerpoint/2010/main" val="79567888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smtClean="0"/>
              <a:t>OPINIÃO PÚBLICA E POLÍTICA EXTERNA</a:t>
            </a:r>
            <a:endParaRPr lang="pt-BR" dirty="0"/>
          </a:p>
        </p:txBody>
      </p:sp>
      <p:sp>
        <p:nvSpPr>
          <p:cNvPr id="3" name="Subtítulo 2"/>
          <p:cNvSpPr>
            <a:spLocks noGrp="1"/>
          </p:cNvSpPr>
          <p:nvPr>
            <p:ph type="subTitle" idx="1"/>
          </p:nvPr>
        </p:nvSpPr>
        <p:spPr/>
        <p:txBody>
          <a:bodyPr>
            <a:normAutofit fontScale="55000" lnSpcReduction="20000"/>
          </a:bodyPr>
          <a:lstStyle/>
          <a:p>
            <a:endParaRPr lang="pt-BR" dirty="0" smtClean="0"/>
          </a:p>
          <a:p>
            <a:r>
              <a:rPr lang="pt-BR" sz="4400" dirty="0" smtClean="0"/>
              <a:t>Aula 1</a:t>
            </a:r>
          </a:p>
          <a:p>
            <a:r>
              <a:rPr lang="pt-BR" sz="4400" b="1" i="1" dirty="0"/>
              <a:t>Natureza da  opinião pública:</a:t>
            </a:r>
            <a:endParaRPr lang="pt-BR" sz="4400" dirty="0"/>
          </a:p>
          <a:p>
            <a:r>
              <a:rPr lang="pt-BR" sz="4400" b="1" i="1" dirty="0"/>
              <a:t>Opinião e sistema de crenças .Comportamento segundo crenças e valores vs. Ignorância racional</a:t>
            </a:r>
            <a:endParaRPr lang="pt-BR" sz="4400" dirty="0"/>
          </a:p>
          <a:p>
            <a:endParaRPr lang="pt-B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Dilemas Democráticos (</a:t>
            </a:r>
            <a:r>
              <a:rPr lang="pt-BR" dirty="0" smtClean="0"/>
              <a:t>2)</a:t>
            </a:r>
            <a:endParaRPr lang="en-US" dirty="0"/>
          </a:p>
        </p:txBody>
      </p:sp>
      <p:sp>
        <p:nvSpPr>
          <p:cNvPr id="3" name="Espaço Reservado para Texto 2"/>
          <p:cNvSpPr>
            <a:spLocks noGrp="1"/>
          </p:cNvSpPr>
          <p:nvPr>
            <p:ph type="body" idx="1"/>
          </p:nvPr>
        </p:nvSpPr>
        <p:spPr/>
        <p:txBody>
          <a:bodyPr/>
          <a:lstStyle/>
          <a:p>
            <a:r>
              <a:rPr lang="en-US" dirty="0" smtClean="0">
                <a:latin typeface="Calibri" panose="020F0502020204030204" pitchFamily="34" charset="0"/>
              </a:rPr>
              <a:t>	</a:t>
            </a:r>
            <a:r>
              <a:rPr lang="pt-BR" sz="2800" dirty="0" smtClean="0">
                <a:latin typeface="Calibri" panose="020F0502020204030204" pitchFamily="34" charset="0"/>
              </a:rPr>
              <a:t>Na vida como consumidor, os compradores  se beneficiam diretamente de suas decisões. Como eleitor o mesmo indivíduo não </a:t>
            </a:r>
            <a:r>
              <a:rPr lang="pt-BR" sz="2800" dirty="0">
                <a:latin typeface="Calibri" panose="020F0502020204030204" pitchFamily="34" charset="0"/>
              </a:rPr>
              <a:t>tem esse tipo de resultado direto. Portanto, a maioria dos eleitores são </a:t>
            </a:r>
            <a:r>
              <a:rPr lang="pt-BR" sz="2800" dirty="0" smtClean="0">
                <a:latin typeface="Calibri" panose="020F0502020204030204" pitchFamily="34" charset="0"/>
              </a:rPr>
              <a:t>ignorantes </a:t>
            </a:r>
            <a:r>
              <a:rPr lang="pt-BR" sz="2800" dirty="0">
                <a:latin typeface="Calibri" panose="020F0502020204030204" pitchFamily="34" charset="0"/>
              </a:rPr>
              <a:t>sobre as posições das pessoas </a:t>
            </a:r>
            <a:r>
              <a:rPr lang="pt-BR" sz="2800" dirty="0" smtClean="0">
                <a:latin typeface="Calibri" panose="020F0502020204030204" pitchFamily="34" charset="0"/>
              </a:rPr>
              <a:t>em que votam</a:t>
            </a:r>
            <a:r>
              <a:rPr lang="pt-BR" sz="2800" dirty="0" smtClean="0">
                <a:latin typeface="Calibri" panose="020F0502020204030204" pitchFamily="34" charset="0"/>
              </a:rPr>
              <a:t>.</a:t>
            </a:r>
          </a:p>
          <a:p>
            <a:pPr marL="0" indent="0">
              <a:buNone/>
            </a:pPr>
            <a:endParaRPr lang="pt-BR" sz="2800" dirty="0" smtClean="0">
              <a:latin typeface="Calibri" panose="020F0502020204030204" pitchFamily="34" charset="0"/>
            </a:endParaRPr>
          </a:p>
          <a:p>
            <a:r>
              <a:rPr lang="pt-BR" sz="2800" dirty="0" smtClean="0">
                <a:latin typeface="Calibri" panose="020F0502020204030204" pitchFamily="34" charset="0"/>
              </a:rPr>
              <a:t>	Apenas </a:t>
            </a:r>
            <a:r>
              <a:rPr lang="pt-BR" sz="2800" dirty="0">
                <a:solidFill>
                  <a:schemeClr val="accent2">
                    <a:lumMod val="75000"/>
                  </a:schemeClr>
                </a:solidFill>
                <a:latin typeface="Calibri" panose="020F0502020204030204" pitchFamily="34" charset="0"/>
              </a:rPr>
              <a:t>d</a:t>
            </a:r>
            <a:r>
              <a:rPr lang="pt-BR" sz="2800" dirty="0" smtClean="0">
                <a:solidFill>
                  <a:schemeClr val="accent2">
                    <a:lumMod val="75000"/>
                  </a:schemeClr>
                </a:solidFill>
                <a:latin typeface="Calibri" panose="020F0502020204030204" pitchFamily="34" charset="0"/>
              </a:rPr>
              <a:t>ecisões unanimes </a:t>
            </a:r>
            <a:r>
              <a:rPr lang="pt-BR" sz="2800" dirty="0" smtClean="0">
                <a:latin typeface="Calibri" panose="020F0502020204030204" pitchFamily="34" charset="0"/>
              </a:rPr>
              <a:t>são seguras, ou Pareto-Ótimas.</a:t>
            </a:r>
          </a:p>
        </p:txBody>
      </p:sp>
    </p:spTree>
    <p:extLst>
      <p:ext uri="{BB962C8B-B14F-4D97-AF65-F5344CB8AC3E}">
        <p14:creationId xmlns:p14="http://schemas.microsoft.com/office/powerpoint/2010/main" val="22623046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Dilemas Democráticos (3)</a:t>
            </a:r>
            <a:endParaRPr lang="en-US" dirty="0"/>
          </a:p>
        </p:txBody>
      </p:sp>
      <p:sp>
        <p:nvSpPr>
          <p:cNvPr id="3" name="Espaço Reservado para Texto 2"/>
          <p:cNvSpPr>
            <a:spLocks noGrp="1"/>
          </p:cNvSpPr>
          <p:nvPr>
            <p:ph type="body" idx="1"/>
          </p:nvPr>
        </p:nvSpPr>
        <p:spPr/>
        <p:txBody>
          <a:bodyPr>
            <a:normAutofit/>
          </a:bodyPr>
          <a:lstStyle/>
          <a:p>
            <a:pPr marL="0" indent="0">
              <a:buNone/>
            </a:pPr>
            <a:endParaRPr lang="en-US" sz="2800" dirty="0" smtClean="0">
              <a:latin typeface="Calibri" panose="020F0502020204030204" pitchFamily="34" charset="0"/>
            </a:endParaRPr>
          </a:p>
          <a:p>
            <a:pPr marL="0" indent="0">
              <a:buNone/>
            </a:pPr>
            <a:r>
              <a:rPr lang="en-US" sz="2800" dirty="0" smtClean="0">
                <a:latin typeface="Calibri" panose="020F0502020204030204" pitchFamily="34" charset="0"/>
              </a:rPr>
              <a:t>A </a:t>
            </a:r>
            <a:r>
              <a:rPr lang="en-US" sz="2800" dirty="0" err="1" smtClean="0">
                <a:latin typeface="Calibri" panose="020F0502020204030204" pitchFamily="34" charset="0"/>
              </a:rPr>
              <a:t>democracia</a:t>
            </a:r>
            <a:r>
              <a:rPr lang="en-US" sz="2800" dirty="0" smtClean="0">
                <a:latin typeface="Calibri" panose="020F0502020204030204" pitchFamily="34" charset="0"/>
              </a:rPr>
              <a:t> é </a:t>
            </a:r>
            <a:r>
              <a:rPr lang="en-US" sz="2800" dirty="0" err="1" smtClean="0">
                <a:latin typeface="Calibri" panose="020F0502020204030204" pitchFamily="34" charset="0"/>
              </a:rPr>
              <a:t>meramente</a:t>
            </a:r>
            <a:r>
              <a:rPr lang="en-US" sz="2800" dirty="0" smtClean="0">
                <a:latin typeface="Calibri" panose="020F0502020204030204" pitchFamily="34" charset="0"/>
              </a:rPr>
              <a:t> um </a:t>
            </a:r>
            <a:r>
              <a:rPr lang="en-US" sz="2800" dirty="0" err="1" smtClean="0">
                <a:latin typeface="Calibri" panose="020F0502020204030204" pitchFamily="34" charset="0"/>
              </a:rPr>
              <a:t>processo</a:t>
            </a:r>
            <a:r>
              <a:rPr lang="en-US" sz="2800" dirty="0" smtClean="0">
                <a:latin typeface="Calibri" panose="020F0502020204030204" pitchFamily="34" charset="0"/>
              </a:rPr>
              <a:t> </a:t>
            </a:r>
            <a:r>
              <a:rPr lang="en-US" sz="2800" dirty="0" err="1" smtClean="0">
                <a:latin typeface="Calibri" panose="020F0502020204030204" pitchFamily="34" charset="0"/>
              </a:rPr>
              <a:t>competitivo</a:t>
            </a:r>
            <a:r>
              <a:rPr lang="en-US" sz="2800" dirty="0" smtClean="0">
                <a:latin typeface="Calibri" panose="020F0502020204030204" pitchFamily="34" charset="0"/>
              </a:rPr>
              <a:t>?</a:t>
            </a:r>
          </a:p>
          <a:p>
            <a:endParaRPr lang="en-US" sz="2800" dirty="0" smtClean="0">
              <a:latin typeface="Calibri" panose="020F0502020204030204" pitchFamily="34" charset="0"/>
            </a:endParaRPr>
          </a:p>
          <a:p>
            <a:pPr marL="811213" indent="0">
              <a:buNone/>
            </a:pPr>
            <a:r>
              <a:rPr lang="en-US" sz="2800" dirty="0" smtClean="0">
                <a:latin typeface="Calibri" panose="020F0502020204030204" pitchFamily="34" charset="0"/>
              </a:rPr>
              <a:t> </a:t>
            </a:r>
            <a:r>
              <a:rPr lang="pt-BR" sz="2800" dirty="0" smtClean="0">
                <a:latin typeface="Calibri" panose="020F0502020204030204" pitchFamily="34" charset="0"/>
              </a:rPr>
              <a:t>“</a:t>
            </a:r>
            <a:r>
              <a:rPr lang="pt-BR" sz="2800" dirty="0">
                <a:latin typeface="Calibri" panose="020F0502020204030204" pitchFamily="34" charset="0"/>
              </a:rPr>
              <a:t>O método democrático consiste no arranjo institucional necessário para chegar a decisões políticas na qual algumas pessoas alcançam o poder de decidir através de uma competição destinada a obter o voto popular”</a:t>
            </a:r>
          </a:p>
          <a:p>
            <a:pPr marL="0" indent="0">
              <a:buNone/>
            </a:pPr>
            <a:r>
              <a:rPr lang="pt-BR" sz="2800" dirty="0" smtClean="0">
                <a:latin typeface="Calibri" panose="020F0502020204030204" pitchFamily="34" charset="0"/>
              </a:rPr>
              <a:t>					(J. A. </a:t>
            </a:r>
            <a:r>
              <a:rPr lang="pt-BR" sz="2800" dirty="0" err="1" smtClean="0">
                <a:latin typeface="Calibri" panose="020F0502020204030204" pitchFamily="34" charset="0"/>
              </a:rPr>
              <a:t>Shumpeter</a:t>
            </a:r>
            <a:r>
              <a:rPr lang="pt-BR" sz="2800" dirty="0" smtClean="0">
                <a:latin typeface="Calibri" panose="020F0502020204030204" pitchFamily="34" charset="0"/>
              </a:rPr>
              <a:t>, 1947)</a:t>
            </a:r>
            <a:endParaRPr lang="pt-BR" sz="2800" dirty="0">
              <a:latin typeface="Calibri" panose="020F0502020204030204" pitchFamily="34" charset="0"/>
            </a:endParaRPr>
          </a:p>
        </p:txBody>
      </p:sp>
    </p:spTree>
    <p:extLst>
      <p:ext uri="{BB962C8B-B14F-4D97-AF65-F5344CB8AC3E}">
        <p14:creationId xmlns:p14="http://schemas.microsoft.com/office/powerpoint/2010/main" val="16965527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solidFill>
                  <a:srgbClr val="CC0000"/>
                </a:solidFill>
              </a:rPr>
              <a:t>Debate em torno </a:t>
            </a:r>
            <a:r>
              <a:rPr lang="pt-BR" dirty="0" smtClean="0">
                <a:solidFill>
                  <a:srgbClr val="CC0000"/>
                </a:solidFill>
              </a:rPr>
              <a:t>da definição de Opinião Pública (OP)</a:t>
            </a:r>
            <a:endParaRPr lang="pt-BR" dirty="0">
              <a:solidFill>
                <a:srgbClr val="CC0000"/>
              </a:solidFill>
            </a:endParaRPr>
          </a:p>
        </p:txBody>
      </p:sp>
      <p:sp>
        <p:nvSpPr>
          <p:cNvPr id="3" name="Espaço Reservado para Conteúdo 2"/>
          <p:cNvSpPr>
            <a:spLocks noGrp="1"/>
          </p:cNvSpPr>
          <p:nvPr>
            <p:ph idx="1"/>
          </p:nvPr>
        </p:nvSpPr>
        <p:spPr/>
        <p:txBody>
          <a:bodyPr>
            <a:normAutofit fontScale="92500" lnSpcReduction="20000"/>
          </a:bodyPr>
          <a:lstStyle/>
          <a:p>
            <a:r>
              <a:rPr lang="pt-BR" dirty="0" smtClean="0">
                <a:latin typeface="Calibri" panose="020F0502020204030204" pitchFamily="34" charset="0"/>
              </a:rPr>
              <a:t>Concepção corrente: “</a:t>
            </a:r>
            <a:r>
              <a:rPr lang="pt-BR" dirty="0" err="1" smtClean="0">
                <a:latin typeface="Calibri" panose="020F0502020204030204" pitchFamily="34" charset="0"/>
              </a:rPr>
              <a:t>O.P.</a:t>
            </a:r>
            <a:r>
              <a:rPr lang="pt-BR" dirty="0" smtClean="0">
                <a:latin typeface="Calibri" panose="020F0502020204030204" pitchFamily="34" charset="0"/>
              </a:rPr>
              <a:t> é aquilo que as pesquisas de opinião medem, com erro reduzido” (Converse)</a:t>
            </a:r>
          </a:p>
          <a:p>
            <a:pPr lvl="1"/>
            <a:r>
              <a:rPr lang="pt-BR" dirty="0" smtClean="0">
                <a:latin typeface="Calibri" panose="020F0502020204030204" pitchFamily="34" charset="0"/>
              </a:rPr>
              <a:t>Agregado de opiniões individuais (“uma pessoa, um voto”)</a:t>
            </a:r>
          </a:p>
          <a:p>
            <a:r>
              <a:rPr lang="pt-BR" dirty="0" smtClean="0">
                <a:latin typeface="Calibri" panose="020F0502020204030204" pitchFamily="34" charset="0"/>
              </a:rPr>
              <a:t> Herbert </a:t>
            </a:r>
            <a:r>
              <a:rPr lang="pt-BR" dirty="0" err="1" smtClean="0">
                <a:latin typeface="Calibri" panose="020F0502020204030204" pitchFamily="34" charset="0"/>
              </a:rPr>
              <a:t>Blumer</a:t>
            </a:r>
            <a:r>
              <a:rPr lang="pt-BR" dirty="0" smtClean="0">
                <a:latin typeface="Calibri" panose="020F0502020204030204" pitchFamily="34" charset="0"/>
              </a:rPr>
              <a:t>, 1947 somatório de opiniões individuais é o que O.P </a:t>
            </a:r>
            <a:r>
              <a:rPr lang="pt-BR" u="sng" dirty="0" smtClean="0">
                <a:latin typeface="Calibri" panose="020F0502020204030204" pitchFamily="34" charset="0"/>
              </a:rPr>
              <a:t>não é. </a:t>
            </a:r>
          </a:p>
          <a:p>
            <a:pPr lvl="1"/>
            <a:r>
              <a:rPr lang="pt-BR" dirty="0" err="1" smtClean="0">
                <a:latin typeface="Calibri" panose="020F0502020204030204" pitchFamily="34" charset="0"/>
              </a:rPr>
              <a:t>O.P.</a:t>
            </a:r>
            <a:r>
              <a:rPr lang="pt-BR" dirty="0" smtClean="0">
                <a:latin typeface="Calibri" panose="020F0502020204030204" pitchFamily="34" charset="0"/>
              </a:rPr>
              <a:t> constituiria um “todo orgânico complexo” que refletiria a hierarquia social. Ou seja, um conjunto de percepções gerado na interação social que é efetivo, i.e. que </a:t>
            </a:r>
            <a:r>
              <a:rPr lang="pt-BR" u="sng" dirty="0" smtClean="0">
                <a:latin typeface="Calibri" panose="020F0502020204030204" pitchFamily="34" charset="0"/>
              </a:rPr>
              <a:t>as pessoas em posição de poder </a:t>
            </a:r>
            <a:r>
              <a:rPr lang="pt-BR" u="sng" dirty="0" err="1" smtClean="0">
                <a:latin typeface="Calibri" panose="020F0502020204030204" pitchFamily="34" charset="0"/>
              </a:rPr>
              <a:t>creem</a:t>
            </a:r>
            <a:r>
              <a:rPr lang="pt-BR" u="sng" dirty="0" smtClean="0">
                <a:latin typeface="Calibri" panose="020F0502020204030204" pitchFamily="34" charset="0"/>
              </a:rPr>
              <a:t> que devem tomar em consideração</a:t>
            </a:r>
            <a:r>
              <a:rPr lang="pt-BR" dirty="0" smtClean="0">
                <a:latin typeface="Calibri" panose="020F0502020204030204" pitchFamily="34" charset="0"/>
              </a:rPr>
              <a:t>.</a:t>
            </a:r>
            <a:endParaRPr lang="pt-BR" dirty="0">
              <a:latin typeface="Calibri" panose="020F0502020204030204" pitchFamily="34" charset="0"/>
            </a:endParaRPr>
          </a:p>
        </p:txBody>
      </p:sp>
      <p:cxnSp>
        <p:nvCxnSpPr>
          <p:cNvPr id="5" name="Conector reto 4"/>
          <p:cNvCxnSpPr/>
          <p:nvPr/>
        </p:nvCxnSpPr>
        <p:spPr>
          <a:xfrm>
            <a:off x="899592" y="1484784"/>
            <a:ext cx="7272808" cy="0"/>
          </a:xfrm>
          <a:prstGeom prst="line">
            <a:avLst/>
          </a:prstGeom>
          <a:ln w="22225">
            <a:solidFill>
              <a:srgbClr val="CC0000"/>
            </a:solidFill>
          </a:ln>
        </p:spPr>
        <p:style>
          <a:lnRef idx="1">
            <a:schemeClr val="accent1"/>
          </a:lnRef>
          <a:fillRef idx="0">
            <a:schemeClr val="accent1"/>
          </a:fillRef>
          <a:effectRef idx="0">
            <a:schemeClr val="accent1"/>
          </a:effectRef>
          <a:fontRef idx="minor">
            <a:schemeClr val="tx1"/>
          </a:fontRef>
        </p:style>
      </p:cxn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4000" dirty="0" smtClean="0">
                <a:solidFill>
                  <a:srgbClr val="CC0000"/>
                </a:solidFill>
              </a:rPr>
              <a:t>Uma visão tradicional</a:t>
            </a:r>
            <a:endParaRPr lang="pt-BR" sz="4000" dirty="0">
              <a:solidFill>
                <a:srgbClr val="CC0000"/>
              </a:solidFill>
            </a:endParaRPr>
          </a:p>
        </p:txBody>
      </p:sp>
      <p:sp>
        <p:nvSpPr>
          <p:cNvPr id="3" name="Espaço Reservado para Conteúdo 2"/>
          <p:cNvSpPr>
            <a:spLocks noGrp="1"/>
          </p:cNvSpPr>
          <p:nvPr>
            <p:ph idx="1"/>
          </p:nvPr>
        </p:nvSpPr>
        <p:spPr/>
        <p:txBody>
          <a:bodyPr>
            <a:normAutofit fontScale="92500"/>
          </a:bodyPr>
          <a:lstStyle/>
          <a:p>
            <a:pPr marL="514350" indent="-514350">
              <a:buFont typeface="+mj-lt"/>
              <a:buAutoNum type="arabicPeriod"/>
            </a:pPr>
            <a:r>
              <a:rPr lang="pt-BR" dirty="0" err="1" smtClean="0"/>
              <a:t>O.P.</a:t>
            </a:r>
            <a:r>
              <a:rPr lang="pt-BR" dirty="0" smtClean="0"/>
              <a:t>  Reduz-se a visões dos notáveis, informados e capazes de fazer </a:t>
            </a:r>
            <a:r>
              <a:rPr lang="pt-BR" dirty="0" smtClean="0"/>
              <a:t>juízos </a:t>
            </a:r>
            <a:r>
              <a:rPr lang="pt-BR" dirty="0" smtClean="0"/>
              <a:t>sobre fatos. Pessoas com baixa atenção e informação não contribuiriam para formar a </a:t>
            </a:r>
            <a:r>
              <a:rPr lang="pt-BR" dirty="0" err="1" smtClean="0"/>
              <a:t>O.P.</a:t>
            </a:r>
            <a:endParaRPr lang="pt-BR" dirty="0" smtClean="0"/>
          </a:p>
          <a:p>
            <a:pPr marL="514350" indent="-514350">
              <a:buFont typeface="+mj-lt"/>
              <a:buAutoNum type="arabicPeriod"/>
            </a:pPr>
            <a:r>
              <a:rPr lang="pt-BR" dirty="0" smtClean="0"/>
              <a:t>Opinião dos </a:t>
            </a:r>
            <a:r>
              <a:rPr lang="pt-BR" dirty="0" smtClean="0"/>
              <a:t>porta-vozes </a:t>
            </a:r>
            <a:r>
              <a:rPr lang="pt-BR" dirty="0" smtClean="0"/>
              <a:t>de grupos de interesse relevantes</a:t>
            </a:r>
          </a:p>
          <a:p>
            <a:pPr marL="514350" indent="-514350">
              <a:buFont typeface="+mj-lt"/>
              <a:buAutoNum type="arabicPeriod"/>
            </a:pPr>
            <a:r>
              <a:rPr lang="pt-BR" dirty="0" err="1" smtClean="0"/>
              <a:t>O.P.</a:t>
            </a:r>
            <a:r>
              <a:rPr lang="pt-BR" dirty="0" smtClean="0"/>
              <a:t> é aquilo políticos eleitos e editores de opinião dos meios de comunicação articulam a partir de sua opinião sobre a opinião do público</a:t>
            </a:r>
          </a:p>
          <a:p>
            <a:pPr marL="514350" indent="-514350">
              <a:buFont typeface="+mj-lt"/>
              <a:buAutoNum type="arabicPeriod"/>
            </a:pPr>
            <a:endParaRPr lang="pt-BR" dirty="0" smtClean="0"/>
          </a:p>
          <a:p>
            <a:endParaRPr lang="pt-BR" dirty="0" smtClean="0"/>
          </a:p>
          <a:p>
            <a:endParaRPr lang="pt-BR" dirty="0"/>
          </a:p>
        </p:txBody>
      </p:sp>
      <p:cxnSp>
        <p:nvCxnSpPr>
          <p:cNvPr id="4" name="Conector reto 3"/>
          <p:cNvCxnSpPr/>
          <p:nvPr/>
        </p:nvCxnSpPr>
        <p:spPr>
          <a:xfrm>
            <a:off x="899592" y="1484784"/>
            <a:ext cx="7272808" cy="0"/>
          </a:xfrm>
          <a:prstGeom prst="line">
            <a:avLst/>
          </a:prstGeom>
          <a:ln w="22225">
            <a:solidFill>
              <a:srgbClr val="CC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4000" dirty="0">
                <a:solidFill>
                  <a:srgbClr val="CC0000"/>
                </a:solidFill>
              </a:rPr>
              <a:t>Questão de fundo</a:t>
            </a:r>
            <a:endParaRPr lang="pt-BR" sz="4000" dirty="0">
              <a:solidFill>
                <a:srgbClr val="CC0000"/>
              </a:solidFill>
            </a:endParaRPr>
          </a:p>
        </p:txBody>
      </p:sp>
      <p:sp>
        <p:nvSpPr>
          <p:cNvPr id="3" name="Espaço Reservado para Conteúdo 2"/>
          <p:cNvSpPr>
            <a:spLocks noGrp="1"/>
          </p:cNvSpPr>
          <p:nvPr>
            <p:ph idx="1"/>
          </p:nvPr>
        </p:nvSpPr>
        <p:spPr/>
        <p:txBody>
          <a:bodyPr>
            <a:normAutofit lnSpcReduction="10000"/>
          </a:bodyPr>
          <a:lstStyle/>
          <a:p>
            <a:r>
              <a:rPr lang="pt-BR" dirty="0" smtClean="0"/>
              <a:t>Público x massa</a:t>
            </a:r>
          </a:p>
          <a:p>
            <a:pPr lvl="1"/>
            <a:r>
              <a:rPr lang="pt-BR" dirty="0" smtClean="0"/>
              <a:t>Público associado a posse de informação e capacidade de processá-la e avaliá-la.</a:t>
            </a:r>
          </a:p>
          <a:p>
            <a:pPr lvl="1"/>
            <a:r>
              <a:rPr lang="pt-BR" dirty="0" smtClean="0"/>
              <a:t>Massa desinformada e sem capacidade de juízo.</a:t>
            </a:r>
          </a:p>
          <a:p>
            <a:r>
              <a:rPr lang="pt-BR" dirty="0" smtClean="0"/>
              <a:t>Mas, em democracias, a massa vota.</a:t>
            </a:r>
          </a:p>
          <a:p>
            <a:pPr lvl="1"/>
            <a:r>
              <a:rPr lang="pt-BR" dirty="0" smtClean="0"/>
              <a:t>Estudos de </a:t>
            </a:r>
            <a:r>
              <a:rPr lang="pt-BR" dirty="0" err="1" smtClean="0"/>
              <a:t>O.P.</a:t>
            </a:r>
            <a:r>
              <a:rPr lang="pt-BR" dirty="0" smtClean="0"/>
              <a:t> nascem para conhecer disposições do eleitorado de massa, visando prever resultados eleitorais.</a:t>
            </a:r>
          </a:p>
          <a:p>
            <a:pPr lvl="1"/>
            <a:r>
              <a:rPr lang="pt-BR" dirty="0" smtClean="0"/>
              <a:t>E se desenvolvem junto com teorias da comportamento eleitoral</a:t>
            </a:r>
            <a:endParaRPr lang="pt-BR" dirty="0"/>
          </a:p>
        </p:txBody>
      </p:sp>
      <p:cxnSp>
        <p:nvCxnSpPr>
          <p:cNvPr id="4" name="Conector reto 3"/>
          <p:cNvCxnSpPr/>
          <p:nvPr/>
        </p:nvCxnSpPr>
        <p:spPr>
          <a:xfrm>
            <a:off x="899592" y="1484784"/>
            <a:ext cx="7272808" cy="0"/>
          </a:xfrm>
          <a:prstGeom prst="line">
            <a:avLst/>
          </a:prstGeom>
          <a:ln w="22225">
            <a:solidFill>
              <a:srgbClr val="CC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solidFill>
                  <a:srgbClr val="CC0000"/>
                </a:solidFill>
              </a:rPr>
              <a:t>Público X massa</a:t>
            </a:r>
            <a:endParaRPr lang="pt-BR" dirty="0">
              <a:solidFill>
                <a:srgbClr val="CC0000"/>
              </a:solidFill>
            </a:endParaRPr>
          </a:p>
        </p:txBody>
      </p:sp>
      <p:sp>
        <p:nvSpPr>
          <p:cNvPr id="3" name="Espaço Reservado para Conteúdo 2"/>
          <p:cNvSpPr>
            <a:spLocks noGrp="1"/>
          </p:cNvSpPr>
          <p:nvPr>
            <p:ph idx="1"/>
          </p:nvPr>
        </p:nvSpPr>
        <p:spPr/>
        <p:txBody>
          <a:bodyPr>
            <a:normAutofit lnSpcReduction="10000"/>
          </a:bodyPr>
          <a:lstStyle/>
          <a:p>
            <a:r>
              <a:rPr lang="pt-BR" dirty="0" err="1" smtClean="0"/>
              <a:t>O.P.</a:t>
            </a:r>
            <a:r>
              <a:rPr lang="pt-BR" dirty="0" smtClean="0"/>
              <a:t> medida por </a:t>
            </a:r>
            <a:r>
              <a:rPr lang="pt-BR" i="1" dirty="0" err="1" smtClean="0"/>
              <a:t>survey</a:t>
            </a:r>
            <a:r>
              <a:rPr lang="pt-BR" i="1" dirty="0" smtClean="0"/>
              <a:t> </a:t>
            </a:r>
            <a:r>
              <a:rPr lang="pt-BR" dirty="0" smtClean="0"/>
              <a:t>é a somatória das opiniões individuais, mas permanece questão de diferença entre público e massa.</a:t>
            </a:r>
          </a:p>
          <a:p>
            <a:r>
              <a:rPr lang="pt-BR" dirty="0" smtClean="0"/>
              <a:t>Converse: </a:t>
            </a:r>
            <a:r>
              <a:rPr lang="pt-BR" dirty="0" err="1" smtClean="0"/>
              <a:t>O.P.</a:t>
            </a:r>
            <a:r>
              <a:rPr lang="pt-BR" dirty="0" smtClean="0"/>
              <a:t> é estratificada em termos de:</a:t>
            </a:r>
          </a:p>
          <a:p>
            <a:pPr lvl="1"/>
            <a:r>
              <a:rPr lang="pt-BR" dirty="0" smtClean="0"/>
              <a:t>grau de cristalização</a:t>
            </a:r>
          </a:p>
          <a:p>
            <a:pPr lvl="1"/>
            <a:r>
              <a:rPr lang="pt-BR" dirty="0" smtClean="0"/>
              <a:t>Nível de interesse político</a:t>
            </a:r>
          </a:p>
          <a:p>
            <a:pPr lvl="1"/>
            <a:r>
              <a:rPr lang="pt-BR" dirty="0" smtClean="0"/>
              <a:t>Informação sobre questões específicas</a:t>
            </a:r>
          </a:p>
          <a:p>
            <a:pPr lvl="1"/>
            <a:r>
              <a:rPr lang="pt-BR" dirty="0" smtClean="0"/>
              <a:t>Maior ou menor sofisticação de conhecimento sobre o mundo político</a:t>
            </a:r>
          </a:p>
          <a:p>
            <a:pPr marL="0" indent="0">
              <a:buNone/>
            </a:pPr>
            <a:endParaRPr lang="pt-BR" dirty="0" smtClean="0"/>
          </a:p>
          <a:p>
            <a:endParaRPr lang="pt-BR" dirty="0"/>
          </a:p>
        </p:txBody>
      </p:sp>
      <p:cxnSp>
        <p:nvCxnSpPr>
          <p:cNvPr id="4" name="Conector reto 3"/>
          <p:cNvCxnSpPr/>
          <p:nvPr/>
        </p:nvCxnSpPr>
        <p:spPr>
          <a:xfrm>
            <a:off x="899592" y="1484784"/>
            <a:ext cx="7272808" cy="0"/>
          </a:xfrm>
          <a:prstGeom prst="line">
            <a:avLst/>
          </a:prstGeom>
          <a:ln w="22225">
            <a:solidFill>
              <a:srgbClr val="CC0000"/>
            </a:solidFill>
          </a:ln>
        </p:spPr>
        <p:style>
          <a:lnRef idx="1">
            <a:schemeClr val="accent1"/>
          </a:lnRef>
          <a:fillRef idx="0">
            <a:schemeClr val="accent1"/>
          </a:fillRef>
          <a:effectRef idx="0">
            <a:schemeClr val="accent1"/>
          </a:effectRef>
          <a:fontRef idx="minor">
            <a:schemeClr val="tx1"/>
          </a:fontRef>
        </p:style>
      </p:cxn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solidFill>
                  <a:srgbClr val="CC0000"/>
                </a:solidFill>
              </a:rPr>
              <a:t>Impacto da </a:t>
            </a:r>
            <a:r>
              <a:rPr lang="pt-BR" dirty="0" err="1" smtClean="0">
                <a:solidFill>
                  <a:srgbClr val="CC0000"/>
                </a:solidFill>
              </a:rPr>
              <a:t>O.P.</a:t>
            </a:r>
            <a:endParaRPr lang="pt-BR" dirty="0">
              <a:solidFill>
                <a:srgbClr val="CC0000"/>
              </a:solidFill>
            </a:endParaRPr>
          </a:p>
        </p:txBody>
      </p:sp>
      <p:sp>
        <p:nvSpPr>
          <p:cNvPr id="3" name="Espaço Reservado para Conteúdo 2"/>
          <p:cNvSpPr>
            <a:spLocks noGrp="1"/>
          </p:cNvSpPr>
          <p:nvPr>
            <p:ph idx="1"/>
          </p:nvPr>
        </p:nvSpPr>
        <p:spPr/>
        <p:txBody>
          <a:bodyPr/>
          <a:lstStyle/>
          <a:p>
            <a:r>
              <a:rPr lang="pt-BR" dirty="0" smtClean="0"/>
              <a:t>Converse</a:t>
            </a:r>
          </a:p>
          <a:p>
            <a:r>
              <a:rPr lang="pt-BR" dirty="0" smtClean="0"/>
              <a:t>: </a:t>
            </a:r>
            <a:r>
              <a:rPr lang="pt-BR" dirty="0" err="1" smtClean="0"/>
              <a:t>O.P.</a:t>
            </a:r>
            <a:r>
              <a:rPr lang="pt-BR" dirty="0" smtClean="0"/>
              <a:t> e </a:t>
            </a:r>
            <a:r>
              <a:rPr lang="pt-BR" dirty="0" err="1" smtClean="0"/>
              <a:t>O.P.</a:t>
            </a:r>
            <a:r>
              <a:rPr lang="pt-BR" dirty="0" smtClean="0"/>
              <a:t> “efetiva” na arena política </a:t>
            </a:r>
          </a:p>
          <a:p>
            <a:pPr lvl="1"/>
            <a:r>
              <a:rPr lang="pt-BR" dirty="0" smtClean="0"/>
              <a:t>Efetividade depende de capacidade de transformar opinião em ação (Ex. controle de armas nos US)</a:t>
            </a:r>
          </a:p>
          <a:p>
            <a:r>
              <a:rPr lang="pt-BR" dirty="0" smtClean="0"/>
              <a:t>Variações no grau de convergência entre as duas.</a:t>
            </a:r>
          </a:p>
          <a:p>
            <a:endParaRPr lang="pt-BR" dirty="0" smtClean="0"/>
          </a:p>
          <a:p>
            <a:endParaRPr lang="pt-BR" dirty="0"/>
          </a:p>
        </p:txBody>
      </p:sp>
      <p:cxnSp>
        <p:nvCxnSpPr>
          <p:cNvPr id="4" name="Conector reto 3"/>
          <p:cNvCxnSpPr/>
          <p:nvPr/>
        </p:nvCxnSpPr>
        <p:spPr>
          <a:xfrm>
            <a:off x="899592" y="1484784"/>
            <a:ext cx="7272808" cy="0"/>
          </a:xfrm>
          <a:prstGeom prst="line">
            <a:avLst/>
          </a:prstGeom>
          <a:ln w="22225">
            <a:solidFill>
              <a:srgbClr val="CC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solidFill>
                  <a:srgbClr val="CC0000"/>
                </a:solidFill>
              </a:rPr>
              <a:t>A tradição intelectual dos estudos de </a:t>
            </a:r>
            <a:r>
              <a:rPr lang="pt-BR" dirty="0" err="1" smtClean="0">
                <a:solidFill>
                  <a:srgbClr val="CC0000"/>
                </a:solidFill>
              </a:rPr>
              <a:t>O.P.</a:t>
            </a:r>
            <a:endParaRPr lang="pt-BR" dirty="0">
              <a:solidFill>
                <a:srgbClr val="CC0000"/>
              </a:solidFill>
            </a:endParaRPr>
          </a:p>
        </p:txBody>
      </p:sp>
      <p:sp>
        <p:nvSpPr>
          <p:cNvPr id="3" name="Espaço Reservado para Conteúdo 2"/>
          <p:cNvSpPr>
            <a:spLocks noGrp="1"/>
          </p:cNvSpPr>
          <p:nvPr>
            <p:ph idx="1"/>
          </p:nvPr>
        </p:nvSpPr>
        <p:spPr/>
        <p:txBody>
          <a:bodyPr/>
          <a:lstStyle/>
          <a:p>
            <a:r>
              <a:rPr lang="pt-BR" dirty="0" smtClean="0"/>
              <a:t>Nasceram e evoluíram com teorias  de sociologia política:</a:t>
            </a:r>
          </a:p>
          <a:p>
            <a:pPr lvl="1"/>
            <a:r>
              <a:rPr lang="pt-BR" dirty="0" smtClean="0"/>
              <a:t>Teorias </a:t>
            </a:r>
            <a:r>
              <a:rPr lang="pt-BR" dirty="0" err="1" smtClean="0"/>
              <a:t>psicosociais</a:t>
            </a:r>
            <a:r>
              <a:rPr lang="pt-BR" dirty="0" smtClean="0"/>
              <a:t> do voto </a:t>
            </a:r>
            <a:r>
              <a:rPr lang="pt-BR" smtClean="0"/>
              <a:t>( behaviorismo - escola </a:t>
            </a:r>
            <a:r>
              <a:rPr lang="pt-BR" dirty="0" smtClean="0"/>
              <a:t>de Michigan)</a:t>
            </a:r>
          </a:p>
          <a:p>
            <a:pPr lvl="1"/>
            <a:r>
              <a:rPr lang="pt-BR" dirty="0" smtClean="0"/>
              <a:t> teorias de cultura política</a:t>
            </a:r>
            <a:endParaRPr lang="pt-BR" dirty="0"/>
          </a:p>
        </p:txBody>
      </p:sp>
      <p:cxnSp>
        <p:nvCxnSpPr>
          <p:cNvPr id="4" name="Conector reto 3"/>
          <p:cNvCxnSpPr/>
          <p:nvPr/>
        </p:nvCxnSpPr>
        <p:spPr>
          <a:xfrm>
            <a:off x="899592" y="1484784"/>
            <a:ext cx="7272808" cy="0"/>
          </a:xfrm>
          <a:prstGeom prst="line">
            <a:avLst/>
          </a:prstGeom>
          <a:ln w="22225">
            <a:solidFill>
              <a:srgbClr val="CC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 Ato de Votar</a:t>
            </a:r>
            <a:endParaRPr lang="pt-BR" dirty="0"/>
          </a:p>
        </p:txBody>
      </p:sp>
      <p:sp>
        <p:nvSpPr>
          <p:cNvPr id="3" name="Espaço Reservado para Conteúdo 2"/>
          <p:cNvSpPr>
            <a:spLocks noGrp="1"/>
          </p:cNvSpPr>
          <p:nvPr>
            <p:ph idx="1"/>
          </p:nvPr>
        </p:nvSpPr>
        <p:spPr/>
        <p:txBody>
          <a:bodyPr>
            <a:normAutofit fontScale="77500" lnSpcReduction="20000"/>
          </a:bodyPr>
          <a:lstStyle/>
          <a:p>
            <a:r>
              <a:rPr lang="pt-BR" dirty="0" smtClean="0"/>
              <a:t>Kelly e </a:t>
            </a:r>
            <a:r>
              <a:rPr lang="pt-BR" dirty="0" err="1" smtClean="0"/>
              <a:t>Mirer</a:t>
            </a:r>
            <a:r>
              <a:rPr lang="pt-BR" dirty="0" smtClean="0"/>
              <a:t> (1974) assumem que as atitudes diante de candidatos e partidos (e questões de políticas públicas, uma vez que estas podem estar implicadas nessas atitudes) são as principais considerações que afetam as decisões de voto.</a:t>
            </a:r>
          </a:p>
          <a:p>
            <a:r>
              <a:rPr lang="en-US" dirty="0" smtClean="0"/>
              <a:t> “Students of politics occasionally despair of the "irrationality" of voters or treat it as a  fact that the sophisticate must accept. Our results give no cause for either reaction. On the contrary, most voters appear to be conscious of the considerations they bring to voting, and the substance of such considerations seems often to involve highly appropriate concerns about public policy, the qualifications of candidates, and the records of political parties.”</a:t>
            </a:r>
            <a:endParaRPr lang="pt-BR" dirty="0"/>
          </a:p>
        </p:txBody>
      </p:sp>
      <p:cxnSp>
        <p:nvCxnSpPr>
          <p:cNvPr id="4" name="Conector reto 3"/>
          <p:cNvCxnSpPr/>
          <p:nvPr/>
        </p:nvCxnSpPr>
        <p:spPr>
          <a:xfrm>
            <a:off x="899592" y="1484784"/>
            <a:ext cx="7272808" cy="0"/>
          </a:xfrm>
          <a:prstGeom prst="line">
            <a:avLst/>
          </a:prstGeom>
          <a:ln w="22225">
            <a:solidFill>
              <a:srgbClr val="CC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Democracia, eleições e participação</a:t>
            </a:r>
            <a:endParaRPr lang="en-US" dirty="0"/>
          </a:p>
        </p:txBody>
      </p:sp>
      <p:sp>
        <p:nvSpPr>
          <p:cNvPr id="3" name="Espaço Reservado para Texto 2"/>
          <p:cNvSpPr>
            <a:spLocks noGrp="1"/>
          </p:cNvSpPr>
          <p:nvPr>
            <p:ph type="body" idx="1"/>
          </p:nvPr>
        </p:nvSpPr>
        <p:spPr/>
        <p:txBody>
          <a:bodyPr/>
          <a:lstStyle/>
          <a:p>
            <a:pPr marL="190500" indent="0"/>
            <a:r>
              <a:rPr lang="pt-BR" sz="2400" dirty="0" smtClean="0">
                <a:latin typeface="Calibri" panose="020F0502020204030204" pitchFamily="34" charset="0"/>
              </a:rPr>
              <a:t>A realização </a:t>
            </a:r>
            <a:r>
              <a:rPr lang="pt-BR" sz="2400" dirty="0">
                <a:latin typeface="Calibri" panose="020F0502020204030204" pitchFamily="34" charset="0"/>
              </a:rPr>
              <a:t>de eleições não garante </a:t>
            </a:r>
            <a:r>
              <a:rPr lang="pt-BR" sz="2400" dirty="0" smtClean="0">
                <a:latin typeface="Calibri" panose="020F0502020204030204" pitchFamily="34" charset="0"/>
              </a:rPr>
              <a:t>que um regime seja democrático, mas </a:t>
            </a:r>
            <a:r>
              <a:rPr lang="pt-BR" sz="2400" dirty="0">
                <a:latin typeface="Calibri" panose="020F0502020204030204" pitchFamily="34" charset="0"/>
              </a:rPr>
              <a:t>as democracias devem ter </a:t>
            </a:r>
            <a:r>
              <a:rPr lang="pt-BR" sz="2400" dirty="0" smtClean="0">
                <a:latin typeface="Calibri" panose="020F0502020204030204" pitchFamily="34" charset="0"/>
              </a:rPr>
              <a:t>eleições.</a:t>
            </a:r>
          </a:p>
          <a:p>
            <a:pPr marL="177800" indent="12700"/>
            <a:r>
              <a:rPr lang="pt-BR" sz="2400" dirty="0">
                <a:latin typeface="Calibri" panose="020F0502020204030204" pitchFamily="34" charset="0"/>
              </a:rPr>
              <a:t>As eleições devem acontecer de forma intermitente, e os eleitores </a:t>
            </a:r>
            <a:r>
              <a:rPr lang="pt-BR" sz="2400" dirty="0" smtClean="0">
                <a:latin typeface="Calibri" panose="020F0502020204030204" pitchFamily="34" charset="0"/>
              </a:rPr>
              <a:t>devem escolher entre </a:t>
            </a:r>
            <a:r>
              <a:rPr lang="pt-BR" sz="2400" dirty="0">
                <a:latin typeface="Calibri" panose="020F0502020204030204" pitchFamily="34" charset="0"/>
              </a:rPr>
              <a:t>alternativas </a:t>
            </a:r>
            <a:r>
              <a:rPr lang="pt-BR" sz="2400" dirty="0" smtClean="0">
                <a:latin typeface="Calibri" panose="020F0502020204030204" pitchFamily="34" charset="0"/>
              </a:rPr>
              <a:t>que resultam do processo agregador dos partidos </a:t>
            </a:r>
            <a:r>
              <a:rPr lang="pt-BR" sz="2400" dirty="0">
                <a:latin typeface="Calibri" panose="020F0502020204030204" pitchFamily="34" charset="0"/>
              </a:rPr>
              <a:t>políticos. </a:t>
            </a:r>
          </a:p>
          <a:p>
            <a:pPr marL="177800" indent="12700"/>
            <a:r>
              <a:rPr lang="pt-BR" sz="2400" dirty="0">
                <a:latin typeface="Calibri" panose="020F0502020204030204" pitchFamily="34" charset="0"/>
              </a:rPr>
              <a:t>Entre as eleições, os cidadãos podem </a:t>
            </a:r>
            <a:r>
              <a:rPr lang="pt-BR" sz="2400" dirty="0" smtClean="0">
                <a:latin typeface="Calibri" panose="020F0502020204030204" pitchFamily="34" charset="0"/>
              </a:rPr>
              <a:t>exercer influencia nas decisões políticas de várias formas, por meio de grupos de </a:t>
            </a:r>
            <a:r>
              <a:rPr lang="pt-BR" sz="2400" dirty="0">
                <a:latin typeface="Calibri" panose="020F0502020204030204" pitchFamily="34" charset="0"/>
              </a:rPr>
              <a:t>interesse, movimentos sociais, </a:t>
            </a:r>
            <a:r>
              <a:rPr lang="pt-BR" sz="2400" dirty="0" smtClean="0">
                <a:latin typeface="Calibri" panose="020F0502020204030204" pitchFamily="34" charset="0"/>
              </a:rPr>
              <a:t>associações locais, etc.</a:t>
            </a:r>
            <a:endParaRPr lang="en-US" sz="2400" dirty="0">
              <a:latin typeface="Calibri" panose="020F0502020204030204" pitchFamily="34" charset="0"/>
            </a:endParaRPr>
          </a:p>
        </p:txBody>
      </p:sp>
    </p:spTree>
    <p:extLst>
      <p:ext uri="{BB962C8B-B14F-4D97-AF65-F5344CB8AC3E}">
        <p14:creationId xmlns:p14="http://schemas.microsoft.com/office/powerpoint/2010/main" val="7138046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Democracia e República</a:t>
            </a:r>
            <a:endParaRPr lang="en-US" dirty="0"/>
          </a:p>
        </p:txBody>
      </p:sp>
      <p:sp>
        <p:nvSpPr>
          <p:cNvPr id="3" name="Espaço Reservado para Texto 2"/>
          <p:cNvSpPr>
            <a:spLocks noGrp="1"/>
          </p:cNvSpPr>
          <p:nvPr>
            <p:ph type="body" idx="1"/>
          </p:nvPr>
        </p:nvSpPr>
        <p:spPr/>
        <p:txBody>
          <a:bodyPr/>
          <a:lstStyle/>
          <a:p>
            <a:r>
              <a:rPr lang="en-US" dirty="0" smtClean="0">
                <a:latin typeface="Calibri" panose="020F0502020204030204" pitchFamily="34" charset="0"/>
              </a:rPr>
              <a:t>“The </a:t>
            </a:r>
            <a:r>
              <a:rPr lang="en-US" dirty="0">
                <a:latin typeface="Calibri" panose="020F0502020204030204" pitchFamily="34" charset="0"/>
              </a:rPr>
              <a:t>two great points of difference between a </a:t>
            </a:r>
            <a:r>
              <a:rPr lang="en-US" dirty="0" smtClean="0">
                <a:latin typeface="Calibri" panose="020F0502020204030204" pitchFamily="34" charset="0"/>
              </a:rPr>
              <a:t>democracy and </a:t>
            </a:r>
            <a:r>
              <a:rPr lang="en-US" dirty="0">
                <a:latin typeface="Calibri" panose="020F0502020204030204" pitchFamily="34" charset="0"/>
              </a:rPr>
              <a:t>a republic are: first, the </a:t>
            </a:r>
            <a:r>
              <a:rPr lang="en-US" dirty="0" smtClean="0">
                <a:solidFill>
                  <a:schemeClr val="accent2">
                    <a:lumMod val="75000"/>
                  </a:schemeClr>
                </a:solidFill>
                <a:latin typeface="Calibri" panose="020F0502020204030204" pitchFamily="34" charset="0"/>
              </a:rPr>
              <a:t>delegation </a:t>
            </a:r>
            <a:r>
              <a:rPr lang="en-US" dirty="0">
                <a:solidFill>
                  <a:schemeClr val="accent2">
                    <a:lumMod val="75000"/>
                  </a:schemeClr>
                </a:solidFill>
                <a:latin typeface="Calibri" panose="020F0502020204030204" pitchFamily="34" charset="0"/>
              </a:rPr>
              <a:t>of the government</a:t>
            </a:r>
            <a:r>
              <a:rPr lang="en-US" dirty="0">
                <a:latin typeface="Calibri" panose="020F0502020204030204" pitchFamily="34" charset="0"/>
              </a:rPr>
              <a:t>, </a:t>
            </a:r>
            <a:r>
              <a:rPr lang="en-US" dirty="0" smtClean="0">
                <a:latin typeface="Calibri" panose="020F0502020204030204" pitchFamily="34" charset="0"/>
              </a:rPr>
              <a:t>in the </a:t>
            </a:r>
            <a:r>
              <a:rPr lang="en-US" dirty="0">
                <a:latin typeface="Calibri" panose="020F0502020204030204" pitchFamily="34" charset="0"/>
              </a:rPr>
              <a:t>latter, to a small number of citizens elected by the </a:t>
            </a:r>
            <a:r>
              <a:rPr lang="en-US" dirty="0" smtClean="0">
                <a:latin typeface="Calibri" panose="020F0502020204030204" pitchFamily="34" charset="0"/>
              </a:rPr>
              <a:t>rest; secondly</a:t>
            </a:r>
            <a:r>
              <a:rPr lang="en-US" dirty="0">
                <a:latin typeface="Calibri" panose="020F0502020204030204" pitchFamily="34" charset="0"/>
              </a:rPr>
              <a:t>, the </a:t>
            </a:r>
            <a:r>
              <a:rPr lang="en-US" dirty="0">
                <a:solidFill>
                  <a:schemeClr val="accent2">
                    <a:lumMod val="75000"/>
                  </a:schemeClr>
                </a:solidFill>
                <a:latin typeface="Calibri" panose="020F0502020204030204" pitchFamily="34" charset="0"/>
              </a:rPr>
              <a:t>greater number of citizens</a:t>
            </a:r>
            <a:r>
              <a:rPr lang="en-US" dirty="0">
                <a:latin typeface="Calibri" panose="020F0502020204030204" pitchFamily="34" charset="0"/>
              </a:rPr>
              <a:t>, and greater sphere </a:t>
            </a:r>
            <a:r>
              <a:rPr lang="en-US" dirty="0" smtClean="0">
                <a:latin typeface="Calibri" panose="020F0502020204030204" pitchFamily="34" charset="0"/>
              </a:rPr>
              <a:t>of country</a:t>
            </a:r>
            <a:r>
              <a:rPr lang="en-US" dirty="0">
                <a:latin typeface="Calibri" panose="020F0502020204030204" pitchFamily="34" charset="0"/>
              </a:rPr>
              <a:t>, over which the latter may be </a:t>
            </a:r>
            <a:r>
              <a:rPr lang="en-US" dirty="0" smtClean="0">
                <a:latin typeface="Calibri" panose="020F0502020204030204" pitchFamily="34" charset="0"/>
              </a:rPr>
              <a:t>extended.</a:t>
            </a:r>
          </a:p>
          <a:p>
            <a:pPr marL="1978025" lvl="8" indent="0">
              <a:buNone/>
            </a:pPr>
            <a:r>
              <a:rPr lang="pt-BR" sz="2400" dirty="0" smtClean="0">
                <a:latin typeface="Calibri" panose="020F0502020204030204" pitchFamily="34" charset="0"/>
              </a:rPr>
              <a:t>Madison, </a:t>
            </a:r>
            <a:r>
              <a:rPr lang="pt-BR" sz="2400" i="1" dirty="0" smtClean="0">
                <a:latin typeface="Calibri" panose="020F0502020204030204" pitchFamily="34" charset="0"/>
              </a:rPr>
              <a:t>The </a:t>
            </a:r>
            <a:r>
              <a:rPr lang="pt-BR" sz="2400" i="1" dirty="0" err="1" smtClean="0">
                <a:latin typeface="Calibri" panose="020F0502020204030204" pitchFamily="34" charset="0"/>
              </a:rPr>
              <a:t>Federalist</a:t>
            </a:r>
            <a:r>
              <a:rPr lang="pt-BR" sz="2400" i="1" dirty="0" smtClean="0">
                <a:latin typeface="Calibri" panose="020F0502020204030204" pitchFamily="34" charset="0"/>
              </a:rPr>
              <a:t> </a:t>
            </a:r>
            <a:r>
              <a:rPr lang="pt-BR" sz="2400" i="1" dirty="0" err="1" smtClean="0">
                <a:latin typeface="Calibri" panose="020F0502020204030204" pitchFamily="34" charset="0"/>
              </a:rPr>
              <a:t>Paper</a:t>
            </a:r>
            <a:r>
              <a:rPr lang="pt-BR" sz="2400" dirty="0" smtClean="0">
                <a:latin typeface="Calibri" panose="020F0502020204030204" pitchFamily="34" charset="0"/>
              </a:rPr>
              <a:t> N</a:t>
            </a:r>
            <a:r>
              <a:rPr lang="pt-BR" sz="2400" baseline="30000" dirty="0" smtClean="0">
                <a:latin typeface="Calibri" panose="020F0502020204030204" pitchFamily="34" charset="0"/>
              </a:rPr>
              <a:t>o</a:t>
            </a:r>
            <a:r>
              <a:rPr lang="pt-BR" sz="2400" dirty="0" smtClean="0">
                <a:latin typeface="Calibri" panose="020F0502020204030204" pitchFamily="34" charset="0"/>
              </a:rPr>
              <a:t>  </a:t>
            </a:r>
            <a:r>
              <a:rPr lang="pt-BR" sz="2400" dirty="0" smtClean="0">
                <a:latin typeface="Calibri" panose="020F0502020204030204" pitchFamily="34" charset="0"/>
              </a:rPr>
              <a:t>10 (1787).</a:t>
            </a:r>
            <a:endParaRPr lang="en-US" sz="2400" dirty="0">
              <a:latin typeface="Calibri" panose="020F0502020204030204" pitchFamily="34" charset="0"/>
            </a:endParaRPr>
          </a:p>
        </p:txBody>
      </p:sp>
    </p:spTree>
    <p:extLst>
      <p:ext uri="{BB962C8B-B14F-4D97-AF65-F5344CB8AC3E}">
        <p14:creationId xmlns:p14="http://schemas.microsoft.com/office/powerpoint/2010/main" val="20212149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356659"/>
            <a:ext cx="8229600" cy="1143200"/>
          </a:xfrm>
        </p:spPr>
        <p:txBody>
          <a:bodyPr>
            <a:normAutofit fontScale="90000"/>
          </a:bodyPr>
          <a:lstStyle/>
          <a:p>
            <a:r>
              <a:rPr lang="pt-BR" dirty="0" smtClean="0"/>
              <a:t>A Grande Transformação: Da Cidade-Estado ao Estado-Nação</a:t>
            </a:r>
            <a:endParaRPr lang="en-US" dirty="0"/>
          </a:p>
        </p:txBody>
      </p:sp>
      <p:sp>
        <p:nvSpPr>
          <p:cNvPr id="3" name="Espaço Reservado para Conteúdo 2"/>
          <p:cNvSpPr>
            <a:spLocks noGrp="1"/>
          </p:cNvSpPr>
          <p:nvPr>
            <p:ph type="body" idx="1"/>
          </p:nvPr>
        </p:nvSpPr>
        <p:spPr/>
        <p:txBody>
          <a:bodyPr/>
          <a:lstStyle/>
          <a:p>
            <a:r>
              <a:rPr lang="pt-BR" dirty="0" smtClean="0">
                <a:latin typeface="Calibri" panose="020F0502020204030204" pitchFamily="34" charset="0"/>
              </a:rPr>
              <a:t>O aparecimento dos Estados Nacionais no sec. XVII traz grandes desafios para a ideia da Democracia.</a:t>
            </a:r>
          </a:p>
          <a:p>
            <a:r>
              <a:rPr lang="pt-BR" dirty="0" smtClean="0">
                <a:latin typeface="Calibri" panose="020F0502020204030204" pitchFamily="34" charset="0"/>
              </a:rPr>
              <a:t>A Democracia deixou de ser pensada como uma solução para a Cidade-Estado e passou a ser vista como algo possível em grande escala.</a:t>
            </a:r>
          </a:p>
          <a:p>
            <a:r>
              <a:rPr lang="pt-BR" dirty="0">
                <a:latin typeface="Calibri" panose="020F0502020204030204" pitchFamily="34" charset="0"/>
              </a:rPr>
              <a:t> </a:t>
            </a:r>
            <a:r>
              <a:rPr lang="pt-BR" dirty="0" smtClean="0">
                <a:latin typeface="Calibri" panose="020F0502020204030204" pitchFamily="34" charset="0"/>
              </a:rPr>
              <a:t>A mudança de escala engendrou mudanças conceituais importantes. </a:t>
            </a:r>
            <a:endParaRPr lang="en-US" dirty="0">
              <a:latin typeface="Calibri" panose="020F0502020204030204" pitchFamily="34" charset="0"/>
            </a:endParaRPr>
          </a:p>
        </p:txBody>
      </p:sp>
    </p:spTree>
    <p:extLst>
      <p:ext uri="{BB962C8B-B14F-4D97-AF65-F5344CB8AC3E}">
        <p14:creationId xmlns:p14="http://schemas.microsoft.com/office/powerpoint/2010/main" val="27279390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Democracia moderna:</a:t>
            </a:r>
            <a:endParaRPr lang="en-US" dirty="0"/>
          </a:p>
        </p:txBody>
      </p:sp>
      <p:sp>
        <p:nvSpPr>
          <p:cNvPr id="3" name="Espaço Reservado para Conteúdo 2"/>
          <p:cNvSpPr>
            <a:spLocks noGrp="1"/>
          </p:cNvSpPr>
          <p:nvPr>
            <p:ph type="body" idx="1"/>
          </p:nvPr>
        </p:nvSpPr>
        <p:spPr/>
        <p:txBody>
          <a:bodyPr/>
          <a:lstStyle/>
          <a:p>
            <a:pPr marL="514350" indent="-514350">
              <a:buFont typeface="+mj-lt"/>
              <a:buAutoNum type="arabicPeriod"/>
            </a:pPr>
            <a:r>
              <a:rPr lang="pt-BR" sz="2800" dirty="0" smtClean="0">
                <a:latin typeface="Calibri" panose="020F0502020204030204" pitchFamily="34" charset="0"/>
              </a:rPr>
              <a:t>Surge o conceito de representação política (onde já havia, foi mais fácil): como fazer o Primeiro Ministro responder ao Parlamento e não ao Rei</a:t>
            </a:r>
            <a:r>
              <a:rPr lang="en-US" sz="2800" dirty="0" smtClean="0">
                <a:latin typeface="Calibri" panose="020F0502020204030204" pitchFamily="34" charset="0"/>
              </a:rPr>
              <a:t>? </a:t>
            </a:r>
            <a:endParaRPr lang="pt-BR" sz="2800" dirty="0" smtClean="0">
              <a:latin typeface="Calibri" panose="020F0502020204030204" pitchFamily="34" charset="0"/>
            </a:endParaRPr>
          </a:p>
          <a:p>
            <a:pPr marL="514350" indent="-514350">
              <a:buFont typeface="+mj-lt"/>
              <a:buAutoNum type="arabicPeriod"/>
            </a:pPr>
            <a:r>
              <a:rPr lang="pt-BR" sz="2800" dirty="0" smtClean="0">
                <a:latin typeface="Calibri" panose="020F0502020204030204" pitchFamily="34" charset="0"/>
              </a:rPr>
              <a:t>Crescimento da </a:t>
            </a:r>
            <a:r>
              <a:rPr lang="pt-BR" sz="2800" i="1" dirty="0" smtClean="0">
                <a:latin typeface="Calibri" panose="020F0502020204030204" pitchFamily="34" charset="0"/>
              </a:rPr>
              <a:t>polis</a:t>
            </a:r>
            <a:r>
              <a:rPr lang="pt-BR" sz="2800" dirty="0" smtClean="0">
                <a:latin typeface="Calibri" panose="020F0502020204030204" pitchFamily="34" charset="0"/>
              </a:rPr>
              <a:t>. Os EUA em 1787 tinham 4 milhões de habitantes em 1915 mais de 100 milhões.</a:t>
            </a:r>
          </a:p>
          <a:p>
            <a:pPr marL="514350" indent="-514350">
              <a:buFont typeface="+mj-lt"/>
              <a:buAutoNum type="arabicPeriod"/>
            </a:pPr>
            <a:r>
              <a:rPr lang="pt-BR" sz="2800" dirty="0" smtClean="0">
                <a:latin typeface="Calibri" panose="020F0502020204030204" pitchFamily="34" charset="0"/>
              </a:rPr>
              <a:t>Limites à participação</a:t>
            </a:r>
            <a:endParaRPr lang="en-US" sz="2800" dirty="0">
              <a:latin typeface="Calibri" panose="020F0502020204030204" pitchFamily="34" charset="0"/>
            </a:endParaRPr>
          </a:p>
        </p:txBody>
      </p:sp>
    </p:spTree>
    <p:extLst>
      <p:ext uri="{BB962C8B-B14F-4D97-AF65-F5344CB8AC3E}">
        <p14:creationId xmlns:p14="http://schemas.microsoft.com/office/powerpoint/2010/main" val="18979699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Democracia </a:t>
            </a:r>
            <a:r>
              <a:rPr lang="pt-BR" dirty="0" smtClean="0"/>
              <a:t>moderna (</a:t>
            </a:r>
            <a:r>
              <a:rPr lang="pt-BR" dirty="0" err="1" smtClean="0"/>
              <a:t>cont</a:t>
            </a:r>
            <a:r>
              <a:rPr lang="pt-BR" dirty="0" smtClean="0"/>
              <a:t>):</a:t>
            </a:r>
            <a:endParaRPr lang="en-US" dirty="0"/>
          </a:p>
        </p:txBody>
      </p:sp>
      <p:sp>
        <p:nvSpPr>
          <p:cNvPr id="3" name="Espaço Reservado para Conteúdo 2"/>
          <p:cNvSpPr>
            <a:spLocks noGrp="1"/>
          </p:cNvSpPr>
          <p:nvPr>
            <p:ph type="body" idx="1"/>
          </p:nvPr>
        </p:nvSpPr>
        <p:spPr/>
        <p:txBody>
          <a:bodyPr/>
          <a:lstStyle/>
          <a:p>
            <a:pPr marL="514350" indent="-514350">
              <a:buFont typeface="+mj-lt"/>
              <a:buAutoNum type="arabicPeriod" startAt="4"/>
            </a:pPr>
            <a:r>
              <a:rPr lang="pt-BR" dirty="0" smtClean="0">
                <a:latin typeface="Calibri" panose="020F0502020204030204" pitchFamily="34" charset="0"/>
              </a:rPr>
              <a:t>Diversidade: quanto maior e mais inclusiva uma unidade política, maior a diversidade presente na vida política.</a:t>
            </a:r>
          </a:p>
          <a:p>
            <a:pPr marL="514350" indent="-514350">
              <a:buFont typeface="+mj-lt"/>
              <a:buAutoNum type="arabicPeriod" startAt="4"/>
            </a:pPr>
            <a:r>
              <a:rPr lang="pt-BR" dirty="0" smtClean="0">
                <a:latin typeface="Calibri" panose="020F0502020204030204" pitchFamily="34" charset="0"/>
              </a:rPr>
              <a:t> Conflitos produzidos pela complexidade compreendida no sistema político.</a:t>
            </a:r>
            <a:endParaRPr lang="en-US" dirty="0">
              <a:latin typeface="Calibri" panose="020F0502020204030204" pitchFamily="34" charset="0"/>
            </a:endParaRPr>
          </a:p>
        </p:txBody>
      </p:sp>
    </p:spTree>
    <p:extLst>
      <p:ext uri="{BB962C8B-B14F-4D97-AF65-F5344CB8AC3E}">
        <p14:creationId xmlns:p14="http://schemas.microsoft.com/office/powerpoint/2010/main" val="32525625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noFill/>
          <a:ln/>
        </p:spPr>
        <p:txBody>
          <a:bodyPr/>
          <a:lstStyle/>
          <a:p>
            <a:r>
              <a:rPr lang="pt-BR" altLang="es-MX" dirty="0"/>
              <a:t>O Sistema Político</a:t>
            </a:r>
          </a:p>
        </p:txBody>
      </p:sp>
      <p:sp>
        <p:nvSpPr>
          <p:cNvPr id="4099" name="Rectangle 3"/>
          <p:cNvSpPr>
            <a:spLocks noGrp="1" noChangeArrowheads="1"/>
          </p:cNvSpPr>
          <p:nvPr>
            <p:ph type="body" idx="1"/>
          </p:nvPr>
        </p:nvSpPr>
        <p:spPr>
          <a:xfrm>
            <a:off x="990600" y="1690464"/>
            <a:ext cx="7162800" cy="4114800"/>
          </a:xfrm>
          <a:noFill/>
          <a:ln/>
        </p:spPr>
        <p:txBody>
          <a:bodyPr/>
          <a:lstStyle/>
          <a:p>
            <a:pPr>
              <a:buFontTx/>
              <a:buNone/>
            </a:pPr>
            <a:r>
              <a:rPr lang="pt-BR" altLang="es-MX" sz="1400" b="0" dirty="0">
                <a:latin typeface="Times New Roman" charset="0"/>
              </a:rPr>
              <a:t>Interesses</a:t>
            </a:r>
            <a:endParaRPr lang="pt-BR" altLang="es-MX" b="0" dirty="0"/>
          </a:p>
          <a:p>
            <a:pPr>
              <a:buFontTx/>
              <a:buNone/>
            </a:pPr>
            <a:r>
              <a:rPr lang="pt-BR" altLang="es-MX" sz="1400" b="0" dirty="0">
                <a:latin typeface="Times New Roman" charset="0"/>
              </a:rPr>
              <a:t>Demandas</a:t>
            </a:r>
          </a:p>
          <a:p>
            <a:pPr>
              <a:buFontTx/>
              <a:buNone/>
            </a:pPr>
            <a:r>
              <a:rPr lang="pt-BR" altLang="es-MX" sz="1400" b="0" dirty="0">
                <a:latin typeface="Times New Roman" charset="0"/>
              </a:rPr>
              <a:t>Cultura Política</a:t>
            </a:r>
          </a:p>
          <a:p>
            <a:pPr>
              <a:buFontTx/>
              <a:buNone/>
            </a:pPr>
            <a:r>
              <a:rPr lang="pt-BR" altLang="es-MX" sz="1400" b="0" dirty="0">
                <a:latin typeface="Times New Roman" charset="0"/>
              </a:rPr>
              <a:t>Ideologias</a:t>
            </a:r>
          </a:p>
          <a:p>
            <a:pPr>
              <a:buFontTx/>
              <a:buNone/>
            </a:pPr>
            <a:endParaRPr lang="pt-BR" altLang="es-MX" sz="1400" b="0" dirty="0">
              <a:latin typeface="Times New Roman" charset="0"/>
            </a:endParaRPr>
          </a:p>
          <a:p>
            <a:pPr>
              <a:buFontTx/>
              <a:buNone/>
            </a:pPr>
            <a:endParaRPr lang="pt-BR" altLang="es-MX" sz="1400" b="0" dirty="0">
              <a:latin typeface="Times New Roman" charset="0"/>
            </a:endParaRPr>
          </a:p>
        </p:txBody>
      </p:sp>
      <p:sp>
        <p:nvSpPr>
          <p:cNvPr id="4100" name="Line 4"/>
          <p:cNvSpPr>
            <a:spLocks noChangeShapeType="1"/>
          </p:cNvSpPr>
          <p:nvPr/>
        </p:nvSpPr>
        <p:spPr bwMode="auto">
          <a:xfrm>
            <a:off x="1447800" y="3315499"/>
            <a:ext cx="0" cy="7231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sp>
        <p:nvSpPr>
          <p:cNvPr id="4101" name="Line 5"/>
          <p:cNvSpPr>
            <a:spLocks noChangeShapeType="1"/>
          </p:cNvSpPr>
          <p:nvPr/>
        </p:nvSpPr>
        <p:spPr bwMode="auto">
          <a:xfrm flipV="1">
            <a:off x="2286000" y="3200400"/>
            <a:ext cx="914400" cy="10668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sp>
        <p:nvSpPr>
          <p:cNvPr id="4102" name="Line 6"/>
          <p:cNvSpPr>
            <a:spLocks noChangeShapeType="1"/>
          </p:cNvSpPr>
          <p:nvPr/>
        </p:nvSpPr>
        <p:spPr bwMode="auto">
          <a:xfrm>
            <a:off x="7092280" y="2461253"/>
            <a:ext cx="0" cy="14478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sp>
        <p:nvSpPr>
          <p:cNvPr id="4103" name="Line 7"/>
          <p:cNvSpPr>
            <a:spLocks noChangeShapeType="1"/>
          </p:cNvSpPr>
          <p:nvPr/>
        </p:nvSpPr>
        <p:spPr bwMode="auto">
          <a:xfrm>
            <a:off x="2286000" y="2362200"/>
            <a:ext cx="7620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sp>
        <p:nvSpPr>
          <p:cNvPr id="4104" name="Line 8"/>
          <p:cNvSpPr>
            <a:spLocks noChangeShapeType="1"/>
          </p:cNvSpPr>
          <p:nvPr/>
        </p:nvSpPr>
        <p:spPr bwMode="auto">
          <a:xfrm>
            <a:off x="4648200" y="3276600"/>
            <a:ext cx="304800" cy="9906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sp>
        <p:nvSpPr>
          <p:cNvPr id="4105" name="Line 9"/>
          <p:cNvSpPr>
            <a:spLocks noChangeShapeType="1"/>
          </p:cNvSpPr>
          <p:nvPr/>
        </p:nvSpPr>
        <p:spPr bwMode="auto">
          <a:xfrm>
            <a:off x="6096000" y="4267200"/>
            <a:ext cx="5334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sp>
        <p:nvSpPr>
          <p:cNvPr id="4106" name="Line 10"/>
          <p:cNvSpPr>
            <a:spLocks noChangeShapeType="1"/>
          </p:cNvSpPr>
          <p:nvPr/>
        </p:nvSpPr>
        <p:spPr bwMode="auto">
          <a:xfrm>
            <a:off x="395536" y="5867400"/>
            <a:ext cx="7620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sp>
        <p:nvSpPr>
          <p:cNvPr id="4107" name="Rectangle 11"/>
          <p:cNvSpPr>
            <a:spLocks noChangeArrowheads="1"/>
          </p:cNvSpPr>
          <p:nvPr/>
        </p:nvSpPr>
        <p:spPr bwMode="auto">
          <a:xfrm>
            <a:off x="746127" y="4101075"/>
            <a:ext cx="1804982" cy="3667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pt-BR" altLang="es-MX" dirty="0">
                <a:latin typeface="Times New Roman" charset="0"/>
              </a:rPr>
              <a:t>Partidos Políticos</a:t>
            </a:r>
          </a:p>
        </p:txBody>
      </p:sp>
      <p:sp>
        <p:nvSpPr>
          <p:cNvPr id="4108" name="Rectangle 12"/>
          <p:cNvSpPr>
            <a:spLocks noChangeArrowheads="1"/>
          </p:cNvSpPr>
          <p:nvPr/>
        </p:nvSpPr>
        <p:spPr bwMode="auto">
          <a:xfrm>
            <a:off x="3260725" y="2994026"/>
            <a:ext cx="1766510" cy="3667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pt-BR" altLang="es-MX">
                <a:latin typeface="Times New Roman" charset="0"/>
              </a:rPr>
              <a:t>Sistema Eleitoral</a:t>
            </a:r>
          </a:p>
        </p:txBody>
      </p:sp>
      <p:sp>
        <p:nvSpPr>
          <p:cNvPr id="4109" name="Rectangle 13"/>
          <p:cNvSpPr>
            <a:spLocks noChangeArrowheads="1"/>
          </p:cNvSpPr>
          <p:nvPr/>
        </p:nvSpPr>
        <p:spPr bwMode="auto">
          <a:xfrm>
            <a:off x="5027911" y="3861050"/>
            <a:ext cx="1221489" cy="119776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pt-BR" altLang="es-MX">
                <a:latin typeface="Times New Roman" charset="0"/>
              </a:rPr>
              <a:t>Executivo</a:t>
            </a:r>
          </a:p>
          <a:p>
            <a:r>
              <a:rPr lang="pt-BR" altLang="es-MX">
                <a:latin typeface="Times New Roman" charset="0"/>
              </a:rPr>
              <a:t>Legislativo</a:t>
            </a:r>
          </a:p>
          <a:p>
            <a:r>
              <a:rPr lang="pt-BR" altLang="es-MX">
                <a:latin typeface="Times New Roman" charset="0"/>
              </a:rPr>
              <a:t>Judiciário</a:t>
            </a:r>
          </a:p>
          <a:p>
            <a:r>
              <a:rPr lang="pt-BR" altLang="es-MX">
                <a:latin typeface="Times New Roman" charset="0"/>
              </a:rPr>
              <a:t>Burocracia</a:t>
            </a:r>
          </a:p>
        </p:txBody>
      </p:sp>
      <p:sp>
        <p:nvSpPr>
          <p:cNvPr id="4110" name="Line 14"/>
          <p:cNvSpPr>
            <a:spLocks noChangeShapeType="1"/>
          </p:cNvSpPr>
          <p:nvPr/>
        </p:nvSpPr>
        <p:spPr bwMode="auto">
          <a:xfrm flipH="1">
            <a:off x="381000" y="2438400"/>
            <a:ext cx="4572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sp>
        <p:nvSpPr>
          <p:cNvPr id="4111" name="Line 15"/>
          <p:cNvSpPr>
            <a:spLocks noChangeShapeType="1"/>
          </p:cNvSpPr>
          <p:nvPr/>
        </p:nvSpPr>
        <p:spPr bwMode="auto">
          <a:xfrm>
            <a:off x="381000" y="2438400"/>
            <a:ext cx="0" cy="34290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sp>
        <p:nvSpPr>
          <p:cNvPr id="4112" name="Rectangle 16"/>
          <p:cNvSpPr>
            <a:spLocks noChangeArrowheads="1"/>
          </p:cNvSpPr>
          <p:nvPr/>
        </p:nvSpPr>
        <p:spPr bwMode="auto">
          <a:xfrm>
            <a:off x="1355726" y="5737226"/>
            <a:ext cx="2016579" cy="64376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pt-BR" altLang="es-MX" dirty="0">
                <a:latin typeface="Times New Roman" charset="0"/>
              </a:rPr>
              <a:t>Associações</a:t>
            </a:r>
          </a:p>
          <a:p>
            <a:r>
              <a:rPr lang="pt-BR" altLang="es-MX" dirty="0">
                <a:latin typeface="Times New Roman" charset="0"/>
              </a:rPr>
              <a:t>Grupos de Interesse</a:t>
            </a:r>
          </a:p>
        </p:txBody>
      </p:sp>
      <p:sp>
        <p:nvSpPr>
          <p:cNvPr id="4113" name="Rectangle 17"/>
          <p:cNvSpPr>
            <a:spLocks noChangeArrowheads="1"/>
          </p:cNvSpPr>
          <p:nvPr/>
        </p:nvSpPr>
        <p:spPr bwMode="auto">
          <a:xfrm>
            <a:off x="6732241" y="4101076"/>
            <a:ext cx="1038051" cy="73609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r>
              <a:rPr lang="pt-BR" altLang="es-MX" sz="1400" dirty="0">
                <a:latin typeface="Times New Roman" charset="0"/>
              </a:rPr>
              <a:t>Processo </a:t>
            </a:r>
            <a:r>
              <a:rPr lang="pt-BR" altLang="es-MX" sz="1400" dirty="0" smtClean="0">
                <a:latin typeface="Times New Roman" charset="0"/>
              </a:rPr>
              <a:t>Decisório</a:t>
            </a:r>
          </a:p>
          <a:p>
            <a:r>
              <a:rPr lang="pt-BR" altLang="es-MX" sz="1400" dirty="0" smtClean="0">
                <a:latin typeface="Times New Roman" charset="0"/>
              </a:rPr>
              <a:t>Doméstico</a:t>
            </a:r>
            <a:endParaRPr lang="pt-BR" altLang="es-MX" sz="1400" dirty="0">
              <a:latin typeface="Times New Roman" charset="0"/>
            </a:endParaRPr>
          </a:p>
        </p:txBody>
      </p:sp>
      <p:sp>
        <p:nvSpPr>
          <p:cNvPr id="4114" name="Rectangle 18"/>
          <p:cNvSpPr>
            <a:spLocks noChangeArrowheads="1"/>
          </p:cNvSpPr>
          <p:nvPr/>
        </p:nvSpPr>
        <p:spPr bwMode="auto">
          <a:xfrm>
            <a:off x="3108326" y="2232026"/>
            <a:ext cx="2818080" cy="3667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pt-BR" altLang="es-MX" dirty="0">
                <a:latin typeface="Times New Roman" panose="02020603050405020304" pitchFamily="18" charset="0"/>
                <a:cs typeface="Times New Roman" panose="02020603050405020304" pitchFamily="18" charset="0"/>
              </a:rPr>
              <a:t>Instituições Governamentais</a:t>
            </a:r>
          </a:p>
        </p:txBody>
      </p:sp>
      <p:sp>
        <p:nvSpPr>
          <p:cNvPr id="4115" name="Rectangle 19"/>
          <p:cNvSpPr>
            <a:spLocks noChangeArrowheads="1"/>
          </p:cNvSpPr>
          <p:nvPr/>
        </p:nvSpPr>
        <p:spPr bwMode="auto">
          <a:xfrm>
            <a:off x="3108326" y="2460624"/>
            <a:ext cx="2818080" cy="27443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r>
              <a:rPr lang="pt-BR" altLang="es-MX" sz="1200" dirty="0">
                <a:latin typeface="Times New Roman" panose="02020603050405020304" pitchFamily="18" charset="0"/>
                <a:cs typeface="Times New Roman" panose="02020603050405020304" pitchFamily="18" charset="0"/>
              </a:rPr>
              <a:t>Estruturas e </a:t>
            </a:r>
            <a:r>
              <a:rPr lang="pt-BR" altLang="es-MX" sz="1200" dirty="0" smtClean="0">
                <a:latin typeface="Times New Roman" panose="02020603050405020304" pitchFamily="18" charset="0"/>
                <a:cs typeface="Times New Roman" panose="02020603050405020304" pitchFamily="18" charset="0"/>
              </a:rPr>
              <a:t>Funções (A Constituição) </a:t>
            </a:r>
            <a:endParaRPr lang="pt-BR" altLang="es-MX" sz="1200" dirty="0">
              <a:latin typeface="Times New Roman" panose="02020603050405020304" pitchFamily="18" charset="0"/>
              <a:cs typeface="Times New Roman" panose="02020603050405020304" pitchFamily="18" charset="0"/>
            </a:endParaRPr>
          </a:p>
        </p:txBody>
      </p:sp>
      <p:sp>
        <p:nvSpPr>
          <p:cNvPr id="4117" name="Line 21"/>
          <p:cNvSpPr>
            <a:spLocks noChangeShapeType="1"/>
          </p:cNvSpPr>
          <p:nvPr/>
        </p:nvSpPr>
        <p:spPr bwMode="auto">
          <a:xfrm>
            <a:off x="5724128" y="2438400"/>
            <a:ext cx="13716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sp>
        <p:nvSpPr>
          <p:cNvPr id="4119" name="Rectangle 23"/>
          <p:cNvSpPr>
            <a:spLocks noChangeArrowheads="1"/>
          </p:cNvSpPr>
          <p:nvPr/>
        </p:nvSpPr>
        <p:spPr bwMode="auto">
          <a:xfrm>
            <a:off x="746125" y="4491632"/>
            <a:ext cx="1933223" cy="9207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buSzPct val="100000"/>
              <a:buFontTx/>
              <a:buChar char="•"/>
            </a:pPr>
            <a:r>
              <a:rPr lang="pt-BR" altLang="es-MX" dirty="0"/>
              <a:t> </a:t>
            </a:r>
            <a:r>
              <a:rPr lang="pt-BR" altLang="es-MX" sz="1200" dirty="0">
                <a:latin typeface="Times New Roman" panose="02020603050405020304" pitchFamily="18" charset="0"/>
                <a:cs typeface="Times New Roman" panose="02020603050405020304" pitchFamily="18" charset="0"/>
              </a:rPr>
              <a:t>Articulação  de interesses</a:t>
            </a:r>
          </a:p>
          <a:p>
            <a:pPr>
              <a:buSzPct val="100000"/>
              <a:buFontTx/>
              <a:buChar char="•"/>
            </a:pPr>
            <a:r>
              <a:rPr lang="pt-BR" altLang="es-MX" sz="1200" dirty="0">
                <a:latin typeface="Times New Roman" panose="02020603050405020304" pitchFamily="18" charset="0"/>
                <a:cs typeface="Times New Roman" panose="02020603050405020304" pitchFamily="18" charset="0"/>
              </a:rPr>
              <a:t> Agregação de Interesses</a:t>
            </a:r>
          </a:p>
          <a:p>
            <a:pPr>
              <a:buSzPct val="100000"/>
              <a:buFontTx/>
              <a:buChar char="•"/>
            </a:pPr>
            <a:r>
              <a:rPr lang="pt-BR" altLang="es-MX" sz="1200" dirty="0">
                <a:latin typeface="Times New Roman" panose="02020603050405020304" pitchFamily="18" charset="0"/>
                <a:cs typeface="Times New Roman" panose="02020603050405020304" pitchFamily="18" charset="0"/>
              </a:rPr>
              <a:t> Mobilização</a:t>
            </a:r>
          </a:p>
          <a:p>
            <a:pPr>
              <a:buSzPct val="100000"/>
              <a:buFontTx/>
              <a:buChar char="•"/>
            </a:pPr>
            <a:r>
              <a:rPr lang="pt-BR" altLang="es-MX" sz="1200" dirty="0">
                <a:latin typeface="Times New Roman" panose="02020603050405020304" pitchFamily="18" charset="0"/>
                <a:cs typeface="Times New Roman" panose="02020603050405020304" pitchFamily="18" charset="0"/>
              </a:rPr>
              <a:t>Escolha de Políticas</a:t>
            </a:r>
          </a:p>
        </p:txBody>
      </p:sp>
      <p:sp>
        <p:nvSpPr>
          <p:cNvPr id="4120" name="Rectangle 24"/>
          <p:cNvSpPr>
            <a:spLocks noChangeArrowheads="1"/>
          </p:cNvSpPr>
          <p:nvPr/>
        </p:nvSpPr>
        <p:spPr bwMode="auto">
          <a:xfrm>
            <a:off x="1660526" y="6346826"/>
            <a:ext cx="3260509" cy="3667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pt-BR" altLang="es-MX" dirty="0" smtClean="0">
                <a:latin typeface="Times New Roman" panose="02020603050405020304" pitchFamily="18" charset="0"/>
                <a:cs typeface="Times New Roman" panose="02020603050405020304" pitchFamily="18" charset="0"/>
              </a:rPr>
              <a:t>(funções </a:t>
            </a:r>
            <a:r>
              <a:rPr lang="pt-BR" altLang="es-MX" dirty="0">
                <a:latin typeface="Times New Roman" panose="02020603050405020304" pitchFamily="18" charset="0"/>
                <a:cs typeface="Times New Roman" panose="02020603050405020304" pitchFamily="18" charset="0"/>
              </a:rPr>
              <a:t>análogas a dos </a:t>
            </a:r>
            <a:r>
              <a:rPr lang="pt-BR" altLang="es-MX" dirty="0" smtClean="0">
                <a:latin typeface="Times New Roman" panose="02020603050405020304" pitchFamily="18" charset="0"/>
                <a:cs typeface="Times New Roman" panose="02020603050405020304" pitchFamily="18" charset="0"/>
              </a:rPr>
              <a:t>partidos)</a:t>
            </a:r>
            <a:endParaRPr lang="pt-BR" altLang="es-MX" dirty="0">
              <a:latin typeface="Times New Roman" panose="02020603050405020304" pitchFamily="18" charset="0"/>
              <a:cs typeface="Times New Roman" panose="02020603050405020304" pitchFamily="18" charset="0"/>
            </a:endParaRPr>
          </a:p>
        </p:txBody>
      </p:sp>
      <p:sp>
        <p:nvSpPr>
          <p:cNvPr id="4122" name="Rectangle 26"/>
          <p:cNvSpPr>
            <a:spLocks noChangeArrowheads="1"/>
          </p:cNvSpPr>
          <p:nvPr/>
        </p:nvSpPr>
        <p:spPr bwMode="auto">
          <a:xfrm>
            <a:off x="3275297" y="3315501"/>
            <a:ext cx="1224695" cy="193642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pt-BR" altLang="es-MX" sz="1200" dirty="0">
                <a:latin typeface="Times New Roman" panose="02020603050405020304" pitchFamily="18" charset="0"/>
                <a:cs typeface="Times New Roman" panose="02020603050405020304" pitchFamily="18" charset="0"/>
              </a:rPr>
              <a:t>a</a:t>
            </a:r>
            <a:r>
              <a:rPr lang="pt-BR" altLang="es-MX" sz="1200" dirty="0" smtClean="0">
                <a:latin typeface="Times New Roman" panose="02020603050405020304" pitchFamily="18" charset="0"/>
                <a:cs typeface="Times New Roman" panose="02020603050405020304" pitchFamily="18" charset="0"/>
              </a:rPr>
              <a:t>. conversão </a:t>
            </a:r>
            <a:endParaRPr lang="pt-BR" altLang="es-MX" sz="1200" dirty="0">
              <a:latin typeface="Times New Roman" panose="02020603050405020304" pitchFamily="18" charset="0"/>
              <a:cs typeface="Times New Roman" panose="02020603050405020304" pitchFamily="18" charset="0"/>
            </a:endParaRPr>
          </a:p>
          <a:p>
            <a:r>
              <a:rPr lang="pt-BR" altLang="es-MX" sz="1200" dirty="0">
                <a:latin typeface="Times New Roman" panose="02020603050405020304" pitchFamily="18" charset="0"/>
                <a:cs typeface="Times New Roman" panose="02020603050405020304" pitchFamily="18" charset="0"/>
              </a:rPr>
              <a:t>   voto/cadeira</a:t>
            </a:r>
          </a:p>
          <a:p>
            <a:r>
              <a:rPr lang="pt-BR" altLang="es-MX" sz="1200" dirty="0">
                <a:latin typeface="Times New Roman" panose="02020603050405020304" pitchFamily="18" charset="0"/>
                <a:cs typeface="Times New Roman" panose="02020603050405020304" pitchFamily="18" charset="0"/>
              </a:rPr>
              <a:t>b. regras de </a:t>
            </a:r>
          </a:p>
          <a:p>
            <a:r>
              <a:rPr lang="pt-BR" altLang="es-MX" sz="1200" dirty="0">
                <a:latin typeface="Times New Roman" panose="02020603050405020304" pitchFamily="18" charset="0"/>
                <a:cs typeface="Times New Roman" panose="02020603050405020304" pitchFamily="18" charset="0"/>
              </a:rPr>
              <a:t>    participação</a:t>
            </a:r>
          </a:p>
          <a:p>
            <a:r>
              <a:rPr lang="pt-BR" altLang="es-MX" sz="1200" dirty="0">
                <a:latin typeface="Times New Roman" panose="02020603050405020304" pitchFamily="18" charset="0"/>
                <a:cs typeface="Times New Roman" panose="02020603050405020304" pitchFamily="18" charset="0"/>
              </a:rPr>
              <a:t>c.  coligações</a:t>
            </a:r>
          </a:p>
          <a:p>
            <a:r>
              <a:rPr lang="pt-BR" altLang="es-MX" sz="1200" dirty="0">
                <a:latin typeface="Times New Roman" panose="02020603050405020304" pitchFamily="18" charset="0"/>
                <a:cs typeface="Times New Roman" panose="02020603050405020304" pitchFamily="18" charset="0"/>
              </a:rPr>
              <a:t>d.  representação</a:t>
            </a:r>
          </a:p>
          <a:p>
            <a:r>
              <a:rPr lang="pt-BR" altLang="es-MX" sz="1200" dirty="0">
                <a:latin typeface="Times New Roman" panose="02020603050405020304" pitchFamily="18" charset="0"/>
                <a:cs typeface="Times New Roman" panose="02020603050405020304" pitchFamily="18" charset="0"/>
              </a:rPr>
              <a:t>      local</a:t>
            </a:r>
          </a:p>
          <a:p>
            <a:endParaRPr lang="pt-BR" altLang="es-MX" dirty="0"/>
          </a:p>
          <a:p>
            <a:pPr eaLnBrk="1" hangingPunct="1"/>
            <a:endParaRPr lang="pt-BR" altLang="es-MX" dirty="0"/>
          </a:p>
        </p:txBody>
      </p:sp>
      <p:sp>
        <p:nvSpPr>
          <p:cNvPr id="4123" name="Line 27"/>
          <p:cNvSpPr>
            <a:spLocks noChangeShapeType="1"/>
          </p:cNvSpPr>
          <p:nvPr/>
        </p:nvSpPr>
        <p:spPr bwMode="auto">
          <a:xfrm flipV="1">
            <a:off x="3124200" y="4419600"/>
            <a:ext cx="1905000" cy="16002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sp>
        <p:nvSpPr>
          <p:cNvPr id="4124" name="Rectangle 28"/>
          <p:cNvSpPr>
            <a:spLocks noChangeArrowheads="1"/>
          </p:cNvSpPr>
          <p:nvPr/>
        </p:nvSpPr>
        <p:spPr bwMode="auto">
          <a:xfrm>
            <a:off x="6508236" y="5730487"/>
            <a:ext cx="1234313" cy="3667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pt-BR" altLang="es-MX" dirty="0" smtClean="0">
                <a:latin typeface="Times New Roman" panose="02020603050405020304" pitchFamily="18" charset="0"/>
                <a:cs typeface="Times New Roman" panose="02020603050405020304" pitchFamily="18" charset="0"/>
              </a:rPr>
              <a:t>Ratificação</a:t>
            </a:r>
            <a:endParaRPr lang="pt-BR" altLang="es-MX" dirty="0">
              <a:latin typeface="Times New Roman" panose="02020603050405020304" pitchFamily="18" charset="0"/>
              <a:cs typeface="Times New Roman" panose="02020603050405020304" pitchFamily="18" charset="0"/>
            </a:endParaRPr>
          </a:p>
        </p:txBody>
      </p:sp>
      <p:sp>
        <p:nvSpPr>
          <p:cNvPr id="30" name="Rectangle 28"/>
          <p:cNvSpPr>
            <a:spLocks noChangeArrowheads="1"/>
          </p:cNvSpPr>
          <p:nvPr/>
        </p:nvSpPr>
        <p:spPr bwMode="auto">
          <a:xfrm>
            <a:off x="7674578" y="1700807"/>
            <a:ext cx="1145894" cy="52065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r>
              <a:rPr lang="pt-BR" altLang="es-MX" sz="1400" dirty="0" smtClean="0">
                <a:solidFill>
                  <a:srgbClr val="FF0000"/>
                </a:solidFill>
                <a:latin typeface="Times New Roman" panose="02020603050405020304" pitchFamily="18" charset="0"/>
                <a:cs typeface="Times New Roman" panose="02020603050405020304" pitchFamily="18" charset="0"/>
              </a:rPr>
              <a:t>Negociação Internacional</a:t>
            </a:r>
            <a:endParaRPr lang="pt-BR" altLang="es-MX" sz="1400" dirty="0">
              <a:solidFill>
                <a:srgbClr val="FF0000"/>
              </a:solidFill>
              <a:latin typeface="Times New Roman" panose="02020603050405020304" pitchFamily="18" charset="0"/>
              <a:cs typeface="Times New Roman" panose="02020603050405020304" pitchFamily="18" charset="0"/>
            </a:endParaRPr>
          </a:p>
        </p:txBody>
      </p:sp>
      <p:cxnSp>
        <p:nvCxnSpPr>
          <p:cNvPr id="3" name="Conector angulado 2"/>
          <p:cNvCxnSpPr>
            <a:stCxn id="4113" idx="3"/>
            <a:endCxn id="30" idx="2"/>
          </p:cNvCxnSpPr>
          <p:nvPr/>
        </p:nvCxnSpPr>
        <p:spPr>
          <a:xfrm flipV="1">
            <a:off x="7770292" y="2221462"/>
            <a:ext cx="477233" cy="2247664"/>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8" name="Forma livre 7"/>
          <p:cNvSpPr/>
          <p:nvPr/>
        </p:nvSpPr>
        <p:spPr>
          <a:xfrm>
            <a:off x="7718962" y="2454234"/>
            <a:ext cx="881447" cy="3500300"/>
          </a:xfrm>
          <a:custGeom>
            <a:avLst/>
            <a:gdLst>
              <a:gd name="connsiteX0" fmla="*/ 795647 w 881447"/>
              <a:gd name="connsiteY0" fmla="*/ 0 h 2625225"/>
              <a:gd name="connsiteX1" fmla="*/ 807522 w 881447"/>
              <a:gd name="connsiteY1" fmla="*/ 2315689 h 2625225"/>
              <a:gd name="connsiteX2" fmla="*/ 0 w 881447"/>
              <a:gd name="connsiteY2" fmla="*/ 2600696 h 2625225"/>
              <a:gd name="connsiteX3" fmla="*/ 0 w 881447"/>
              <a:gd name="connsiteY3" fmla="*/ 2600696 h 2625225"/>
            </a:gdLst>
            <a:ahLst/>
            <a:cxnLst>
              <a:cxn ang="0">
                <a:pos x="connsiteX0" y="connsiteY0"/>
              </a:cxn>
              <a:cxn ang="0">
                <a:pos x="connsiteX1" y="connsiteY1"/>
              </a:cxn>
              <a:cxn ang="0">
                <a:pos x="connsiteX2" y="connsiteY2"/>
              </a:cxn>
              <a:cxn ang="0">
                <a:pos x="connsiteX3" y="connsiteY3"/>
              </a:cxn>
            </a:cxnLst>
            <a:rect l="l" t="t" r="r" b="b"/>
            <a:pathLst>
              <a:path w="881447" h="2625225">
                <a:moveTo>
                  <a:pt x="795647" y="0"/>
                </a:moveTo>
                <a:cubicBezTo>
                  <a:pt x="867888" y="941120"/>
                  <a:pt x="940130" y="1882240"/>
                  <a:pt x="807522" y="2315689"/>
                </a:cubicBezTo>
                <a:cubicBezTo>
                  <a:pt x="674914" y="2749138"/>
                  <a:pt x="0" y="2600696"/>
                  <a:pt x="0" y="2600696"/>
                </a:cubicBezTo>
                <a:lnTo>
                  <a:pt x="0" y="2600696"/>
                </a:lnTo>
              </a:path>
            </a:pathLst>
          </a:custGeom>
          <a:noFill/>
          <a:ln>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cxnSp>
        <p:nvCxnSpPr>
          <p:cNvPr id="10" name="Conector de seta reta 9"/>
          <p:cNvCxnSpPr/>
          <p:nvPr/>
        </p:nvCxnSpPr>
        <p:spPr>
          <a:xfrm flipV="1">
            <a:off x="6946718" y="4843914"/>
            <a:ext cx="125874" cy="8933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822425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down)">
                                      <p:cBhvr>
                                        <p:cTn id="7" dur="750"/>
                                        <p:tgtEl>
                                          <p:spTgt spid="30"/>
                                        </p:tgtEl>
                                      </p:cBhvr>
                                    </p:animEffect>
                                  </p:childTnLst>
                                </p:cTn>
                              </p:par>
                              <p:par>
                                <p:cTn id="8" presetID="22" presetClass="entr" presetSubtype="4"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down)">
                                      <p:cBhvr>
                                        <p:cTn id="10" dur="750"/>
                                        <p:tgtEl>
                                          <p:spTgt spid="3"/>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down)">
                                      <p:cBhvr>
                                        <p:cTn id="13" dur="750"/>
                                        <p:tgtEl>
                                          <p:spTgt spid="8"/>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4124"/>
                                        </p:tgtEl>
                                        <p:attrNameLst>
                                          <p:attrName>style.visibility</p:attrName>
                                        </p:attrNameLst>
                                      </p:cBhvr>
                                      <p:to>
                                        <p:strVal val="visible"/>
                                      </p:to>
                                    </p:set>
                                    <p:animEffect transition="in" filter="wipe(down)">
                                      <p:cBhvr>
                                        <p:cTn id="16" dur="750"/>
                                        <p:tgtEl>
                                          <p:spTgt spid="4124"/>
                                        </p:tgtEl>
                                      </p:cBhvr>
                                    </p:animEffect>
                                  </p:childTnLst>
                                </p:cTn>
                              </p:par>
                              <p:par>
                                <p:cTn id="17" presetID="22" presetClass="entr" presetSubtype="4"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down)">
                                      <p:cBhvr>
                                        <p:cTn id="19" dur="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24" grpId="0"/>
      <p:bldP spid="30" grpId="0"/>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smtClean="0"/>
              <a:t>Escolhas Eleitorais em Democracias</a:t>
            </a:r>
            <a:endParaRPr lang="en-US" dirty="0"/>
          </a:p>
        </p:txBody>
      </p:sp>
      <p:sp>
        <p:nvSpPr>
          <p:cNvPr id="3" name="Espaço Reservado para Texto 2"/>
          <p:cNvSpPr>
            <a:spLocks noGrp="1"/>
          </p:cNvSpPr>
          <p:nvPr>
            <p:ph type="body" idx="1"/>
          </p:nvPr>
        </p:nvSpPr>
        <p:spPr/>
        <p:txBody>
          <a:bodyPr/>
          <a:lstStyle/>
          <a:p>
            <a:pPr marL="0" indent="0">
              <a:buNone/>
            </a:pPr>
            <a:endParaRPr lang="en-US" dirty="0">
              <a:latin typeface="Calibri" panose="020F0502020204030204" pitchFamily="34" charset="0"/>
            </a:endParaRPr>
          </a:p>
          <a:p>
            <a:pPr marL="900113" indent="0">
              <a:buNone/>
            </a:pPr>
            <a:r>
              <a:rPr lang="pt-BR" sz="2400" dirty="0" smtClean="0">
                <a:latin typeface="Calibri" panose="020F0502020204030204" pitchFamily="34" charset="0"/>
              </a:rPr>
              <a:t>Como decidir</a:t>
            </a:r>
            <a:r>
              <a:rPr lang="en-US" sz="2400" dirty="0" smtClean="0">
                <a:latin typeface="Calibri" panose="020F0502020204030204" pitchFamily="34" charset="0"/>
              </a:rPr>
              <a:t>?</a:t>
            </a:r>
            <a:endParaRPr lang="pt-BR" sz="2400" dirty="0" smtClean="0">
              <a:latin typeface="Calibri" panose="020F0502020204030204" pitchFamily="34" charset="0"/>
            </a:endParaRPr>
          </a:p>
          <a:p>
            <a:pPr marL="900113" indent="0">
              <a:buNone/>
            </a:pPr>
            <a:r>
              <a:rPr lang="pt-BR" sz="2400" dirty="0" smtClean="0">
                <a:latin typeface="Calibri" panose="020F0502020204030204" pitchFamily="34" charset="0"/>
              </a:rPr>
              <a:t>A </a:t>
            </a:r>
            <a:r>
              <a:rPr lang="pt-BR" sz="2400" dirty="0" smtClean="0">
                <a:latin typeface="Calibri" panose="020F0502020204030204" pitchFamily="34" charset="0"/>
              </a:rPr>
              <a:t>regra majoritária pode negligenciar as minorias incapazes de se converter em maioria. Quando as sociedades estão fechadas em conflitos primários de grupos, a regra majoritária pode conduzir à guerra civil.</a:t>
            </a:r>
            <a:r>
              <a:rPr lang="en-US" sz="2400" dirty="0" smtClean="0">
                <a:latin typeface="Calibri" panose="020F0502020204030204" pitchFamily="34" charset="0"/>
              </a:rPr>
              <a:t> </a:t>
            </a:r>
            <a:endParaRPr lang="en-US" sz="2400" dirty="0" smtClean="0">
              <a:latin typeface="Calibri" panose="020F0502020204030204" pitchFamily="34" charset="0"/>
            </a:endParaRPr>
          </a:p>
          <a:p>
            <a:endParaRPr lang="en-US" sz="2400" dirty="0" smtClean="0">
              <a:latin typeface="Calibri" panose="020F0502020204030204" pitchFamily="34" charset="0"/>
            </a:endParaRPr>
          </a:p>
          <a:p>
            <a:endParaRPr lang="pt-BR" sz="1200" dirty="0" smtClean="0">
              <a:latin typeface="Calibri" panose="020F0502020204030204" pitchFamily="34" charset="0"/>
            </a:endParaRPr>
          </a:p>
        </p:txBody>
      </p:sp>
    </p:spTree>
    <p:extLst>
      <p:ext uri="{BB962C8B-B14F-4D97-AF65-F5344CB8AC3E}">
        <p14:creationId xmlns:p14="http://schemas.microsoft.com/office/powerpoint/2010/main" val="32892177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Dilemas Democráticos </a:t>
            </a:r>
            <a:r>
              <a:rPr lang="pt-BR" dirty="0" smtClean="0"/>
              <a:t>(1)</a:t>
            </a:r>
            <a:endParaRPr lang="en-US" dirty="0"/>
          </a:p>
        </p:txBody>
      </p:sp>
      <p:sp>
        <p:nvSpPr>
          <p:cNvPr id="3" name="Espaço Reservado para Texto 2"/>
          <p:cNvSpPr>
            <a:spLocks noGrp="1"/>
          </p:cNvSpPr>
          <p:nvPr>
            <p:ph type="body" idx="1"/>
          </p:nvPr>
        </p:nvSpPr>
        <p:spPr/>
        <p:txBody>
          <a:bodyPr/>
          <a:lstStyle/>
          <a:p>
            <a:pPr marL="0" indent="0">
              <a:buNone/>
            </a:pPr>
            <a:endParaRPr lang="pt-BR" sz="2400" dirty="0" smtClean="0">
              <a:latin typeface="Calibri" panose="020F0502020204030204" pitchFamily="34" charset="0"/>
            </a:endParaRPr>
          </a:p>
          <a:p>
            <a:pPr marL="0" indent="0">
              <a:buNone/>
            </a:pPr>
            <a:r>
              <a:rPr lang="pt-BR" sz="2600" dirty="0" smtClean="0">
                <a:latin typeface="Calibri" panose="020F0502020204030204" pitchFamily="34" charset="0"/>
              </a:rPr>
              <a:t>Voto e informação imperfeita:</a:t>
            </a:r>
          </a:p>
          <a:p>
            <a:pPr marL="0" indent="0">
              <a:buNone/>
            </a:pPr>
            <a:endParaRPr lang="pt-BR" sz="2600" dirty="0" smtClean="0">
              <a:latin typeface="Calibri" panose="020F0502020204030204" pitchFamily="34" charset="0"/>
            </a:endParaRPr>
          </a:p>
          <a:p>
            <a:pPr marL="633413" indent="0">
              <a:buNone/>
            </a:pPr>
            <a:r>
              <a:rPr lang="pt-BR" sz="2600" dirty="0" smtClean="0">
                <a:latin typeface="Calibri" panose="020F0502020204030204" pitchFamily="34" charset="0"/>
              </a:rPr>
              <a:t>Mesmo diante do resultado de uma eleição, a votação de um indivíduo realmente não decide uma eleição. Assim, o impacto direto de um voto bem informado é quase nulo; o eleitor não tem praticamente nenhuma chance de determinar o resultado da eleição. Assim, gastar tempo informando-se sobre questões da política não é pessoalmente vantajoso para o eleitor.</a:t>
            </a:r>
          </a:p>
          <a:p>
            <a:pPr marL="0" indent="0">
              <a:buNone/>
            </a:pPr>
            <a:endParaRPr lang="pt-BR" sz="2400" dirty="0" smtClean="0">
              <a:latin typeface="Calibri" panose="020F0502020204030204" pitchFamily="34" charset="0"/>
            </a:endParaRPr>
          </a:p>
        </p:txBody>
      </p:sp>
    </p:spTree>
    <p:extLst>
      <p:ext uri="{BB962C8B-B14F-4D97-AF65-F5344CB8AC3E}">
        <p14:creationId xmlns:p14="http://schemas.microsoft.com/office/powerpoint/2010/main" val="17267332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187</TotalTime>
  <Words>978</Words>
  <Application>Microsoft Office PowerPoint</Application>
  <PresentationFormat>Apresentação na tela (4:3)</PresentationFormat>
  <Paragraphs>109</Paragraphs>
  <Slides>18</Slides>
  <Notes>1</Notes>
  <HiddenSlides>0</HiddenSlides>
  <MMClips>0</MMClips>
  <ScaleCrop>false</ScaleCrop>
  <HeadingPairs>
    <vt:vector size="4" baseType="variant">
      <vt:variant>
        <vt:lpstr>Tema</vt:lpstr>
      </vt:variant>
      <vt:variant>
        <vt:i4>1</vt:i4>
      </vt:variant>
      <vt:variant>
        <vt:lpstr>Títulos de slides</vt:lpstr>
      </vt:variant>
      <vt:variant>
        <vt:i4>18</vt:i4>
      </vt:variant>
    </vt:vector>
  </HeadingPairs>
  <TitlesOfParts>
    <vt:vector size="19" baseType="lpstr">
      <vt:lpstr>Tema do Office</vt:lpstr>
      <vt:lpstr>OPINIÃO PÚBLICA E POLÍTICA EXTERNA</vt:lpstr>
      <vt:lpstr>Democracia, eleições e participação</vt:lpstr>
      <vt:lpstr>Democracia e República</vt:lpstr>
      <vt:lpstr>A Grande Transformação: Da Cidade-Estado ao Estado-Nação</vt:lpstr>
      <vt:lpstr>Democracia moderna:</vt:lpstr>
      <vt:lpstr>Democracia moderna (cont):</vt:lpstr>
      <vt:lpstr>O Sistema Político</vt:lpstr>
      <vt:lpstr>Escolhas Eleitorais em Democracias</vt:lpstr>
      <vt:lpstr>Dilemas Democráticos (1)</vt:lpstr>
      <vt:lpstr>Dilemas Democráticos (2)</vt:lpstr>
      <vt:lpstr>Dilemas Democráticos (3)</vt:lpstr>
      <vt:lpstr>Debate em torno da definição de Opinião Pública (OP)</vt:lpstr>
      <vt:lpstr>Uma visão tradicional</vt:lpstr>
      <vt:lpstr>Questão de fundo</vt:lpstr>
      <vt:lpstr>Público X massa</vt:lpstr>
      <vt:lpstr>Impacto da O.P.</vt:lpstr>
      <vt:lpstr>A tradição intelectual dos estudos de O.P.</vt:lpstr>
      <vt:lpstr>O Ato de Votar</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OPINIÃO PÚBLICA E POLÍTICA EXTERNA</dc:title>
  <dc:creator>Maria Herminia</dc:creator>
  <cp:lastModifiedBy>Leandro</cp:lastModifiedBy>
  <cp:revision>19</cp:revision>
  <dcterms:created xsi:type="dcterms:W3CDTF">2013-09-13T13:31:18Z</dcterms:created>
  <dcterms:modified xsi:type="dcterms:W3CDTF">2019-03-12T14:50:06Z</dcterms:modified>
</cp:coreProperties>
</file>