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9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9" r:id="rId66"/>
    <p:sldId id="330" r:id="rId67"/>
    <p:sldId id="332" r:id="rId68"/>
    <p:sldId id="333" r:id="rId69"/>
    <p:sldId id="334" r:id="rId70"/>
    <p:sldId id="335" r:id="rId71"/>
    <p:sldId id="33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7B7BB-CB77-9D4F-9FAC-8A05136FFC35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E32B2-11CA-A84E-814E-81F4A432B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0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30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82CC32-37D7-4B4E-BCE1-4A328F225495}" type="slidenum">
              <a:rPr lang="pt-BR" sz="1100"/>
              <a:pPr eaLnBrk="1" hangingPunct="1"/>
              <a:t>58</a:t>
            </a:fld>
            <a:endParaRPr lang="pt-BR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2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0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7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6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6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9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00BD-8696-3B43-B1BC-B5F393CE91F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0FC82-6BCE-8D44-93DD-7C82772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8225" y="666750"/>
            <a:ext cx="24805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 smtClean="0">
                <a:solidFill>
                  <a:srgbClr val="0000FF"/>
                </a:solidFill>
              </a:rPr>
              <a:t> 8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11" y="2625209"/>
            <a:ext cx="7067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3200" b="1" dirty="0" smtClean="0">
                <a:solidFill>
                  <a:srgbClr val="0000FF"/>
                </a:solidFill>
              </a:rPr>
              <a:t> do </a:t>
            </a:r>
            <a:r>
              <a:rPr lang="en-US" sz="3200" b="1" dirty="0" err="1" smtClean="0">
                <a:solidFill>
                  <a:srgbClr val="0000FF"/>
                </a:solidFill>
              </a:rPr>
              <a:t>encéfalo</a:t>
            </a:r>
            <a:r>
              <a:rPr lang="en-US" sz="3200" b="1" dirty="0" smtClean="0">
                <a:solidFill>
                  <a:srgbClr val="0000FF"/>
                </a:solidFill>
              </a:rPr>
              <a:t> e do </a:t>
            </a:r>
            <a:r>
              <a:rPr lang="en-US" sz="3200" b="1" dirty="0" err="1" smtClean="0">
                <a:solidFill>
                  <a:srgbClr val="0000FF"/>
                </a:solidFill>
              </a:rPr>
              <a:t>crânio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251" y="3857625"/>
            <a:ext cx="62632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 smtClean="0">
                <a:solidFill>
                  <a:srgbClr val="0000FF"/>
                </a:solidFill>
              </a:rPr>
              <a:t>as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vesículas</a:t>
            </a:r>
            <a:r>
              <a:rPr 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cefálicas</a:t>
            </a:r>
            <a:endParaRPr lang="en-US" sz="32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b="1" i="1" dirty="0" smtClean="0">
                <a:solidFill>
                  <a:srgbClr val="0000FF"/>
                </a:solidFill>
              </a:rPr>
              <a:t>a crista neural e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os</a:t>
            </a:r>
            <a:r>
              <a:rPr 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seus</a:t>
            </a:r>
            <a:r>
              <a:rPr 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derivados</a:t>
            </a:r>
            <a:endParaRPr lang="en-US" sz="32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b="1" i="1" dirty="0" smtClean="0">
                <a:solidFill>
                  <a:srgbClr val="0000FF"/>
                </a:solidFill>
              </a:rPr>
              <a:t>o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crânio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" descr="F9780443068119-009-f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" y="187412"/>
            <a:ext cx="5488093" cy="66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3965" y="187412"/>
            <a:ext cx="4634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diencéfalo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telencefalo-diecenfalo cefalo sagital marca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63" y="1205112"/>
            <a:ext cx="4337988" cy="1761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09539" y="4165580"/>
            <a:ext cx="3262488" cy="232371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b="1" dirty="0" err="1">
                <a:solidFill>
                  <a:srgbClr val="000090"/>
                </a:solidFill>
              </a:rPr>
              <a:t>d</a:t>
            </a:r>
            <a:r>
              <a:rPr lang="en-US" sz="2000" b="1" dirty="0" err="1" smtClean="0">
                <a:solidFill>
                  <a:srgbClr val="000090"/>
                </a:solidFill>
              </a:rPr>
              <a:t>iencéfalo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gera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tálamo</a:t>
            </a:r>
            <a:r>
              <a:rPr lang="en-US" sz="2000" b="1" dirty="0" smtClean="0">
                <a:solidFill>
                  <a:srgbClr val="000090"/>
                </a:solidFill>
              </a:rPr>
              <a:t> e </a:t>
            </a:r>
            <a:r>
              <a:rPr lang="en-US" sz="2000" b="1" dirty="0" err="1" smtClean="0">
                <a:solidFill>
                  <a:srgbClr val="000090"/>
                </a:solidFill>
              </a:rPr>
              <a:t>hipotálamo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b="1" dirty="0" err="1" smtClean="0">
                <a:solidFill>
                  <a:srgbClr val="000090"/>
                </a:solidFill>
              </a:rPr>
              <a:t>neurohipófise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b="1" dirty="0" err="1" smtClean="0">
                <a:solidFill>
                  <a:srgbClr val="000090"/>
                </a:solidFill>
              </a:rPr>
              <a:t>glândula</a:t>
            </a:r>
            <a:r>
              <a:rPr lang="en-US" sz="2000" b="1" dirty="0" smtClean="0">
                <a:solidFill>
                  <a:srgbClr val="000090"/>
                </a:solidFill>
              </a:rPr>
              <a:t> pineal e </a:t>
            </a:r>
            <a:r>
              <a:rPr lang="en-US" sz="2000" b="1" dirty="0" err="1" smtClean="0">
                <a:solidFill>
                  <a:srgbClr val="000090"/>
                </a:solidFill>
              </a:rPr>
              <a:t>vesículas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ópticas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</a:rPr>
              <a:t>a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epéndima</a:t>
            </a:r>
            <a:r>
              <a:rPr lang="en-US" sz="2000" b="1" dirty="0" smtClean="0">
                <a:solidFill>
                  <a:srgbClr val="000090"/>
                </a:solidFill>
              </a:rPr>
              <a:t> do </a:t>
            </a:r>
            <a:r>
              <a:rPr lang="en-US" sz="2000" b="1" dirty="0" err="1">
                <a:solidFill>
                  <a:srgbClr val="000090"/>
                </a:solidFill>
              </a:rPr>
              <a:t>t</a:t>
            </a:r>
            <a:r>
              <a:rPr lang="en-US" sz="2000" b="1" dirty="0" err="1" smtClean="0">
                <a:solidFill>
                  <a:srgbClr val="000090"/>
                </a:solidFill>
              </a:rPr>
              <a:t>erceiro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ventrículo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gera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os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órgãos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circumventriculares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3487" y="5327437"/>
            <a:ext cx="1654376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5</a:t>
            </a:r>
            <a:r>
              <a:rPr lang="en-US" sz="2000" baseline="30000" dirty="0">
                <a:latin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semana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embrionária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1695" y="3140931"/>
            <a:ext cx="209602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UNC Embryo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3868" y="778672"/>
            <a:ext cx="5556131" cy="5753480"/>
            <a:chOff x="183868" y="778672"/>
            <a:chExt cx="5556131" cy="5753480"/>
          </a:xfrm>
        </p:grpSpPr>
        <p:pic>
          <p:nvPicPr>
            <p:cNvPr id="2" name="Picture 1" descr="Captura de Tela 2017-11-02 às 17.28.4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68" y="778672"/>
              <a:ext cx="5556131" cy="575348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30269" y="1716428"/>
              <a:ext cx="85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 </a:t>
              </a:r>
              <a:r>
                <a:rPr lang="en-US" dirty="0" err="1" smtClean="0"/>
                <a:t>dias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3404" y="1732108"/>
              <a:ext cx="85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35 </a:t>
              </a:r>
              <a:r>
                <a:rPr lang="en-US" dirty="0" err="1" smtClean="0"/>
                <a:t>dias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72620" y="1716428"/>
              <a:ext cx="85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 </a:t>
              </a:r>
              <a:r>
                <a:rPr lang="en-US" dirty="0" err="1" smtClean="0"/>
                <a:t>dias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4380" y="1735795"/>
              <a:ext cx="85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 </a:t>
              </a:r>
              <a:r>
                <a:rPr lang="en-US" dirty="0" err="1" smtClean="0"/>
                <a:t>dias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78353" y="1798515"/>
              <a:ext cx="9669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err="1" smtClean="0"/>
                <a:t>dias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05014" y="2162792"/>
              <a:ext cx="95410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 </a:t>
              </a:r>
              <a:r>
                <a:rPr lang="en-US" dirty="0" err="1" smtClean="0"/>
                <a:t>meses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936" y="2152167"/>
              <a:ext cx="95410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 </a:t>
              </a:r>
              <a:r>
                <a:rPr lang="en-US" dirty="0" err="1" smtClean="0"/>
                <a:t>meses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4389" y="2182389"/>
              <a:ext cx="95410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 </a:t>
              </a:r>
              <a:r>
                <a:rPr lang="en-US" dirty="0" err="1" smtClean="0"/>
                <a:t>meses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86713" y="4084770"/>
              <a:ext cx="95410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</a:t>
              </a:r>
              <a:r>
                <a:rPr lang="en-US" dirty="0" err="1" smtClean="0"/>
                <a:t>meses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6580" y="4088264"/>
              <a:ext cx="95410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</a:t>
              </a:r>
              <a:r>
                <a:rPr lang="en-US" dirty="0" err="1" smtClean="0"/>
                <a:t>meses</a:t>
              </a:r>
              <a:endParaRPr lang="en-US" dirty="0"/>
            </a:p>
          </p:txBody>
        </p:sp>
      </p:grpSp>
      <p:sp>
        <p:nvSpPr>
          <p:cNvPr id="20" name="CaixaDeTexto 4"/>
          <p:cNvSpPr txBox="1"/>
          <p:nvPr/>
        </p:nvSpPr>
        <p:spPr>
          <a:xfrm>
            <a:off x="1962128" y="166688"/>
            <a:ext cx="54529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desenvolvimento do </a:t>
            </a:r>
            <a:r>
              <a:rPr lang="pt-BR" sz="2400" b="1" dirty="0" err="1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cortex</a:t>
            </a:r>
            <a:r>
              <a:rPr lang="pt-BR" sz="2400" b="1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 cerebral</a:t>
            </a:r>
            <a:endParaRPr lang="pt-BR" sz="2400" b="1" dirty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3192" y="1458234"/>
            <a:ext cx="29630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expansão</a:t>
            </a:r>
            <a:r>
              <a:rPr lang="en-US" sz="2000" b="1" dirty="0" smtClean="0"/>
              <a:t> do cortex cerebral a </a:t>
            </a:r>
            <a:r>
              <a:rPr lang="en-US" sz="2000" b="1" dirty="0" err="1" smtClean="0"/>
              <a:t>partir</a:t>
            </a:r>
            <a:r>
              <a:rPr lang="en-US" sz="2000" b="1" dirty="0" smtClean="0"/>
              <a:t> de 40 </a:t>
            </a:r>
            <a:r>
              <a:rPr lang="en-US" sz="2000" b="1" dirty="0" err="1" smtClean="0"/>
              <a:t>dias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/>
              <a:t>a</a:t>
            </a:r>
            <a:r>
              <a:rPr lang="en-US" sz="2000" b="1" dirty="0" err="1" smtClean="0"/>
              <a:t>parecimento</a:t>
            </a:r>
            <a:r>
              <a:rPr lang="en-US" sz="2000" b="1" dirty="0" smtClean="0"/>
              <a:t> dos </a:t>
            </a:r>
            <a:r>
              <a:rPr lang="en-US" sz="2000" b="1" dirty="0" err="1" smtClean="0"/>
              <a:t>grandes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sulcos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partir</a:t>
            </a:r>
            <a:r>
              <a:rPr lang="en-US" sz="2000" b="1" dirty="0" smtClean="0"/>
              <a:t> de 6 </a:t>
            </a:r>
            <a:r>
              <a:rPr lang="en-US" sz="2000" b="1" dirty="0" err="1" smtClean="0"/>
              <a:t>meses</a:t>
            </a:r>
            <a:r>
              <a:rPr lang="en-US" sz="2000" b="1" dirty="0" smtClean="0"/>
              <a:t>;  </a:t>
            </a:r>
            <a:r>
              <a:rPr lang="en-US" sz="2000" b="1" dirty="0" err="1" smtClean="0"/>
              <a:t>delimitam</a:t>
            </a:r>
            <a:r>
              <a:rPr lang="en-US" sz="2000" b="1" dirty="0" smtClean="0"/>
              <a:t> lobo frontal, parietal e occipital</a:t>
            </a:r>
          </a:p>
          <a:p>
            <a:endParaRPr lang="en-US" sz="2000" b="1" dirty="0"/>
          </a:p>
          <a:p>
            <a:r>
              <a:rPr lang="en-US" sz="2000" b="1" dirty="0" err="1"/>
              <a:t>c</a:t>
            </a:r>
            <a:r>
              <a:rPr lang="en-US" sz="2000" b="1" dirty="0" err="1" smtClean="0"/>
              <a:t>omplexa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neurogênese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gera</a:t>
            </a:r>
            <a:r>
              <a:rPr lang="en-US" sz="2000" b="1" dirty="0" smtClean="0"/>
              <a:t> as </a:t>
            </a:r>
            <a:r>
              <a:rPr lang="en-US" sz="2000" b="1" dirty="0" err="1" smtClean="0"/>
              <a:t>camadas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corticais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ha temp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" y="846714"/>
            <a:ext cx="4291327" cy="572176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 descr="linha temp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5" y="846715"/>
            <a:ext cx="4171903" cy="572176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030" y="207332"/>
            <a:ext cx="8068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Linha</a:t>
            </a:r>
            <a:r>
              <a:rPr lang="en-US" sz="2400" b="1" dirty="0" smtClean="0">
                <a:solidFill>
                  <a:srgbClr val="0000FF"/>
                </a:solidFill>
              </a:rPr>
              <a:t> do tempo: </a:t>
            </a:r>
            <a:r>
              <a:rPr lang="en-US" sz="24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400" b="1" dirty="0" smtClean="0">
                <a:solidFill>
                  <a:srgbClr val="0000FF"/>
                </a:solidFill>
              </a:rPr>
              <a:t> do </a:t>
            </a:r>
            <a:r>
              <a:rPr lang="en-US" sz="2400" b="1" dirty="0" err="1" smtClean="0">
                <a:solidFill>
                  <a:srgbClr val="0000FF"/>
                </a:solidFill>
              </a:rPr>
              <a:t>sistema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nervoso</a:t>
            </a:r>
            <a:r>
              <a:rPr lang="en-US" sz="2400" b="1" dirty="0" smtClean="0">
                <a:solidFill>
                  <a:srgbClr val="0000FF"/>
                </a:solidFill>
              </a:rPr>
              <a:t> central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9420" y="5897498"/>
            <a:ext cx="23737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Schoenwolf</a:t>
            </a:r>
            <a:r>
              <a:rPr lang="en-US" dirty="0" smtClean="0"/>
              <a:t> et al.,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7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ixaDeTexto 1"/>
          <p:cNvSpPr txBox="1">
            <a:spLocks noChangeArrowheads="1"/>
          </p:cNvSpPr>
          <p:nvPr/>
        </p:nvSpPr>
        <p:spPr bwMode="auto">
          <a:xfrm>
            <a:off x="426804" y="130338"/>
            <a:ext cx="8548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Gânglios dos nervos cranianos: </a:t>
            </a:r>
            <a:r>
              <a:rPr lang="pt-BR" b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placoides</a:t>
            </a:r>
            <a:r>
              <a:rPr lang="pt-BR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e crista neural </a:t>
            </a:r>
            <a:endParaRPr lang="pt-BR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Imagem 2" descr="F9780443068119-010-f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1" y="777396"/>
            <a:ext cx="4873625" cy="5772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CaixaDeTexto 3"/>
          <p:cNvSpPr txBox="1">
            <a:spLocks noChangeArrowheads="1"/>
          </p:cNvSpPr>
          <p:nvPr/>
        </p:nvSpPr>
        <p:spPr bwMode="auto">
          <a:xfrm>
            <a:off x="6000749" y="1812031"/>
            <a:ext cx="285713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Origem dupla dos gânglios cranianos V, VII, VIII, IX e </a:t>
            </a:r>
            <a:r>
              <a:rPr lang="pt-BR" dirty="0" err="1" smtClean="0">
                <a:solidFill>
                  <a:srgbClr val="2D2DB9"/>
                </a:solidFill>
                <a:latin typeface="Arial" charset="0"/>
                <a:cs typeface="Arial" charset="0"/>
              </a:rPr>
              <a:t>X</a:t>
            </a:r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:</a:t>
            </a:r>
          </a:p>
          <a:p>
            <a:pPr algn="ctr" eaLnBrk="1" hangingPunct="1"/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a </a:t>
            </a:r>
            <a:r>
              <a:rPr lang="pt-BR" dirty="0">
                <a:solidFill>
                  <a:srgbClr val="2D2DB9"/>
                </a:solidFill>
                <a:latin typeface="Arial" charset="0"/>
                <a:cs typeface="Arial" charset="0"/>
              </a:rPr>
              <a:t>partir de </a:t>
            </a:r>
            <a:r>
              <a:rPr lang="pt-BR" dirty="0" err="1" smtClean="0">
                <a:solidFill>
                  <a:srgbClr val="2D2DB9"/>
                </a:solidFill>
                <a:latin typeface="Arial" charset="0"/>
                <a:cs typeface="Arial" charset="0"/>
              </a:rPr>
              <a:t>placoides</a:t>
            </a:r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 </a:t>
            </a:r>
            <a:r>
              <a:rPr lang="pt-BR" dirty="0" err="1">
                <a:solidFill>
                  <a:srgbClr val="2D2DB9"/>
                </a:solidFill>
                <a:latin typeface="Arial" charset="0"/>
                <a:cs typeface="Arial" charset="0"/>
              </a:rPr>
              <a:t>ectodermais</a:t>
            </a:r>
            <a:r>
              <a:rPr lang="pt-BR" dirty="0">
                <a:solidFill>
                  <a:srgbClr val="2D2DB9"/>
                </a:solidFill>
                <a:latin typeface="Arial" charset="0"/>
                <a:cs typeface="Arial" charset="0"/>
              </a:rPr>
              <a:t> e crista neural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63264" y="1257108"/>
            <a:ext cx="7623028" cy="5490911"/>
            <a:chOff x="646555" y="1335729"/>
            <a:chExt cx="7623028" cy="5490911"/>
          </a:xfrm>
        </p:grpSpPr>
        <p:pic>
          <p:nvPicPr>
            <p:cNvPr id="5" name="Picture 2" descr="gallus-neur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626" y="1335729"/>
              <a:ext cx="6918957" cy="536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305730"/>
                </p:ext>
              </p:extLst>
            </p:nvPr>
          </p:nvGraphicFramePr>
          <p:xfrm>
            <a:off x="646555" y="1369768"/>
            <a:ext cx="3967208" cy="5456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Photo Editor Photo" r:id="rId4" imgW="3067478" imgH="4219048" progId="MSPhotoEd.3">
                    <p:embed/>
                  </p:oleObj>
                </mc:Choice>
                <mc:Fallback>
                  <p:oleObj name="Photo Editor Photo" r:id="rId4" imgW="3067478" imgH="421904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555" y="1369768"/>
                          <a:ext cx="3967208" cy="545687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646554" y="76099"/>
            <a:ext cx="80403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Crista neural: </a:t>
            </a:r>
            <a:r>
              <a:rPr lang="en-US" sz="2400" b="1" dirty="0" err="1" smtClean="0">
                <a:solidFill>
                  <a:srgbClr val="0000FF"/>
                </a:solidFill>
              </a:rPr>
              <a:t>células</a:t>
            </a:r>
            <a:r>
              <a:rPr lang="en-US" sz="2400" b="1" dirty="0" smtClean="0">
                <a:solidFill>
                  <a:srgbClr val="0000FF"/>
                </a:solidFill>
              </a:rPr>
              <a:t> das </a:t>
            </a:r>
            <a:r>
              <a:rPr lang="en-US" sz="2400" b="1" dirty="0" err="1" smtClean="0">
                <a:solidFill>
                  <a:srgbClr val="0000FF"/>
                </a:solidFill>
              </a:rPr>
              <a:t>cristas</a:t>
            </a:r>
            <a:r>
              <a:rPr lang="en-US" sz="2400" b="1" dirty="0" smtClean="0">
                <a:solidFill>
                  <a:srgbClr val="0000FF"/>
                </a:solidFill>
              </a:rPr>
              <a:t> da </a:t>
            </a:r>
            <a:r>
              <a:rPr lang="en-US" sz="2400" b="1" dirty="0" err="1" smtClean="0">
                <a:solidFill>
                  <a:srgbClr val="0000FF"/>
                </a:solidFill>
              </a:rPr>
              <a:t>placa</a:t>
            </a:r>
            <a:r>
              <a:rPr lang="en-US" sz="2400" b="1" dirty="0" smtClean="0">
                <a:solidFill>
                  <a:srgbClr val="0000FF"/>
                </a:solidFill>
              </a:rPr>
              <a:t> neural </a:t>
            </a:r>
            <a:r>
              <a:rPr lang="en-US" sz="2400" b="1" dirty="0" err="1" smtClean="0">
                <a:solidFill>
                  <a:srgbClr val="0000FF"/>
                </a:solidFill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fechamento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passam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por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transição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epitelial-mesenquimal</a:t>
            </a:r>
            <a:r>
              <a:rPr lang="en-US" sz="2400" b="1" dirty="0" smtClean="0">
                <a:solidFill>
                  <a:srgbClr val="0000FF"/>
                </a:solidFill>
              </a:rPr>
              <a:t> e </a:t>
            </a:r>
            <a:r>
              <a:rPr lang="en-US" sz="2400" b="1" dirty="0" err="1" smtClean="0">
                <a:solidFill>
                  <a:srgbClr val="0000FF"/>
                </a:solidFill>
              </a:rPr>
              <a:t>iniciam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processo</a:t>
            </a:r>
            <a:r>
              <a:rPr lang="en-US" sz="2400" b="1" dirty="0" smtClean="0">
                <a:solidFill>
                  <a:srgbClr val="0000FF"/>
                </a:solidFill>
              </a:rPr>
              <a:t> de </a:t>
            </a:r>
            <a:r>
              <a:rPr lang="en-US" sz="2400" b="1" dirty="0" err="1" smtClean="0">
                <a:solidFill>
                  <a:srgbClr val="0000FF"/>
                </a:solidFill>
              </a:rPr>
              <a:t>migração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0874" y="4594213"/>
            <a:ext cx="130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ubo</a:t>
            </a:r>
            <a:r>
              <a:rPr lang="en-US" b="1" dirty="0" smtClean="0"/>
              <a:t> neural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382" y="2665582"/>
            <a:ext cx="9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somitos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0041" y="5736566"/>
            <a:ext cx="1332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</a:t>
            </a:r>
            <a:r>
              <a:rPr lang="en-US" b="1" dirty="0" err="1" smtClean="0"/>
              <a:t>esoderma</a:t>
            </a:r>
            <a:r>
              <a:rPr lang="en-US" b="1" dirty="0" smtClean="0"/>
              <a:t> paraxial </a:t>
            </a:r>
            <a:r>
              <a:rPr lang="en-US" b="1" dirty="0" err="1" smtClean="0"/>
              <a:t>presomítico</a:t>
            </a:r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>
            <a:off x="1350626" y="3371180"/>
            <a:ext cx="727575" cy="37487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92309" y="1959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epiderme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81859" y="6462633"/>
            <a:ext cx="140792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Gilbert,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7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9780443068119-004-f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7" y="1403790"/>
            <a:ext cx="6335247" cy="52420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571500" y="98425"/>
            <a:ext cx="77866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Outras estruturas neurais formadas a partir da crista neural: gânglios </a:t>
            </a:r>
            <a:r>
              <a:rPr lang="pt-BR" dirty="0">
                <a:solidFill>
                  <a:srgbClr val="2D2DB9"/>
                </a:solidFill>
                <a:latin typeface="Arial" charset="0"/>
                <a:cs typeface="Arial" charset="0"/>
              </a:rPr>
              <a:t>dorsais </a:t>
            </a:r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segmentares, cadeia </a:t>
            </a:r>
            <a:r>
              <a:rPr lang="pt-BR" dirty="0">
                <a:solidFill>
                  <a:srgbClr val="2D2DB9"/>
                </a:solidFill>
                <a:latin typeface="Arial" charset="0"/>
                <a:cs typeface="Arial" charset="0"/>
              </a:rPr>
              <a:t>ganglionar do </a:t>
            </a:r>
            <a:r>
              <a:rPr lang="pt-BR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simpático</a:t>
            </a:r>
            <a:endParaRPr lang="pt-BR" dirty="0">
              <a:solidFill>
                <a:srgbClr val="2D2DB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1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569484" y="90488"/>
            <a:ext cx="819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a crista neural - o “</a:t>
            </a:r>
            <a:r>
              <a:rPr lang="pt-BR" altLang="ja-JP" sz="2800" b="1" dirty="0">
                <a:solidFill>
                  <a:srgbClr val="0000FF"/>
                </a:solidFill>
                <a:latin typeface="Arial" charset="0"/>
              </a:rPr>
              <a:t>quarto folheto embrionário"</a:t>
            </a:r>
            <a:endParaRPr lang="pt-BR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5256212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124125" y="1348800"/>
            <a:ext cx="39258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ranial</a:t>
            </a:r>
          </a:p>
          <a:p>
            <a:pPr algn="ctr" eaLnBrk="1" hangingPunct="1"/>
            <a:r>
              <a:rPr lang="en-US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somente</a:t>
            </a:r>
            <a:r>
              <a:rPr lang="en-US" sz="20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a crista neural cranial </a:t>
            </a:r>
            <a:r>
              <a:rPr lang="en-US" sz="2000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possui</a:t>
            </a:r>
            <a:r>
              <a:rPr lang="en-US" sz="20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capacidade</a:t>
            </a:r>
            <a:r>
              <a:rPr lang="en-US" sz="20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osteogênica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  <a:r>
              <a:rPr lang="en-US" sz="2000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  <a:endParaRPr lang="en-US" sz="2000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5928108" y="4091180"/>
            <a:ext cx="2287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cranial e </a:t>
            </a:r>
            <a:r>
              <a:rPr lang="en-US" dirty="0" err="1">
                <a:solidFill>
                  <a:srgbClr val="0000FF"/>
                </a:solidFill>
                <a:latin typeface="Arial" charset="0"/>
                <a:cs typeface="Arial" charset="0"/>
              </a:rPr>
              <a:t>tronco</a:t>
            </a:r>
            <a:endParaRPr lang="en-US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6484938" y="5300663"/>
            <a:ext cx="1039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tronco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1" descr="headb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87377"/>
            <a:ext cx="7629525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939" y="147689"/>
            <a:ext cx="7803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formação</a:t>
            </a:r>
            <a:r>
              <a:rPr lang="en-US" sz="2800" b="1" dirty="0" smtClean="0">
                <a:solidFill>
                  <a:srgbClr val="0000FF"/>
                </a:solidFill>
              </a:rPr>
              <a:t> dos </a:t>
            </a:r>
            <a:r>
              <a:rPr lang="en-US" sz="2800" b="1" dirty="0" err="1" smtClean="0">
                <a:solidFill>
                  <a:srgbClr val="0000FF"/>
                </a:solidFill>
              </a:rPr>
              <a:t>ossos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cranianos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por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ossificação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endocondral</a:t>
            </a:r>
            <a:r>
              <a:rPr lang="en-US" sz="2800" b="1" dirty="0" smtClean="0">
                <a:solidFill>
                  <a:srgbClr val="0000FF"/>
                </a:solidFill>
              </a:rPr>
              <a:t> e </a:t>
            </a:r>
            <a:r>
              <a:rPr lang="en-US" sz="2800" b="1" dirty="0" err="1" smtClean="0">
                <a:solidFill>
                  <a:srgbClr val="0000FF"/>
                </a:solidFill>
              </a:rPr>
              <a:t>intramembranosa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2667000" y="265112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895600" y="16764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600200" y="242252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500063" y="5072063"/>
            <a:ext cx="8286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/>
              <a:t>Embrião 56d</a:t>
            </a:r>
            <a:r>
              <a:rPr lang="pt-BR" sz="2000" dirty="0"/>
              <a:t> (28 mm) </a:t>
            </a:r>
          </a:p>
          <a:p>
            <a:pPr eaLnBrk="1" hangingPunct="1"/>
            <a:r>
              <a:rPr lang="pt-BR" sz="2000" dirty="0"/>
              <a:t>cartilagens do nariz e da base craniana em processo de </a:t>
            </a:r>
            <a:r>
              <a:rPr lang="pt-BR" sz="2000" b="1" dirty="0">
                <a:solidFill>
                  <a:srgbClr val="FF0000"/>
                </a:solidFill>
              </a:rPr>
              <a:t>ossificação endocondral</a:t>
            </a:r>
            <a:r>
              <a:rPr lang="pt-BR" sz="2000" dirty="0"/>
              <a:t>; também visível cartilagem de </a:t>
            </a:r>
            <a:r>
              <a:rPr lang="pt-BR" sz="2000" dirty="0" err="1"/>
              <a:t>Meckel</a:t>
            </a:r>
            <a:r>
              <a:rPr lang="pt-BR" sz="2000" dirty="0"/>
              <a:t> (1º arco faríngeo); cartilagem de </a:t>
            </a:r>
            <a:r>
              <a:rPr lang="pt-BR" sz="2000" dirty="0" err="1"/>
              <a:t>Reichert</a:t>
            </a:r>
            <a:r>
              <a:rPr lang="pt-BR" sz="2000" dirty="0"/>
              <a:t> (2º arco faríngeo); placas da abóbada craniana em processo de </a:t>
            </a:r>
            <a:r>
              <a:rPr lang="pt-BR" sz="2000" b="1" dirty="0">
                <a:solidFill>
                  <a:srgbClr val="FF0000"/>
                </a:solidFill>
              </a:rPr>
              <a:t>ossificação </a:t>
            </a:r>
            <a:r>
              <a:rPr lang="pt-BR" sz="2000" b="1" dirty="0" err="1">
                <a:solidFill>
                  <a:srgbClr val="FF0000"/>
                </a:solidFill>
              </a:rPr>
              <a:t>intramembranosa</a:t>
            </a:r>
            <a:r>
              <a:rPr lang="pt-BR" sz="2000" dirty="0"/>
              <a:t>. </a:t>
            </a:r>
          </a:p>
          <a:p>
            <a:pPr eaLnBrk="1" hangingPunct="1"/>
            <a:r>
              <a:rPr lang="pt-BR" sz="2000" dirty="0"/>
              <a:t> </a:t>
            </a:r>
          </a:p>
        </p:txBody>
      </p:sp>
      <p:pic>
        <p:nvPicPr>
          <p:cNvPr id="19461" name="Picture 6" descr="jir-emb-56d-cran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7475"/>
            <a:ext cx="5867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" descr="Gilbert-cbfa1-w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362520"/>
            <a:ext cx="21748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Imagem 2" descr="Gilbert-cbfa1-m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362520"/>
            <a:ext cx="17986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aixaDeTexto 3"/>
          <p:cNvSpPr txBox="1">
            <a:spLocks noChangeArrowheads="1"/>
          </p:cNvSpPr>
          <p:nvPr/>
        </p:nvSpPr>
        <p:spPr bwMode="auto">
          <a:xfrm>
            <a:off x="2970213" y="5148708"/>
            <a:ext cx="1659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/>
              <a:t>tipo </a:t>
            </a:r>
            <a:r>
              <a:rPr lang="pt-BR" sz="1800" b="1" dirty="0" err="1"/>
              <a:t>silvagem</a:t>
            </a:r>
            <a:endParaRPr lang="pt-BR" sz="1800" b="1" dirty="0"/>
          </a:p>
        </p:txBody>
      </p:sp>
      <p:sp>
        <p:nvSpPr>
          <p:cNvPr id="24580" name="CaixaDeTexto 4"/>
          <p:cNvSpPr txBox="1">
            <a:spLocks noChangeArrowheads="1"/>
          </p:cNvSpPr>
          <p:nvPr/>
        </p:nvSpPr>
        <p:spPr bwMode="auto">
          <a:xfrm>
            <a:off x="4929188" y="5148708"/>
            <a:ext cx="1818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mutante </a:t>
            </a:r>
            <a:r>
              <a:rPr lang="pt-BR" sz="1800" b="1" i="1"/>
              <a:t>runx2</a:t>
            </a:r>
          </a:p>
        </p:txBody>
      </p:sp>
      <p:sp>
        <p:nvSpPr>
          <p:cNvPr id="24581" name="CaixaDeTexto 5"/>
          <p:cNvSpPr txBox="1">
            <a:spLocks noChangeArrowheads="1"/>
          </p:cNvSpPr>
          <p:nvPr/>
        </p:nvSpPr>
        <p:spPr bwMode="auto">
          <a:xfrm>
            <a:off x="428625" y="285750"/>
            <a:ext cx="842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rgbClr val="000090"/>
                </a:solidFill>
              </a:rPr>
              <a:t>Runx2 (</a:t>
            </a:r>
            <a:r>
              <a:rPr lang="pt-BR" sz="2000" b="1" dirty="0" smtClean="0">
                <a:solidFill>
                  <a:srgbClr val="000090"/>
                </a:solidFill>
              </a:rPr>
              <a:t>homólogo </a:t>
            </a:r>
            <a:r>
              <a:rPr lang="pt-BR" sz="2000" b="1" dirty="0">
                <a:solidFill>
                  <a:srgbClr val="000090"/>
                </a:solidFill>
              </a:rPr>
              <a:t>do fator de transcrição CBFA1) é crucial para ossificação endocondral e </a:t>
            </a:r>
            <a:r>
              <a:rPr lang="pt-BR" sz="2000" b="1" dirty="0" err="1">
                <a:solidFill>
                  <a:srgbClr val="000090"/>
                </a:solidFill>
              </a:rPr>
              <a:t>intramembranoso</a:t>
            </a:r>
            <a:endParaRPr lang="pt-BR" sz="2000" b="1" dirty="0">
              <a:solidFill>
                <a:srgbClr val="000090"/>
              </a:solidFill>
            </a:endParaRPr>
          </a:p>
        </p:txBody>
      </p:sp>
      <p:sp>
        <p:nvSpPr>
          <p:cNvPr id="24582" name="CaixaDeTexto 6"/>
          <p:cNvSpPr txBox="1">
            <a:spLocks noChangeArrowheads="1"/>
          </p:cNvSpPr>
          <p:nvPr/>
        </p:nvSpPr>
        <p:spPr bwMode="auto">
          <a:xfrm>
            <a:off x="571500" y="5744605"/>
            <a:ext cx="8072438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2060"/>
                </a:solidFill>
              </a:rPr>
              <a:t>síndrome de displasia </a:t>
            </a:r>
            <a:r>
              <a:rPr lang="pt-BR" sz="1800" b="1" dirty="0" err="1">
                <a:solidFill>
                  <a:srgbClr val="002060"/>
                </a:solidFill>
              </a:rPr>
              <a:t>cleidocranial</a:t>
            </a:r>
            <a:r>
              <a:rPr lang="pt-BR" sz="1800" dirty="0">
                <a:solidFill>
                  <a:srgbClr val="002060"/>
                </a:solidFill>
              </a:rPr>
              <a:t>: </a:t>
            </a:r>
            <a:r>
              <a:rPr lang="pt-BR" sz="1800" dirty="0" smtClean="0">
                <a:solidFill>
                  <a:srgbClr val="002060"/>
                </a:solidFill>
              </a:rPr>
              <a:t>parada/progresso lento do </a:t>
            </a:r>
            <a:r>
              <a:rPr lang="pt-BR" sz="1800" dirty="0">
                <a:solidFill>
                  <a:srgbClr val="002060"/>
                </a:solidFill>
              </a:rPr>
              <a:t>processo da </a:t>
            </a:r>
            <a:r>
              <a:rPr lang="pt-BR" sz="1800" dirty="0" smtClean="0">
                <a:solidFill>
                  <a:srgbClr val="002060"/>
                </a:solidFill>
              </a:rPr>
              <a:t>ossificação cranial; problemas no desenvolvimento da mandíbula e maxila com posicionamento dos dentes.</a:t>
            </a:r>
            <a:endParaRPr lang="pt-BR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jir-9 emb2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5312"/>
            <a:ext cx="5021263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5486400" y="4214813"/>
            <a:ext cx="3352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latin typeface="Arial" charset="0"/>
              </a:rPr>
              <a:t>Embrião humano </a:t>
            </a:r>
            <a:r>
              <a:rPr lang="pt-BR" sz="2000" b="1" dirty="0" smtClean="0">
                <a:latin typeface="Arial" charset="0"/>
              </a:rPr>
              <a:t>26 </a:t>
            </a:r>
            <a:r>
              <a:rPr lang="pt-BR" sz="2000" b="1" dirty="0" err="1" smtClean="0">
                <a:latin typeface="Arial" charset="0"/>
              </a:rPr>
              <a:t>d</a:t>
            </a:r>
            <a:r>
              <a:rPr lang="pt-BR" sz="2000" b="1" dirty="0" smtClean="0">
                <a:latin typeface="Arial" charset="0"/>
              </a:rPr>
              <a:t> </a:t>
            </a:r>
            <a:r>
              <a:rPr lang="pt-BR" sz="2000" b="1" dirty="0">
                <a:latin typeface="Arial" charset="0"/>
              </a:rPr>
              <a:t>(vista dorsal, MEV):</a:t>
            </a:r>
            <a:r>
              <a:rPr lang="pt-BR" sz="2000" dirty="0">
                <a:latin typeface="Arial" charset="0"/>
              </a:rPr>
              <a:t> gradual fechamento do tubo neural e do </a:t>
            </a:r>
            <a:r>
              <a:rPr lang="pt-BR" sz="2000" dirty="0" err="1">
                <a:latin typeface="Arial" charset="0"/>
              </a:rPr>
              <a:t>neuróporo</a:t>
            </a:r>
            <a:r>
              <a:rPr lang="pt-BR" sz="2000" dirty="0">
                <a:latin typeface="Arial" charset="0"/>
              </a:rPr>
              <a:t> anterior, vesículas encefálicas,</a:t>
            </a:r>
          </a:p>
          <a:p>
            <a:pPr eaLnBrk="1" hangingPunct="1"/>
            <a:r>
              <a:rPr lang="pt-BR" sz="2000" dirty="0" smtClean="0">
                <a:latin typeface="Arial" charset="0"/>
              </a:rPr>
              <a:t>17 somitos </a:t>
            </a:r>
            <a:r>
              <a:rPr lang="pt-BR" sz="2000" dirty="0">
                <a:latin typeface="Arial" charset="0"/>
              </a:rPr>
              <a:t>visíveis,</a:t>
            </a:r>
          </a:p>
          <a:p>
            <a:pPr eaLnBrk="1" hangingPunct="1"/>
            <a:r>
              <a:rPr lang="pt-BR" sz="2000" dirty="0">
                <a:latin typeface="Arial" charset="0"/>
              </a:rPr>
              <a:t>membrana </a:t>
            </a:r>
            <a:r>
              <a:rPr lang="pt-BR" sz="2000" dirty="0" err="1">
                <a:latin typeface="Arial" charset="0"/>
              </a:rPr>
              <a:t>estomodeal</a:t>
            </a:r>
            <a:endParaRPr lang="pt-BR" sz="2000" dirty="0">
              <a:latin typeface="Arial" charset="0"/>
            </a:endParaRPr>
          </a:p>
        </p:txBody>
      </p:sp>
      <p:pic>
        <p:nvPicPr>
          <p:cNvPr id="33795" name="Picture 4" descr="jir-emb-face2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336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828" y="796470"/>
            <a:ext cx="604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Questões</a:t>
            </a:r>
            <a:r>
              <a:rPr lang="en-US" sz="3600" b="1" dirty="0" smtClean="0">
                <a:solidFill>
                  <a:srgbClr val="000090"/>
                </a:solidFill>
              </a:rPr>
              <a:t> de </a:t>
            </a:r>
            <a:r>
              <a:rPr lang="en-US" sz="3600" b="1" dirty="0" err="1" smtClean="0">
                <a:solidFill>
                  <a:srgbClr val="000090"/>
                </a:solidFill>
              </a:rPr>
              <a:t>orientação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</a:rPr>
              <a:t>clínica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5841" y="1671174"/>
            <a:ext cx="6519734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meroencefalia</a:t>
            </a:r>
            <a:r>
              <a:rPr lang="en-US" sz="2800" b="1" dirty="0" smtClean="0"/>
              <a:t> com </a:t>
            </a:r>
            <a:r>
              <a:rPr lang="en-US" sz="2800" b="1" dirty="0" err="1" smtClean="0"/>
              <a:t>acrânia</a:t>
            </a:r>
            <a:endParaRPr lang="en-US" sz="2800" b="1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hidroencefalia</a:t>
            </a:r>
            <a:endParaRPr lang="en-US" sz="2800" b="1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dirty="0" err="1"/>
              <a:t>m</a:t>
            </a:r>
            <a:r>
              <a:rPr lang="en-US" sz="2800" b="1" dirty="0" err="1" smtClean="0"/>
              <a:t>eningoencefalocele</a:t>
            </a:r>
            <a:r>
              <a:rPr lang="en-US" sz="2800" b="1" dirty="0" smtClean="0"/>
              <a:t> e </a:t>
            </a:r>
            <a:r>
              <a:rPr lang="en-US" sz="2800" b="1" dirty="0" err="1" smtClean="0"/>
              <a:t>meningocele</a:t>
            </a:r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craniossinostose</a:t>
            </a:r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Malformações</a:t>
            </a:r>
            <a:r>
              <a:rPr lang="en-US" sz="2800" b="1" dirty="0" smtClean="0"/>
              <a:t> da </a:t>
            </a:r>
            <a:r>
              <a:rPr lang="en-US" sz="2800" b="1" dirty="0" err="1" smtClean="0"/>
              <a:t>junção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crâniovertebral</a:t>
            </a:r>
            <a:endParaRPr lang="en-US" sz="2800" b="1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microencefalia</a:t>
            </a:r>
            <a:endParaRPr lang="en-US" sz="2800" b="1" dirty="0" smtClean="0"/>
          </a:p>
          <a:p>
            <a:pPr marL="285750" indent="-285750">
              <a:buFont typeface="Arial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601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2"/>
          <p:cNvSpPr txBox="1">
            <a:spLocks noChangeArrowheads="1"/>
          </p:cNvSpPr>
          <p:nvPr/>
        </p:nvSpPr>
        <p:spPr bwMode="auto">
          <a:xfrm>
            <a:off x="106746" y="100285"/>
            <a:ext cx="88455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err="1" smtClean="0">
                <a:latin typeface="+mn-lt"/>
              </a:rPr>
              <a:t>Meroencefalia</a:t>
            </a:r>
            <a:r>
              <a:rPr lang="pt-BR" b="1" dirty="0" smtClean="0">
                <a:latin typeface="+mn-lt"/>
              </a:rPr>
              <a:t> acompanhado de </a:t>
            </a:r>
            <a:r>
              <a:rPr lang="pt-BR" b="1" dirty="0" err="1" smtClean="0">
                <a:latin typeface="+mn-lt"/>
              </a:rPr>
              <a:t>acrânia</a:t>
            </a:r>
            <a:endParaRPr lang="pt-BR" b="1" dirty="0">
              <a:latin typeface="+mn-lt"/>
            </a:endParaRPr>
          </a:p>
          <a:p>
            <a:pPr eaLnBrk="1" hangingPunct="1"/>
            <a:r>
              <a:rPr lang="pt-BR" dirty="0">
                <a:latin typeface="+mn-lt"/>
              </a:rPr>
              <a:t>anomalia geralmente não compatível com a vida; </a:t>
            </a:r>
          </a:p>
          <a:p>
            <a:pPr eaLnBrk="1" hangingPunct="1"/>
            <a:r>
              <a:rPr lang="pt-BR" dirty="0">
                <a:latin typeface="+mn-lt"/>
              </a:rPr>
              <a:t>calvária ausente; frequentemente os defeitos </a:t>
            </a:r>
            <a:r>
              <a:rPr lang="pt-BR" dirty="0" smtClean="0">
                <a:latin typeface="+mn-lt"/>
              </a:rPr>
              <a:t>se estendem </a:t>
            </a:r>
            <a:r>
              <a:rPr lang="pt-BR" dirty="0">
                <a:latin typeface="+mn-lt"/>
              </a:rPr>
              <a:t>até a coluna </a:t>
            </a:r>
            <a:r>
              <a:rPr lang="pt-BR" dirty="0" smtClean="0">
                <a:latin typeface="+mn-lt"/>
              </a:rPr>
              <a:t>vertebral (</a:t>
            </a:r>
            <a:r>
              <a:rPr lang="pt-BR" dirty="0" err="1" smtClean="0">
                <a:latin typeface="+mn-lt"/>
              </a:rPr>
              <a:t>spina</a:t>
            </a:r>
            <a:r>
              <a:rPr lang="pt-BR" dirty="0" smtClean="0">
                <a:latin typeface="+mn-lt"/>
              </a:rPr>
              <a:t> </a:t>
            </a:r>
            <a:r>
              <a:rPr lang="pt-BR" dirty="0" err="1" smtClean="0">
                <a:latin typeface="+mn-lt"/>
              </a:rPr>
              <a:t>bifida</a:t>
            </a:r>
            <a:r>
              <a:rPr lang="pt-BR" dirty="0" smtClean="0">
                <a:latin typeface="+mn-lt"/>
              </a:rPr>
              <a:t>); </a:t>
            </a:r>
            <a:r>
              <a:rPr lang="pt-BR" dirty="0" err="1" smtClean="0">
                <a:latin typeface="+mn-lt"/>
              </a:rPr>
              <a:t>acrânia</a:t>
            </a:r>
            <a:r>
              <a:rPr lang="pt-BR" dirty="0" smtClean="0">
                <a:latin typeface="+mn-lt"/>
              </a:rPr>
              <a:t> </a:t>
            </a:r>
            <a:r>
              <a:rPr lang="pt-BR" dirty="0">
                <a:latin typeface="+mn-lt"/>
              </a:rPr>
              <a:t>associada à </a:t>
            </a:r>
            <a:r>
              <a:rPr lang="pt-BR" dirty="0" err="1">
                <a:latin typeface="+mn-lt"/>
              </a:rPr>
              <a:t>meroanencefalia</a:t>
            </a:r>
            <a:r>
              <a:rPr lang="pt-BR" dirty="0">
                <a:latin typeface="+mn-lt"/>
              </a:rPr>
              <a:t> </a:t>
            </a:r>
            <a:r>
              <a:rPr lang="pt-BR" dirty="0" smtClean="0">
                <a:latin typeface="+mn-lt"/>
              </a:rPr>
              <a:t>(“anencefalia") </a:t>
            </a:r>
            <a:r>
              <a:rPr lang="pt-BR" dirty="0">
                <a:latin typeface="+mn-lt"/>
              </a:rPr>
              <a:t>ocorre em 1:1000 </a:t>
            </a:r>
            <a:r>
              <a:rPr lang="pt-BR" dirty="0" smtClean="0">
                <a:latin typeface="+mn-lt"/>
              </a:rPr>
              <a:t>de nascidos</a:t>
            </a:r>
            <a:endParaRPr lang="pt-BR" dirty="0">
              <a:latin typeface="+mn-lt"/>
            </a:endParaRP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44" y="4508500"/>
            <a:ext cx="1650338" cy="237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62" y="4508500"/>
            <a:ext cx="1928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2" descr="http://sonoworld.com/images/FetusItemImages/article-images/Central_nervous_system/acrania_cheng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02" y="1974850"/>
            <a:ext cx="51133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alform-merocefalia-acrania-spina bifid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9" y="2055988"/>
            <a:ext cx="3431934" cy="47144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7863" y="6350383"/>
            <a:ext cx="191692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al.,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form-hidrocefa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6" y="1001385"/>
            <a:ext cx="4909788" cy="5626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2862" y="486080"/>
            <a:ext cx="34647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expansão</a:t>
            </a:r>
            <a:r>
              <a:rPr lang="en-US" sz="2000" b="1" dirty="0" smtClean="0"/>
              <a:t> dos </a:t>
            </a:r>
            <a:r>
              <a:rPr lang="en-US" sz="2000" b="1" dirty="0" err="1" smtClean="0"/>
              <a:t>ventrículos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compressão</a:t>
            </a:r>
            <a:r>
              <a:rPr lang="en-US" sz="2000" b="1" dirty="0" smtClean="0"/>
              <a:t> das </a:t>
            </a:r>
            <a:r>
              <a:rPr lang="en-US" sz="2000" b="1" dirty="0" err="1" smtClean="0"/>
              <a:t>camadas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corticais</a:t>
            </a:r>
            <a:r>
              <a:rPr lang="en-US" sz="2000" b="1" dirty="0"/>
              <a:t> </a:t>
            </a:r>
            <a:r>
              <a:rPr lang="en-US" sz="2000" b="1" dirty="0" smtClean="0"/>
              <a:t>e dos </a:t>
            </a:r>
            <a:r>
              <a:rPr lang="en-US" sz="2000" b="1" dirty="0" err="1" smtClean="0"/>
              <a:t>gânglios</a:t>
            </a:r>
            <a:r>
              <a:rPr lang="en-US" sz="2000" b="1" dirty="0" smtClean="0"/>
              <a:t> da base </a:t>
            </a:r>
            <a:r>
              <a:rPr lang="en-US" sz="2000" b="1" dirty="0" err="1" smtClean="0"/>
              <a:t>craniana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rgbClr val="800000"/>
                </a:solidFill>
              </a:rPr>
              <a:t>hidroencefalia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obstrutiva</a:t>
            </a:r>
            <a:r>
              <a:rPr lang="en-US" sz="2000" b="1" dirty="0" smtClean="0">
                <a:solidFill>
                  <a:srgbClr val="800000"/>
                </a:solidFill>
              </a:rPr>
              <a:t> (</a:t>
            </a:r>
            <a:r>
              <a:rPr lang="en-US" sz="2000" b="1" dirty="0" err="1" smtClean="0">
                <a:solidFill>
                  <a:srgbClr val="800000"/>
                </a:solidFill>
              </a:rPr>
              <a:t>não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comunicante</a:t>
            </a:r>
            <a:r>
              <a:rPr lang="en-US" sz="2000" b="1" dirty="0" smtClean="0">
                <a:solidFill>
                  <a:srgbClr val="800000"/>
                </a:solidFill>
              </a:rPr>
              <a:t>): </a:t>
            </a:r>
            <a:r>
              <a:rPr lang="en-US" sz="2000" b="1" dirty="0" err="1" smtClean="0"/>
              <a:t>causado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acumulo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líquido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cefaloraquiano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principalmente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constrição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aqueduto</a:t>
            </a:r>
            <a:r>
              <a:rPr lang="en-US" sz="2000" b="1" dirty="0" smtClean="0"/>
              <a:t> cerebral no </a:t>
            </a:r>
            <a:r>
              <a:rPr lang="en-US" sz="2000" b="1" dirty="0" err="1" smtClean="0"/>
              <a:t>mesencéfalo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>
                <a:solidFill>
                  <a:srgbClr val="800000"/>
                </a:solidFill>
              </a:rPr>
              <a:t>hidroencefalia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não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obstrutiva</a:t>
            </a:r>
            <a:r>
              <a:rPr lang="en-US" sz="2000" b="1" dirty="0" smtClean="0">
                <a:solidFill>
                  <a:srgbClr val="800000"/>
                </a:solidFill>
              </a:rPr>
              <a:t> (</a:t>
            </a:r>
            <a:r>
              <a:rPr lang="en-US" sz="2000" b="1" dirty="0" err="1" smtClean="0">
                <a:solidFill>
                  <a:srgbClr val="800000"/>
                </a:solidFill>
              </a:rPr>
              <a:t>comunicante</a:t>
            </a:r>
            <a:r>
              <a:rPr lang="en-US" sz="2000" b="1" dirty="0" smtClean="0">
                <a:solidFill>
                  <a:srgbClr val="800000"/>
                </a:solidFill>
              </a:rPr>
              <a:t>): </a:t>
            </a:r>
            <a:r>
              <a:rPr lang="en-US" sz="2000" b="1" dirty="0" err="1" smtClean="0"/>
              <a:t>causado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problemas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formação</a:t>
            </a:r>
            <a:r>
              <a:rPr lang="en-US" sz="2000" b="1" dirty="0" smtClean="0"/>
              <a:t> das </a:t>
            </a:r>
            <a:r>
              <a:rPr lang="en-US" sz="2000" b="1" dirty="0" err="1" smtClean="0"/>
              <a:t>cisternas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subaracnóides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ou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funcionamento</a:t>
            </a:r>
            <a:r>
              <a:rPr lang="en-US" sz="2000" b="1" dirty="0" smtClean="0"/>
              <a:t> das </a:t>
            </a:r>
            <a:r>
              <a:rPr lang="en-US" sz="2000" b="1" dirty="0" err="1" smtClean="0"/>
              <a:t>vilosidades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aracnóides</a:t>
            </a:r>
            <a:r>
              <a:rPr lang="en-US" sz="2000" b="1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9965" y="301414"/>
            <a:ext cx="2050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Hidroencefalia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837" y="6165717"/>
            <a:ext cx="19169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Moore et al.,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2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lform-meningoenecaloce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96" y="1475738"/>
            <a:ext cx="3008376" cy="2139696"/>
          </a:xfrm>
          <a:prstGeom prst="rect">
            <a:avLst/>
          </a:prstGeom>
        </p:spPr>
      </p:pic>
      <p:pic>
        <p:nvPicPr>
          <p:cNvPr id="5" name="Picture 4" descr="malform-menigo-encefaloce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1" y="893754"/>
            <a:ext cx="6058417" cy="3751816"/>
          </a:xfrm>
          <a:prstGeom prst="rect">
            <a:avLst/>
          </a:prstGeom>
        </p:spPr>
      </p:pic>
      <p:pic>
        <p:nvPicPr>
          <p:cNvPr id="6" name="Picture 5" descr="malform-meningoce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5" y="4577676"/>
            <a:ext cx="3843071" cy="1971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9302" y="402475"/>
            <a:ext cx="291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meningoencefalocele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718" y="402475"/>
            <a:ext cx="283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m</a:t>
            </a:r>
            <a:r>
              <a:rPr lang="en-US" sz="2400" b="1" dirty="0" err="1" smtClean="0">
                <a:solidFill>
                  <a:srgbClr val="000090"/>
                </a:solidFill>
              </a:rPr>
              <a:t>enigocele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craniano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8136" y="5017568"/>
            <a:ext cx="442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</a:t>
            </a:r>
            <a:r>
              <a:rPr lang="en-US" sz="2000" b="1" dirty="0" err="1" smtClean="0"/>
              <a:t>ausado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problemas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formação</a:t>
            </a:r>
            <a:r>
              <a:rPr lang="en-US" sz="2000" b="1" dirty="0" smtClean="0"/>
              <a:t> da base </a:t>
            </a:r>
            <a:r>
              <a:rPr lang="en-US" sz="2000" b="1" dirty="0" err="1" smtClean="0"/>
              <a:t>craniana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cranio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bífido</a:t>
            </a:r>
            <a:r>
              <a:rPr lang="en-US" sz="2000" b="1" dirty="0" smtClean="0"/>
              <a:t>), </a:t>
            </a:r>
            <a:r>
              <a:rPr lang="en-US" sz="2000" b="1" dirty="0" err="1" smtClean="0"/>
              <a:t>principalmente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região</a:t>
            </a:r>
            <a:r>
              <a:rPr lang="en-US" sz="2000" b="1" dirty="0" smtClean="0"/>
              <a:t> occipital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5102" y="6350383"/>
            <a:ext cx="191692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0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034" y="285728"/>
            <a:ext cx="6558206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 err="1">
                <a:solidFill>
                  <a:srgbClr val="000090"/>
                </a:solidFill>
                <a:ea typeface="+mn-ea"/>
                <a:cs typeface="Arial" charset="0"/>
              </a:rPr>
              <a:t>Craniossinostose</a:t>
            </a:r>
            <a:endParaRPr lang="pt-BR" sz="2400" b="1" dirty="0">
              <a:solidFill>
                <a:srgbClr val="000090"/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pt-BR" sz="2000" dirty="0">
                <a:ea typeface="+mn-ea"/>
                <a:cs typeface="Arial" charset="0"/>
              </a:rPr>
              <a:t>Fechamento precoce das suturas cranianas</a:t>
            </a:r>
          </a:p>
          <a:p>
            <a:pPr marL="0" lvl="8" defTabSz="914400">
              <a:buFontTx/>
              <a:buChar char="-"/>
              <a:defRPr/>
            </a:pPr>
            <a:r>
              <a:rPr lang="pt-BR" sz="2000" dirty="0">
                <a:ea typeface="+mn-ea"/>
                <a:cs typeface="Arial" charset="0"/>
              </a:rPr>
              <a:t> associada ao uso de anticonvulsivantes no início da gravidez</a:t>
            </a:r>
          </a:p>
          <a:p>
            <a:pPr>
              <a:buFontTx/>
              <a:buChar char="-"/>
              <a:defRPr/>
            </a:pPr>
            <a:r>
              <a:rPr lang="pt-BR" sz="2000" dirty="0">
                <a:ea typeface="+mn-ea"/>
                <a:cs typeface="Arial" charset="0"/>
              </a:rPr>
              <a:t> associada à mutações nos genes </a:t>
            </a:r>
            <a:r>
              <a:rPr lang="pt-BR" sz="2000" i="1" dirty="0">
                <a:ea typeface="+mn-ea"/>
                <a:cs typeface="Arial" charset="0"/>
              </a:rPr>
              <a:t>Msx2 </a:t>
            </a:r>
            <a:r>
              <a:rPr lang="pt-BR" sz="2000" dirty="0">
                <a:ea typeface="+mn-ea"/>
                <a:cs typeface="Arial" charset="0"/>
              </a:rPr>
              <a:t>e</a:t>
            </a:r>
            <a:r>
              <a:rPr lang="pt-BR" sz="2000" i="1" dirty="0">
                <a:ea typeface="+mn-ea"/>
                <a:cs typeface="Arial" charset="0"/>
              </a:rPr>
              <a:t> Alx4</a:t>
            </a:r>
          </a:p>
          <a:p>
            <a:pPr>
              <a:defRPr/>
            </a:pPr>
            <a:endParaRPr lang="pt-BR" sz="2000" dirty="0">
              <a:ea typeface="+mn-ea"/>
              <a:cs typeface="Arial" charset="0"/>
            </a:endParaRPr>
          </a:p>
        </p:txBody>
      </p:sp>
      <p:sp>
        <p:nvSpPr>
          <p:cNvPr id="34821" name="CaixaDeTexto 6"/>
          <p:cNvSpPr txBox="1">
            <a:spLocks noChangeArrowheads="1"/>
          </p:cNvSpPr>
          <p:nvPr/>
        </p:nvSpPr>
        <p:spPr bwMode="auto">
          <a:xfrm>
            <a:off x="6631648" y="4740724"/>
            <a:ext cx="2309900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dirty="0"/>
              <a:t>intervenção pós-natal:</a:t>
            </a:r>
          </a:p>
          <a:p>
            <a:pPr algn="ctr" eaLnBrk="1" hangingPunct="1"/>
            <a:r>
              <a:rPr lang="pt-BR" sz="2000" dirty="0"/>
              <a:t>abertura </a:t>
            </a:r>
            <a:r>
              <a:rPr lang="pt-BR" sz="2000" dirty="0" err="1"/>
              <a:t>cirurgica</a:t>
            </a:r>
            <a:r>
              <a:rPr lang="pt-BR" sz="2000" dirty="0"/>
              <a:t> das fontanelas</a:t>
            </a:r>
          </a:p>
        </p:txBody>
      </p:sp>
      <p:pic>
        <p:nvPicPr>
          <p:cNvPr id="11" name="Picture 10" descr="malform - sinost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" y="1697424"/>
            <a:ext cx="6563729" cy="462227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08" y="1692626"/>
            <a:ext cx="2552171" cy="2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79" y="1697424"/>
            <a:ext cx="3454368" cy="26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62" y="6366259"/>
            <a:ext cx="23737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Schoenwolf</a:t>
            </a:r>
            <a:r>
              <a:rPr lang="en-US" dirty="0" smtClean="0"/>
              <a:t> et al., 2016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ixaDeTexto 1"/>
          <p:cNvSpPr txBox="1">
            <a:spLocks noChangeArrowheads="1"/>
          </p:cNvSpPr>
          <p:nvPr/>
        </p:nvSpPr>
        <p:spPr bwMode="auto">
          <a:xfrm>
            <a:off x="428625" y="113270"/>
            <a:ext cx="771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90"/>
                </a:solidFill>
              </a:rPr>
              <a:t>malformações da junção </a:t>
            </a:r>
            <a:r>
              <a:rPr lang="pt-BR" b="1" dirty="0" err="1">
                <a:solidFill>
                  <a:srgbClr val="000090"/>
                </a:solidFill>
              </a:rPr>
              <a:t>crâniovertebral</a:t>
            </a:r>
            <a:r>
              <a:rPr lang="pt-BR" b="1" dirty="0">
                <a:solidFill>
                  <a:srgbClr val="000090"/>
                </a:solidFill>
              </a:rPr>
              <a:t>  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97" y="1888683"/>
            <a:ext cx="33639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aixaDeTexto 10"/>
          <p:cNvSpPr txBox="1">
            <a:spLocks noChangeArrowheads="1"/>
          </p:cNvSpPr>
          <p:nvPr/>
        </p:nvSpPr>
        <p:spPr bwMode="auto">
          <a:xfrm>
            <a:off x="4555439" y="742584"/>
            <a:ext cx="4143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chemeClr val="accent2"/>
                </a:solidFill>
              </a:rPr>
              <a:t>síndrome Arnold-</a:t>
            </a:r>
            <a:r>
              <a:rPr lang="pt-BR" sz="2000" b="1" dirty="0" err="1">
                <a:solidFill>
                  <a:schemeClr val="accent2"/>
                </a:solidFill>
              </a:rPr>
              <a:t>Chiari</a:t>
            </a:r>
            <a:endParaRPr lang="pt-BR" sz="2000" b="1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pt-BR" sz="2000" b="1" dirty="0"/>
              <a:t>tecido cerebelar com extensão abaixo do forame magno</a:t>
            </a:r>
          </a:p>
          <a:p>
            <a:pPr algn="ctr" eaLnBrk="1" hangingPunct="1"/>
            <a:endParaRPr lang="pt-BR" sz="2000" b="1" dirty="0"/>
          </a:p>
        </p:txBody>
      </p:sp>
      <p:pic>
        <p:nvPicPr>
          <p:cNvPr id="2" name="Picture 1" descr="malform-Arnold Chia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2" y="747713"/>
            <a:ext cx="3012948" cy="6021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1981" y="6416413"/>
            <a:ext cx="191692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al.,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terato-F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6624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06813"/>
            <a:ext cx="44958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50825" y="101600"/>
            <a:ext cx="8893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600" b="1" dirty="0" err="1" smtClean="0">
                <a:solidFill>
                  <a:srgbClr val="000090"/>
                </a:solidFill>
                <a:latin typeface="Arial" charset="0"/>
              </a:rPr>
              <a:t>Microencefalia</a:t>
            </a:r>
            <a:r>
              <a:rPr lang="pt-BR" sz="2600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pt-BR" sz="2600" b="1" dirty="0">
                <a:solidFill>
                  <a:srgbClr val="000090"/>
                </a:solidFill>
                <a:latin typeface="Arial" charset="0"/>
              </a:rPr>
              <a:t>– </a:t>
            </a:r>
            <a:r>
              <a:rPr lang="pt-BR" sz="2600" b="1" dirty="0" err="1">
                <a:solidFill>
                  <a:srgbClr val="000090"/>
                </a:solidFill>
                <a:latin typeface="Arial" charset="0"/>
              </a:rPr>
              <a:t>teratogênese</a:t>
            </a:r>
            <a:r>
              <a:rPr lang="pt-BR" sz="2600" b="1" dirty="0">
                <a:solidFill>
                  <a:srgbClr val="000090"/>
                </a:solidFill>
                <a:latin typeface="Arial" charset="0"/>
              </a:rPr>
              <a:t> por síndrome de </a:t>
            </a:r>
            <a:r>
              <a:rPr lang="pt-BR" sz="2600" b="1" dirty="0" smtClean="0">
                <a:solidFill>
                  <a:srgbClr val="000090"/>
                </a:solidFill>
                <a:latin typeface="Arial" charset="0"/>
              </a:rPr>
              <a:t>fetal de </a:t>
            </a:r>
            <a:r>
              <a:rPr lang="pt-BR" sz="2600" b="1" dirty="0" err="1" smtClean="0">
                <a:solidFill>
                  <a:srgbClr val="000090"/>
                </a:solidFill>
                <a:latin typeface="Arial" charset="0"/>
              </a:rPr>
              <a:t>alcoólismo</a:t>
            </a:r>
            <a:r>
              <a:rPr lang="pt-BR" sz="2600" b="1" dirty="0" smtClean="0">
                <a:solidFill>
                  <a:srgbClr val="000090"/>
                </a:solidFill>
                <a:latin typeface="Arial" charset="0"/>
              </a:rPr>
              <a:t> e </a:t>
            </a:r>
            <a:r>
              <a:rPr lang="pt-BR" sz="2600" b="1" dirty="0" err="1">
                <a:solidFill>
                  <a:srgbClr val="000090"/>
                </a:solidFill>
                <a:latin typeface="Arial" charset="0"/>
              </a:rPr>
              <a:t>Zika</a:t>
            </a:r>
            <a:r>
              <a:rPr lang="pt-BR" sz="26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pt-BR" sz="2600" b="1" dirty="0" err="1">
                <a:solidFill>
                  <a:srgbClr val="000090"/>
                </a:solidFill>
                <a:latin typeface="Arial" charset="0"/>
              </a:rPr>
              <a:t>virus</a:t>
            </a:r>
            <a:endParaRPr lang="pt-BR" sz="26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003800" y="1254125"/>
            <a:ext cx="3835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morte celular na placa </a:t>
            </a:r>
            <a:r>
              <a:rPr lang="pt-BR" sz="2000" b="1" dirty="0" smtClean="0">
                <a:solidFill>
                  <a:srgbClr val="000090"/>
                </a:solidFill>
                <a:latin typeface="Arial" charset="0"/>
              </a:rPr>
              <a:t>neural </a:t>
            </a:r>
            <a:r>
              <a:rPr lang="pt-BR" sz="2000" b="1" dirty="0" err="1" smtClean="0">
                <a:solidFill>
                  <a:srgbClr val="000090"/>
                </a:solidFill>
                <a:latin typeface="Arial" charset="0"/>
              </a:rPr>
              <a:t>prosencefálica</a:t>
            </a:r>
            <a:r>
              <a:rPr lang="pt-BR" sz="2000" b="1" dirty="0" smtClean="0">
                <a:solidFill>
                  <a:srgbClr val="000090"/>
                </a:solidFill>
                <a:latin typeface="Arial" charset="0"/>
              </a:rPr>
              <a:t>:</a:t>
            </a:r>
            <a:endParaRPr lang="pt-BR" sz="2000" b="1" dirty="0">
              <a:solidFill>
                <a:srgbClr val="000090"/>
              </a:solidFill>
              <a:latin typeface="Arial" charset="0"/>
            </a:endParaRPr>
          </a:p>
          <a:p>
            <a:pPr eaLnBrk="1" hangingPunct="1"/>
            <a:endParaRPr lang="pt-BR" sz="2000" b="1" dirty="0">
              <a:solidFill>
                <a:srgbClr val="000090"/>
              </a:solidFill>
              <a:latin typeface="Arial" charset="0"/>
            </a:endParaRPr>
          </a:p>
          <a:p>
            <a:pPr eaLnBrk="1" hangingPunct="1"/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consequência: diminuição da massa cortical do encéfalo causa </a:t>
            </a:r>
            <a:r>
              <a:rPr lang="pt-BR" sz="2000" b="1" dirty="0" err="1" smtClean="0">
                <a:solidFill>
                  <a:srgbClr val="000090"/>
                </a:solidFill>
                <a:latin typeface="Arial" charset="0"/>
              </a:rPr>
              <a:t>diminuiçào</a:t>
            </a:r>
            <a:r>
              <a:rPr lang="pt-BR" sz="2000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da caixa craniana</a:t>
            </a:r>
          </a:p>
          <a:p>
            <a:pPr eaLnBrk="1" hangingPunct="1"/>
            <a:endParaRPr lang="pt-BR" sz="2000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56" y="3550820"/>
            <a:ext cx="27209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5091" y="6394588"/>
            <a:ext cx="14079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Gilbert, 2010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8100" y="857250"/>
            <a:ext cx="2480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 smtClean="0">
                <a:solidFill>
                  <a:srgbClr val="0000FF"/>
                </a:solidFill>
              </a:rPr>
              <a:t> 9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6751" y="2164834"/>
            <a:ext cx="4552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3200" b="1" dirty="0" smtClean="0">
                <a:solidFill>
                  <a:srgbClr val="0000FF"/>
                </a:solidFill>
              </a:rPr>
              <a:t> da face e das </a:t>
            </a:r>
            <a:r>
              <a:rPr lang="en-US" sz="3200" b="1" dirty="0" err="1" smtClean="0">
                <a:solidFill>
                  <a:srgbClr val="0000FF"/>
                </a:solidFill>
              </a:rPr>
              <a:t>cavidades</a:t>
            </a:r>
            <a:r>
              <a:rPr lang="en-US" sz="3200" b="1" dirty="0" smtClean="0">
                <a:solidFill>
                  <a:srgbClr val="0000FF"/>
                </a:solidFill>
              </a:rPr>
              <a:t> nasal e </a:t>
            </a:r>
            <a:r>
              <a:rPr lang="en-US" sz="3200" b="1" dirty="0" err="1" smtClean="0">
                <a:solidFill>
                  <a:srgbClr val="0000FF"/>
                </a:solidFill>
              </a:rPr>
              <a:t>bucal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875" y="3732590"/>
            <a:ext cx="8699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 err="1" smtClean="0">
                <a:solidFill>
                  <a:srgbClr val="0000FF"/>
                </a:solidFill>
              </a:rPr>
              <a:t>os</a:t>
            </a:r>
            <a:r>
              <a:rPr lang="en-US" sz="2800" b="1" i="1" dirty="0" smtClean="0">
                <a:solidFill>
                  <a:srgbClr val="0000FF"/>
                </a:solidFill>
              </a:rPr>
              <a:t> arcos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faringeos</a:t>
            </a:r>
            <a:endParaRPr lang="en-US" sz="28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0000FF"/>
                </a:solidFill>
              </a:rPr>
              <a:t>as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saliências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maxilares</a:t>
            </a:r>
            <a:r>
              <a:rPr lang="en-US" sz="2800" b="1" i="1" dirty="0" smtClean="0">
                <a:solidFill>
                  <a:srgbClr val="0000FF"/>
                </a:solidFill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mandibulares</a:t>
            </a:r>
            <a:r>
              <a:rPr lang="en-US" sz="2800" b="1" i="1" dirty="0" smtClean="0">
                <a:solidFill>
                  <a:srgbClr val="0000FF"/>
                </a:solidFill>
              </a:rPr>
              <a:t> e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frontonasal</a:t>
            </a:r>
            <a:endParaRPr lang="en-US" sz="28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0000FF"/>
                </a:solidFill>
              </a:rPr>
              <a:t>a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cavidade</a:t>
            </a:r>
            <a:r>
              <a:rPr lang="en-US" sz="2800" b="1" i="1" dirty="0" smtClean="0">
                <a:solidFill>
                  <a:srgbClr val="0000FF"/>
                </a:solidFill>
              </a:rPr>
              <a:t> nasal e o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palato</a:t>
            </a:r>
            <a:endParaRPr lang="en-US" sz="28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0000FF"/>
                </a:solidFill>
              </a:rPr>
              <a:t>as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bolsas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faríngeos</a:t>
            </a:r>
            <a:r>
              <a:rPr lang="en-US" sz="2800" b="1" i="1" dirty="0" smtClean="0">
                <a:solidFill>
                  <a:srgbClr val="0000FF"/>
                </a:solidFill>
              </a:rPr>
              <a:t> e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seus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derivados</a:t>
            </a:r>
            <a:endParaRPr lang="en-US" sz="2800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0000FF"/>
                </a:solidFill>
              </a:rPr>
              <a:t>a face</a:t>
            </a: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0000FF"/>
                </a:solidFill>
              </a:rPr>
              <a:t>as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cavidades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nasais</a:t>
            </a:r>
            <a:r>
              <a:rPr lang="en-US" sz="2800" b="1" i="1" dirty="0" smtClean="0">
                <a:solidFill>
                  <a:srgbClr val="0000FF"/>
                </a:solidFill>
              </a:rPr>
              <a:t> e o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palato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66" y="0"/>
            <a:ext cx="2654734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jir-emb-face48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9" y="45684"/>
            <a:ext cx="1543374" cy="23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924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igitalizar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50927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82575" y="285750"/>
            <a:ext cx="870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os arcos branquiais – uma peça chave na evolução dos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vertrebados</a:t>
            </a:r>
            <a:endParaRPr lang="pt-BR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508625" y="908050"/>
            <a:ext cx="271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Agnatha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respiração 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filtração de alimento 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grupos atuais parasíticos </a:t>
            </a:r>
          </a:p>
          <a:p>
            <a:pPr eaLnBrk="1" hangingPunct="1">
              <a:buFontTx/>
              <a:buChar char="-"/>
            </a:pPr>
            <a:endParaRPr lang="pt-B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pt-BR" sz="1800" b="1" i="1">
                <a:solidFill>
                  <a:schemeClr val="accent2"/>
                </a:solidFill>
                <a:latin typeface="Calibri" charset="0"/>
              </a:rPr>
              <a:t>(peixe bruxa)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508625" y="3560763"/>
            <a:ext cx="23098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Gnathostomata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respiração 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ingestão de alimento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predadores</a:t>
            </a: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5364163" y="5375275"/>
            <a:ext cx="3384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0"/>
                </a:solidFill>
                <a:latin typeface="Calibri" charset="0"/>
              </a:rPr>
              <a:t>primeiro arco é transformado em ramos maxilar e mandibular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31750" y="173038"/>
            <a:ext cx="927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FF"/>
                </a:solidFill>
              </a:rPr>
              <a:t>6 arcos </a:t>
            </a:r>
            <a:r>
              <a:rPr lang="en-US" b="1" dirty="0" err="1">
                <a:solidFill>
                  <a:srgbClr val="0000FF"/>
                </a:solidFill>
              </a:rPr>
              <a:t>branquiais</a:t>
            </a:r>
            <a:r>
              <a:rPr lang="en-US" b="1" dirty="0">
                <a:solidFill>
                  <a:srgbClr val="0000FF"/>
                </a:solidFill>
              </a:rPr>
              <a:t> e </a:t>
            </a:r>
            <a:r>
              <a:rPr lang="en-US" b="1" dirty="0" err="1">
                <a:solidFill>
                  <a:srgbClr val="0000FF"/>
                </a:solidFill>
              </a:rPr>
              <a:t>fendas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branquiais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peixes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teleósteos</a:t>
            </a:r>
            <a:r>
              <a:rPr lang="en-US" b="1" dirty="0" smtClean="0">
                <a:solidFill>
                  <a:srgbClr val="0000FF"/>
                </a:solidFill>
              </a:rPr>
              <a:t>,</a:t>
            </a:r>
          </a:p>
          <a:p>
            <a:pPr eaLnBrk="1" hangingPunct="1"/>
            <a:r>
              <a:rPr lang="en-US" b="1" dirty="0" smtClean="0">
                <a:solidFill>
                  <a:srgbClr val="0000FF"/>
                </a:solidFill>
              </a:rPr>
              <a:t>5 arcos </a:t>
            </a:r>
            <a:r>
              <a:rPr lang="en-US" b="1" dirty="0" err="1" smtClean="0">
                <a:solidFill>
                  <a:srgbClr val="0000FF"/>
                </a:solidFill>
              </a:rPr>
              <a:t>faríngeos</a:t>
            </a:r>
            <a:r>
              <a:rPr lang="en-US" b="1" dirty="0" smtClean="0">
                <a:solidFill>
                  <a:srgbClr val="0000FF"/>
                </a:solidFill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</a:rPr>
              <a:t>bolsas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faríngeas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Amniota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7411" name="Picture 4" descr="Captura de Tela 2016-11-11 às 08.5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352800"/>
            <a:ext cx="51847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aptura de Tela 2016-11-11 às 08.52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10411"/>
            <a:ext cx="3784600" cy="250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698"/>
            <a:ext cx="8991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74725" y="57478"/>
            <a:ext cx="74700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s</a:t>
            </a:r>
            <a:r>
              <a:rPr lang="pt-BR" sz="2800" b="1" dirty="0" smtClean="0">
                <a:solidFill>
                  <a:srgbClr val="0000FF"/>
                </a:solidFill>
                <a:latin typeface="Arial" charset="0"/>
              </a:rPr>
              <a:t>equência </a:t>
            </a:r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linear das vesículas encefálicas</a:t>
            </a:r>
          </a:p>
        </p:txBody>
      </p:sp>
      <p:pic>
        <p:nvPicPr>
          <p:cNvPr id="5" name="Picture 4" descr="Captura de Tela 2014-05-01 às 17.33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3144" y="3902580"/>
            <a:ext cx="2104204" cy="36112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8774" y="5949310"/>
            <a:ext cx="344196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Gilbert, 2010; UNC embryo images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33463"/>
            <a:ext cx="6494463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6000750"/>
            <a:ext cx="8180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latin typeface="Calibri" charset="0"/>
              </a:rPr>
              <a:t>embrião humano 31 d:</a:t>
            </a:r>
            <a:r>
              <a:rPr lang="pt-BR" sz="2000">
                <a:latin typeface="Calibri" charset="0"/>
              </a:rPr>
              <a:t> sistema circulatório (cordão umbilical, figado, coração, arcos aórticos, carótides e aorta dorsal)  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82638" y="214313"/>
            <a:ext cx="7310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b="1" dirty="0">
                <a:solidFill>
                  <a:srgbClr val="0000FF"/>
                </a:solidFill>
                <a:latin typeface="Calibri" charset="0"/>
              </a:rPr>
              <a:t>relação arcos faríngeos – sistema cardiovascular</a:t>
            </a:r>
          </a:p>
        </p:txBody>
      </p:sp>
      <p:pic>
        <p:nvPicPr>
          <p:cNvPr id="19460" name="Imagem 5" descr="hednk0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000375"/>
            <a:ext cx="4819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Digitalizar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33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6362700" y="404813"/>
            <a:ext cx="2817813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chemeClr val="accent2"/>
                </a:solidFill>
                <a:latin typeface="Calibri" charset="0"/>
              </a:rPr>
              <a:t>embrião humano</a:t>
            </a:r>
            <a:r>
              <a:rPr lang="pt-BR" sz="2000" dirty="0">
                <a:solidFill>
                  <a:schemeClr val="accent2"/>
                </a:solidFill>
                <a:latin typeface="Calibri" charset="0"/>
              </a:rPr>
              <a:t> </a:t>
            </a: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  <a:latin typeface="Calibri" charset="0"/>
              </a:rPr>
              <a:t>os 4 arcos aparecem sequencialmente, o 6. não é visível externamente</a:t>
            </a:r>
          </a:p>
          <a:p>
            <a:pPr eaLnBrk="1" hangingPunct="1"/>
            <a:endParaRPr lang="pt-BR" sz="2000" dirty="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  <a:latin typeface="Calibri" charset="0"/>
              </a:rPr>
              <a:t>revestimento endodérmico interno (intestino anterior)</a:t>
            </a:r>
          </a:p>
          <a:p>
            <a:pPr eaLnBrk="1" hangingPunct="1"/>
            <a:endParaRPr lang="pt-BR" sz="2000" dirty="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  <a:latin typeface="Calibri" charset="0"/>
              </a:rPr>
              <a:t>revestimento ectodérmico externo</a:t>
            </a:r>
          </a:p>
          <a:p>
            <a:pPr eaLnBrk="1" hangingPunct="1"/>
            <a:endParaRPr lang="pt-BR" sz="2000" dirty="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  <a:latin typeface="Calibri" charset="0"/>
              </a:rPr>
              <a:t>estrutura interna:</a:t>
            </a:r>
          </a:p>
          <a:p>
            <a:pPr eaLnBrk="1" hangingPunct="1">
              <a:buFontTx/>
              <a:buChar char="-"/>
            </a:pPr>
            <a:r>
              <a:rPr lang="pt-BR" sz="2000" dirty="0">
                <a:solidFill>
                  <a:schemeClr val="tx2"/>
                </a:solidFill>
                <a:latin typeface="Calibri" charset="0"/>
              </a:rPr>
              <a:t>1 arco aórtico</a:t>
            </a:r>
          </a:p>
          <a:p>
            <a:pPr eaLnBrk="1" hangingPunct="1">
              <a:buFontTx/>
              <a:buChar char="-"/>
            </a:pPr>
            <a:r>
              <a:rPr lang="pt-BR" sz="2000" dirty="0">
                <a:solidFill>
                  <a:schemeClr val="tx2"/>
                </a:solidFill>
                <a:latin typeface="Calibri" charset="0"/>
              </a:rPr>
              <a:t> 1 arco cartilaginoso</a:t>
            </a:r>
          </a:p>
          <a:p>
            <a:pPr eaLnBrk="1" hangingPunct="1">
              <a:buFontTx/>
              <a:buChar char="-"/>
            </a:pPr>
            <a:r>
              <a:rPr lang="pt-BR" sz="2000" dirty="0">
                <a:solidFill>
                  <a:schemeClr val="tx2"/>
                </a:solidFill>
                <a:latin typeface="Calibri" charset="0"/>
              </a:rPr>
              <a:t> 1 arco de nervo cranial</a:t>
            </a:r>
          </a:p>
          <a:p>
            <a:pPr eaLnBrk="1" hangingPunct="1"/>
            <a:endParaRPr lang="pt-BR" sz="1800" dirty="0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6588125" y="6021388"/>
            <a:ext cx="2390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i="1">
                <a:solidFill>
                  <a:schemeClr val="tx2"/>
                </a:solidFill>
                <a:latin typeface="Calibri" charset="0"/>
              </a:rPr>
              <a:t>Fendas faríngeas não abrem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5"/>
          <p:cNvSpPr txBox="1">
            <a:spLocks noChangeArrowheads="1"/>
          </p:cNvSpPr>
          <p:nvPr/>
        </p:nvSpPr>
        <p:spPr bwMode="auto">
          <a:xfrm>
            <a:off x="900113" y="163513"/>
            <a:ext cx="7411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código </a:t>
            </a:r>
            <a:r>
              <a:rPr lang="pt-BR" sz="2000" b="1" dirty="0" err="1">
                <a:solidFill>
                  <a:srgbClr val="0000FF"/>
                </a:solidFill>
              </a:rPr>
              <a:t>Hox</a:t>
            </a:r>
            <a:r>
              <a:rPr lang="pt-BR" sz="2000" b="1" dirty="0">
                <a:solidFill>
                  <a:srgbClr val="0000FF"/>
                </a:solidFill>
              </a:rPr>
              <a:t> e as rotas de migração da crista neural cefálica</a:t>
            </a:r>
          </a:p>
        </p:txBody>
      </p:sp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095375" y="4986338"/>
            <a:ext cx="71485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90"/>
                </a:solidFill>
              </a:rPr>
              <a:t>rombômero 2 é Hoxa2 positivo</a:t>
            </a:r>
          </a:p>
          <a:p>
            <a:pPr eaLnBrk="1" hangingPunct="1"/>
            <a:r>
              <a:rPr lang="pt-BR" sz="1800" b="1">
                <a:solidFill>
                  <a:srgbClr val="000090"/>
                </a:solidFill>
              </a:rPr>
              <a:t>expressão de Hoxa2 na crista neural deste rombômero precisa ser desligado para migrãção e contribuição ao 1</a:t>
            </a:r>
            <a:r>
              <a:rPr lang="pt-BR" sz="1800" b="1" baseline="30000">
                <a:solidFill>
                  <a:srgbClr val="000090"/>
                </a:solidFill>
              </a:rPr>
              <a:t>o</a:t>
            </a:r>
            <a:r>
              <a:rPr lang="pt-BR" sz="1800" b="1">
                <a:solidFill>
                  <a:srgbClr val="000090"/>
                </a:solidFill>
              </a:rPr>
              <a:t> arco faríngeo</a:t>
            </a:r>
          </a:p>
          <a:p>
            <a:pPr eaLnBrk="1" hangingPunct="1"/>
            <a:endParaRPr lang="pt-BR" sz="1800" b="1">
              <a:solidFill>
                <a:srgbClr val="000090"/>
              </a:solidFill>
            </a:endParaRPr>
          </a:p>
          <a:p>
            <a:pPr eaLnBrk="1" hangingPunct="1"/>
            <a:r>
              <a:rPr lang="pt-BR" sz="1800" b="1">
                <a:solidFill>
                  <a:srgbClr val="000090"/>
                </a:solidFill>
              </a:rPr>
              <a:t>Igualmente, Hoxb1 na crista neural do rombômero 4 precisa ser desligado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75688" cy="4192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6"/>
          <p:cNvSpPr txBox="1">
            <a:spLocks noChangeArrowheads="1"/>
          </p:cNvSpPr>
          <p:nvPr/>
        </p:nvSpPr>
        <p:spPr bwMode="auto">
          <a:xfrm>
            <a:off x="6340475" y="104775"/>
            <a:ext cx="27924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cartilagem do 1o arco</a:t>
            </a:r>
            <a:r>
              <a:rPr lang="pt-BR" sz="1800">
                <a:solidFill>
                  <a:schemeClr val="tx2"/>
                </a:solidFill>
                <a:latin typeface="Calibri" charset="0"/>
              </a:rPr>
              <a:t> 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cartilagem de Meckel 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aliesfenóide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martelo e bigorna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ossificação endocondral;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outros ossos da mandíbula, maxila e porção esquamosa do osso temporal  formados por ossificação intramembranosa</a:t>
            </a:r>
          </a:p>
          <a:p>
            <a:pPr eaLnBrk="1" hangingPunct="1"/>
            <a:endParaRPr lang="pt-BR" sz="1600">
              <a:solidFill>
                <a:schemeClr val="accent2"/>
              </a:solidFill>
              <a:latin typeface="Calibri" charset="0"/>
            </a:endParaRPr>
          </a:p>
        </p:txBody>
      </p:sp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928688"/>
            <a:ext cx="6088062" cy="563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6340475" y="2924175"/>
            <a:ext cx="3089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do 2o arco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cartilagem de Reichert)</a:t>
            </a:r>
            <a:endParaRPr lang="pt-BR" sz="1800" b="1">
              <a:solidFill>
                <a:srgbClr val="FF0000"/>
              </a:solidFill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estribo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processo estilóide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ligamento estilohióde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 corpo anterior do hióide</a:t>
            </a:r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6340475" y="4654550"/>
            <a:ext cx="271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do 3o arco</a:t>
            </a:r>
          </a:p>
          <a:p>
            <a:pPr eaLnBrk="1" hangingPunct="1"/>
            <a:r>
              <a:rPr lang="pt-BR" sz="1800" b="1">
                <a:solidFill>
                  <a:schemeClr val="accent2"/>
                </a:solidFill>
                <a:latin typeface="Calibri" charset="0"/>
              </a:rPr>
              <a:t>- parte posterior do hióide</a:t>
            </a:r>
          </a:p>
        </p:txBody>
      </p:sp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6372225" y="5335588"/>
            <a:ext cx="28432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do 4o e 6o arco</a:t>
            </a:r>
          </a:p>
          <a:p>
            <a:pPr eaLnBrk="1" hangingPunct="1">
              <a:buFontTx/>
              <a:buChar char="-"/>
            </a:pPr>
            <a:r>
              <a:rPr lang="pt-BR" sz="1800" b="1">
                <a:solidFill>
                  <a:schemeClr val="accent2"/>
                </a:solidFill>
                <a:latin typeface="Calibri" charset="0"/>
              </a:rPr>
              <a:t>cartilagens do larínge </a:t>
            </a:r>
            <a:r>
              <a:rPr lang="pt-BR" sz="1800">
                <a:solidFill>
                  <a:schemeClr val="accent2"/>
                </a:solidFill>
                <a:latin typeface="Calibri" charset="0"/>
              </a:rPr>
              <a:t>(tireóide, cunciforme, corniculado, aritenóide, cricóide) </a:t>
            </a:r>
          </a:p>
        </p:txBody>
      </p:sp>
      <p:sp>
        <p:nvSpPr>
          <p:cNvPr id="26630" name="Text Box 11"/>
          <p:cNvSpPr txBox="1">
            <a:spLocks noChangeArrowheads="1"/>
          </p:cNvSpPr>
          <p:nvPr/>
        </p:nvSpPr>
        <p:spPr bwMode="auto">
          <a:xfrm>
            <a:off x="107950" y="255588"/>
            <a:ext cx="6305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arcos faríngeos e cartilagens da cabeça/pescoço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250825" y="6165850"/>
            <a:ext cx="15335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Larsen,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25603" grpId="0"/>
      <p:bldP spid="25604" grpId="0"/>
      <p:bldP spid="256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Digitalizar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84238"/>
            <a:ext cx="5899150" cy="5713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6300788" y="4762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6122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arcos faríngeos e musculatura cabeça/pescoço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6084888" y="115888"/>
            <a:ext cx="29511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solidFill>
                  <a:schemeClr val="tx2"/>
                </a:solidFill>
                <a:latin typeface="Calibri" charset="0"/>
              </a:rPr>
              <a:t>musculatura do 1o arco</a:t>
            </a:r>
          </a:p>
          <a:p>
            <a:pPr eaLnBrk="1" hangingPunct="1"/>
            <a:r>
              <a:rPr lang="pt-BR" sz="1600">
                <a:solidFill>
                  <a:schemeClr val="accent2"/>
                </a:solidFill>
                <a:latin typeface="Calibri" charset="0"/>
              </a:rPr>
              <a:t>principalmente associada á </a:t>
            </a:r>
            <a:r>
              <a:rPr lang="pt-BR" sz="1600" b="1">
                <a:solidFill>
                  <a:schemeClr val="accent2"/>
                </a:solidFill>
                <a:latin typeface="Calibri" charset="0"/>
              </a:rPr>
              <a:t>mastigação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 (temporalis, masseter e pterigóides mediano e lateral) e </a:t>
            </a:r>
            <a:r>
              <a:rPr lang="pt-BR" sz="1600" b="1">
                <a:solidFill>
                  <a:schemeClr val="accent2"/>
                </a:solidFill>
                <a:latin typeface="Calibri" charset="0"/>
              </a:rPr>
              <a:t>ingestão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 (mielohióide, tensor veli palatini)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6091238" y="1700213"/>
            <a:ext cx="30178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solidFill>
                  <a:schemeClr val="tx2"/>
                </a:solidFill>
                <a:latin typeface="Calibri" charset="0"/>
              </a:rPr>
              <a:t>do 2o arco</a:t>
            </a:r>
          </a:p>
          <a:p>
            <a:pPr eaLnBrk="1" hangingPunct="1"/>
            <a:r>
              <a:rPr lang="pt-BR" sz="1600">
                <a:solidFill>
                  <a:schemeClr val="accent2"/>
                </a:solidFill>
                <a:latin typeface="Calibri" charset="0"/>
              </a:rPr>
              <a:t>principal musculatura facial (</a:t>
            </a:r>
            <a:r>
              <a:rPr lang="pt-BR" sz="1600" b="1">
                <a:solidFill>
                  <a:schemeClr val="accent2"/>
                </a:solidFill>
                <a:latin typeface="Calibri" charset="0"/>
              </a:rPr>
              <a:t>sucção/amamentação e movimentação ocular e auricular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) orbicularis oculi,orbicularis oris, risorius, platisma, auricularis, fronto- occipitalis, buccinator, estilohióide, estapédio e parte do digástrico</a:t>
            </a:r>
          </a:p>
          <a:p>
            <a:pPr eaLnBrk="1" hangingPunct="1"/>
            <a:endParaRPr lang="pt-BR" sz="1600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6084888" y="4076700"/>
            <a:ext cx="3305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solidFill>
                  <a:schemeClr val="tx2"/>
                </a:solidFill>
                <a:latin typeface="Calibri" charset="0"/>
              </a:rPr>
              <a:t>do 3o arco</a:t>
            </a:r>
          </a:p>
          <a:p>
            <a:pPr eaLnBrk="1" hangingPunct="1"/>
            <a:r>
              <a:rPr lang="pt-BR" sz="1600">
                <a:solidFill>
                  <a:schemeClr val="accent2"/>
                </a:solidFill>
                <a:latin typeface="Calibri" charset="0"/>
              </a:rPr>
              <a:t>estilofaríngeo (</a:t>
            </a:r>
            <a:r>
              <a:rPr lang="pt-BR" sz="1600" b="1">
                <a:solidFill>
                  <a:schemeClr val="accent2"/>
                </a:solidFill>
                <a:latin typeface="Calibri" charset="0"/>
              </a:rPr>
              <a:t>vocalização e ingestão)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6121400" y="4941888"/>
            <a:ext cx="31305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solidFill>
                  <a:schemeClr val="tx2"/>
                </a:solidFill>
                <a:latin typeface="Calibri" charset="0"/>
              </a:rPr>
              <a:t>do 4o arco</a:t>
            </a:r>
          </a:p>
          <a:p>
            <a:pPr eaLnBrk="1" hangingPunct="1"/>
            <a:r>
              <a:rPr lang="pt-BR" sz="1600">
                <a:solidFill>
                  <a:schemeClr val="accent2"/>
                </a:solidFill>
                <a:latin typeface="Calibri" charset="0"/>
              </a:rPr>
              <a:t>músculos constritores da faringe, musc. cricotireóide e levator veli palatini (vocalização e deglutição)</a:t>
            </a:r>
          </a:p>
          <a:p>
            <a:pPr eaLnBrk="1" hangingPunct="1"/>
            <a:endParaRPr lang="pt-BR" sz="1600" i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600" i="1">
                <a:solidFill>
                  <a:schemeClr val="tx2"/>
                </a:solidFill>
                <a:latin typeface="Calibri" charset="0"/>
              </a:rPr>
              <a:t>musc. interna da laringe derivado de somitos cervicais</a:t>
            </a:r>
          </a:p>
          <a:p>
            <a:pPr eaLnBrk="1" hangingPunct="1"/>
            <a:endParaRPr lang="pt-BR" sz="1600" i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endParaRPr lang="pt-BR" sz="1600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179388" y="6237288"/>
            <a:ext cx="1531937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Larsen,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266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" descr="Digitalizar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11"/>
          <p:cNvSpPr>
            <a:spLocks noChangeArrowheads="1"/>
          </p:cNvSpPr>
          <p:nvPr/>
        </p:nvSpPr>
        <p:spPr bwMode="auto">
          <a:xfrm>
            <a:off x="2484438" y="0"/>
            <a:ext cx="3382962" cy="12684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8675" name="Text Box 12"/>
          <p:cNvSpPr txBox="1">
            <a:spLocks noChangeArrowheads="1"/>
          </p:cNvSpPr>
          <p:nvPr/>
        </p:nvSpPr>
        <p:spPr bwMode="auto">
          <a:xfrm>
            <a:off x="2555875" y="295275"/>
            <a:ext cx="6516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arcos faríngeos e inervação cabeça/pescoço a partir de nervos craniais</a:t>
            </a:r>
          </a:p>
        </p:txBody>
      </p:sp>
      <p:sp>
        <p:nvSpPr>
          <p:cNvPr id="27652" name="Text Box 14"/>
          <p:cNvSpPr txBox="1">
            <a:spLocks noChangeArrowheads="1"/>
          </p:cNvSpPr>
          <p:nvPr/>
        </p:nvSpPr>
        <p:spPr bwMode="auto">
          <a:xfrm>
            <a:off x="5940425" y="1144588"/>
            <a:ext cx="30765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1o arco</a:t>
            </a:r>
          </a:p>
          <a:p>
            <a:pPr eaLnBrk="1" hangingPunct="1"/>
            <a:r>
              <a:rPr lang="pt-BR" sz="1800" b="1">
                <a:solidFill>
                  <a:schemeClr val="accent2"/>
                </a:solidFill>
                <a:latin typeface="Calibri" charset="0"/>
              </a:rPr>
              <a:t>ramos maxilar e mandibular do nervo trigêmeo (V)</a:t>
            </a: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2o arco</a:t>
            </a:r>
          </a:p>
          <a:p>
            <a:pPr eaLnBrk="1" hangingPunct="1"/>
            <a:r>
              <a:rPr lang="pt-BR" sz="1800" b="1">
                <a:solidFill>
                  <a:schemeClr val="accent2"/>
                </a:solidFill>
                <a:latin typeface="Calibri" charset="0"/>
              </a:rPr>
              <a:t>nervo facial (VII)</a:t>
            </a: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3o arco</a:t>
            </a:r>
          </a:p>
          <a:p>
            <a:pPr eaLnBrk="1" hangingPunct="1"/>
            <a:r>
              <a:rPr lang="pt-BR" sz="1800" b="1">
                <a:solidFill>
                  <a:schemeClr val="accent2"/>
                </a:solidFill>
                <a:latin typeface="Calibri" charset="0"/>
              </a:rPr>
              <a:t>nervo glossofaríngeo (IX)</a:t>
            </a: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4o arco</a:t>
            </a:r>
          </a:p>
          <a:p>
            <a:pPr eaLnBrk="1" hangingPunct="1"/>
            <a:r>
              <a:rPr lang="pt-BR" sz="1800" b="1">
                <a:solidFill>
                  <a:schemeClr val="accent2"/>
                </a:solidFill>
                <a:latin typeface="Calibri" charset="0"/>
              </a:rPr>
              <a:t>ramos superior laríngeo e recorrente laríngeo do nervo vago (X)</a:t>
            </a:r>
          </a:p>
          <a:p>
            <a:pPr eaLnBrk="1" hangingPunct="1"/>
            <a:endParaRPr lang="pt-BR" sz="1800" b="1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4192588" y="6381750"/>
            <a:ext cx="1531937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Larsen,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4175"/>
            <a:ext cx="73469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142875" y="2878138"/>
            <a:ext cx="4427538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1600" b="1">
                <a:solidFill>
                  <a:srgbClr val="002060"/>
                </a:solidFill>
                <a:latin typeface="Calibri" charset="0"/>
              </a:rPr>
              <a:t>1</a:t>
            </a:r>
            <a:r>
              <a:rPr lang="pt-BR" sz="1600" b="1" baseline="30000">
                <a:solidFill>
                  <a:srgbClr val="002060"/>
                </a:solidFill>
                <a:latin typeface="Calibri" charset="0"/>
              </a:rPr>
              <a:t>o</a:t>
            </a:r>
            <a:r>
              <a:rPr lang="pt-BR" sz="1600" b="1">
                <a:solidFill>
                  <a:srgbClr val="002060"/>
                </a:solidFill>
                <a:latin typeface="Calibri" charset="0"/>
              </a:rPr>
              <a:t> arco: recesso tubotimpánico</a:t>
            </a:r>
          </a:p>
          <a:p>
            <a:pPr eaLnBrk="1" hangingPunct="1">
              <a:spcBef>
                <a:spcPct val="30000"/>
              </a:spcBef>
            </a:pPr>
            <a:r>
              <a:rPr lang="pt-BR" sz="1600" b="1">
                <a:solidFill>
                  <a:srgbClr val="002060"/>
                </a:solidFill>
                <a:latin typeface="Calibri" charset="0"/>
              </a:rPr>
              <a:t>2</a:t>
            </a:r>
            <a:r>
              <a:rPr lang="pt-BR" sz="1600" b="1" baseline="30000">
                <a:solidFill>
                  <a:srgbClr val="002060"/>
                </a:solidFill>
                <a:latin typeface="Calibri" charset="0"/>
              </a:rPr>
              <a:t>o</a:t>
            </a:r>
            <a:r>
              <a:rPr lang="pt-BR" sz="1600" b="1">
                <a:solidFill>
                  <a:srgbClr val="002060"/>
                </a:solidFill>
                <a:latin typeface="Calibri" charset="0"/>
              </a:rPr>
              <a:t> arco: tonsila palatina</a:t>
            </a:r>
            <a:r>
              <a:rPr lang="pt-BR" sz="160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(parte da cavidade da bolsa permanece como seio tonsilar, endoderma penetra no mesênquima e forma criptas tonsilares – células em volta diferenciam em tecido linfóide</a:t>
            </a:r>
          </a:p>
          <a:p>
            <a:pPr eaLnBrk="1" hangingPunct="1">
              <a:spcBef>
                <a:spcPct val="30000"/>
              </a:spcBef>
            </a:pPr>
            <a:r>
              <a:rPr lang="pt-BR" sz="1600" b="1">
                <a:solidFill>
                  <a:srgbClr val="002060"/>
                </a:solidFill>
                <a:latin typeface="Calibri" charset="0"/>
              </a:rPr>
              <a:t>3</a:t>
            </a:r>
            <a:r>
              <a:rPr lang="pt-BR" sz="1600" b="1" baseline="30000">
                <a:solidFill>
                  <a:srgbClr val="002060"/>
                </a:solidFill>
                <a:latin typeface="Calibri" charset="0"/>
              </a:rPr>
              <a:t>o</a:t>
            </a:r>
            <a:r>
              <a:rPr lang="pt-BR" sz="1600" b="1">
                <a:solidFill>
                  <a:srgbClr val="002060"/>
                </a:solidFill>
                <a:latin typeface="Calibri" charset="0"/>
              </a:rPr>
              <a:t> arco: paratireóide inferior 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(porção bulbar dorsal) </a:t>
            </a:r>
            <a:r>
              <a:rPr lang="pt-BR" sz="1600" b="1">
                <a:solidFill>
                  <a:srgbClr val="002060"/>
                </a:solidFill>
                <a:latin typeface="Calibri" charset="0"/>
              </a:rPr>
              <a:t>e timo</a:t>
            </a:r>
            <a:r>
              <a:rPr lang="pt-BR" sz="160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(porção ventral da bolsa); corpúsculos tímicos originam de cordões epiteliais; linfócitos (do sistema hematopoético) ocupam interstício entre cordões </a:t>
            </a:r>
          </a:p>
          <a:p>
            <a:pPr eaLnBrk="1" hangingPunct="1">
              <a:spcBef>
                <a:spcPct val="30000"/>
              </a:spcBef>
            </a:pPr>
            <a:r>
              <a:rPr lang="pt-BR" sz="1600" b="1">
                <a:solidFill>
                  <a:srgbClr val="002060"/>
                </a:solidFill>
                <a:latin typeface="Calibri" charset="0"/>
              </a:rPr>
              <a:t>4</a:t>
            </a:r>
            <a:r>
              <a:rPr lang="pt-BR" sz="1600" b="1" baseline="30000">
                <a:solidFill>
                  <a:srgbClr val="002060"/>
                </a:solidFill>
                <a:latin typeface="Calibri" charset="0"/>
              </a:rPr>
              <a:t>o</a:t>
            </a:r>
            <a:r>
              <a:rPr lang="pt-BR" sz="1600" b="1">
                <a:solidFill>
                  <a:srgbClr val="002060"/>
                </a:solidFill>
                <a:latin typeface="Calibri" charset="0"/>
              </a:rPr>
              <a:t> arco: paratireóide superior e corpo ultimofaríngeo</a:t>
            </a:r>
            <a:r>
              <a:rPr lang="pt-BR" sz="1600">
                <a:solidFill>
                  <a:srgbClr val="002060"/>
                </a:solidFill>
                <a:latin typeface="Calibri" charset="0"/>
              </a:rPr>
              <a:t>  </a:t>
            </a:r>
            <a:r>
              <a:rPr lang="pt-BR" sz="1600">
                <a:solidFill>
                  <a:schemeClr val="accent2"/>
                </a:solidFill>
                <a:latin typeface="Calibri" charset="0"/>
              </a:rPr>
              <a:t>corpo ultimofaríngeo dá origem às células parafoliculares da tireóide , produtoras de calcitonina; cels. paratiróideanas produzem PTH  		</a:t>
            </a:r>
          </a:p>
        </p:txBody>
      </p:sp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75025"/>
            <a:ext cx="453707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06425" y="-15875"/>
            <a:ext cx="7989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FF"/>
                </a:solidFill>
                <a:latin typeface="Calibri" charset="0"/>
              </a:rPr>
              <a:t>desenvolvimento dos derivados das bolsas faríngeas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Digitalizar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25475"/>
            <a:ext cx="7704138" cy="604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CaixaDeTexto 2"/>
          <p:cNvSpPr txBox="1">
            <a:spLocks noChangeArrowheads="1"/>
          </p:cNvSpPr>
          <p:nvPr/>
        </p:nvSpPr>
        <p:spPr bwMode="auto">
          <a:xfrm>
            <a:off x="571500" y="115888"/>
            <a:ext cx="8224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tx2"/>
                </a:solidFill>
                <a:latin typeface="Calibri" charset="0"/>
              </a:rPr>
              <a:t>migração dos derivados glandulares da língua e dos 3º e 4º arcos branquiais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835150" y="6237288"/>
            <a:ext cx="153352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Larsen,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1287463" y="242888"/>
            <a:ext cx="6724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chemeClr val="tx2"/>
                </a:solidFill>
                <a:latin typeface="Calibri" charset="0"/>
              </a:rPr>
              <a:t>Malformações dos arcos faríngeos e seus derivados</a:t>
            </a:r>
          </a:p>
        </p:txBody>
      </p:sp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9465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4572000" y="1233488"/>
            <a:ext cx="4537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tx2"/>
                </a:solidFill>
                <a:latin typeface="Calibri" charset="0"/>
              </a:rPr>
              <a:t>síndromes do 1</a:t>
            </a:r>
            <a:r>
              <a:rPr lang="pt-BR" sz="2000" b="1" baseline="30000">
                <a:solidFill>
                  <a:schemeClr val="tx2"/>
                </a:solidFill>
                <a:latin typeface="Calibri" charset="0"/>
              </a:rPr>
              <a:t>o</a:t>
            </a:r>
            <a:r>
              <a:rPr lang="pt-BR" sz="2000" b="1">
                <a:solidFill>
                  <a:schemeClr val="tx2"/>
                </a:solidFill>
                <a:latin typeface="Calibri" charset="0"/>
              </a:rPr>
              <a:t> arco:</a:t>
            </a:r>
            <a:r>
              <a:rPr lang="pt-BR" sz="2000">
                <a:solidFill>
                  <a:schemeClr val="tx2"/>
                </a:solidFill>
                <a:latin typeface="Calibri" charset="0"/>
              </a:rPr>
              <a:t> 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conjunto de anomalias atribuidas à migração insuficiente de células da crista neural</a:t>
            </a:r>
          </a:p>
          <a:p>
            <a:pPr eaLnBrk="1" hangingPunct="1"/>
            <a:endParaRPr lang="pt-BR" sz="180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80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pt-BR" sz="1800" b="1">
                <a:solidFill>
                  <a:schemeClr val="tx2"/>
                </a:solidFill>
                <a:latin typeface="Calibri" charset="0"/>
              </a:rPr>
              <a:t>a) síndrome de Treacher Collins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subdesenvolvimento dos ossos zigomáticos da face, defeitos das pálpebras, orelhas externa deformadas, ouvido média e interna com anomalidades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gene mutado: </a:t>
            </a:r>
            <a:r>
              <a:rPr lang="pt-BR" sz="1800">
                <a:solidFill>
                  <a:schemeClr val="tx2"/>
                </a:solidFill>
                <a:latin typeface="Calibri" charset="0"/>
              </a:rPr>
              <a:t>TCOF</a:t>
            </a:r>
            <a:r>
              <a:rPr lang="pt-BR" sz="1800">
                <a:solidFill>
                  <a:schemeClr val="accent2"/>
                </a:solidFill>
                <a:latin typeface="Calibri" charset="0"/>
              </a:rPr>
              <a:t> (fator de transcrição)</a:t>
            </a:r>
          </a:p>
          <a:p>
            <a:pPr eaLnBrk="1" hangingPunct="1"/>
            <a:endParaRPr lang="pt-BR" sz="180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  <a:latin typeface="Calibri" charset="0"/>
              </a:rPr>
              <a:t>b) síndrome de Pierre Robin</a:t>
            </a:r>
            <a:r>
              <a:rPr lang="pt-BR" sz="180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pt-BR" sz="1800">
                <a:solidFill>
                  <a:schemeClr val="accent2"/>
                </a:solidFill>
                <a:latin typeface="Calibri" charset="0"/>
              </a:rPr>
              <a:t>(foto)</a:t>
            </a:r>
          </a:p>
          <a:p>
            <a:pPr eaLnBrk="1" hangingPunct="1"/>
            <a:r>
              <a:rPr lang="pt-BR" sz="1800">
                <a:solidFill>
                  <a:schemeClr val="accent2"/>
                </a:solidFill>
                <a:latin typeface="Calibri" charset="0"/>
              </a:rPr>
              <a:t>hipoplasia da mandíbula, fenda palatina, defeitos do olho e da orelha</a:t>
            </a:r>
          </a:p>
          <a:p>
            <a:pPr eaLnBrk="1" hangingPunct="1"/>
            <a:endParaRPr lang="pt-BR" sz="180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endParaRPr lang="pt-BR" sz="1800">
              <a:solidFill>
                <a:schemeClr val="accent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354263"/>
            <a:ext cx="4281487" cy="424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337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sz="2000" b="1">
                <a:solidFill>
                  <a:schemeClr val="tx2"/>
                </a:solidFill>
                <a:latin typeface="Calibri" charset="0"/>
              </a:rPr>
              <a:t>aplasia e hipotiroidismo congênito</a:t>
            </a:r>
          </a:p>
          <a:p>
            <a:pPr eaLnBrk="1" hangingPunct="1">
              <a:buFont typeface="Arial" charset="0"/>
              <a:buChar char="•"/>
            </a:pPr>
            <a:r>
              <a:rPr lang="pt-BR" sz="2000" b="1">
                <a:solidFill>
                  <a:schemeClr val="tx2"/>
                </a:solidFill>
                <a:latin typeface="Calibri" charset="0"/>
              </a:rPr>
              <a:t>cistos e seios do ducto tireoglosso</a:t>
            </a:r>
          </a:p>
          <a:p>
            <a:pPr eaLnBrk="1" hangingPunct="1">
              <a:buFont typeface="Arial" charset="0"/>
              <a:buChar char="•"/>
            </a:pPr>
            <a:r>
              <a:rPr lang="pt-BR" sz="2000" b="1">
                <a:solidFill>
                  <a:schemeClr val="tx2"/>
                </a:solidFill>
                <a:latin typeface="Calibri" charset="0"/>
              </a:rPr>
              <a:t>paratiréoides ectópicas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331913" y="260350"/>
            <a:ext cx="713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chemeClr val="tx2"/>
                </a:solidFill>
                <a:latin typeface="Calibri" charset="0"/>
              </a:rPr>
              <a:t>Malformações dos arcos faríngeos e de seus derivados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4716463" y="1557338"/>
            <a:ext cx="405288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2000" b="1">
                <a:solidFill>
                  <a:schemeClr val="tx2"/>
                </a:solidFill>
                <a:latin typeface="Calibri" charset="0"/>
              </a:rPr>
              <a:t>o síndrome velo-cárdio-facial/sindrome DiGeorge (VCFS/DGS)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chemeClr val="accent2"/>
                </a:solidFill>
                <a:latin typeface="Calibri" charset="0"/>
              </a:rPr>
              <a:t>aplasia tímica congênita e ausência das paratireóides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chemeClr val="accent2"/>
                </a:solidFill>
                <a:latin typeface="Calibri" charset="0"/>
              </a:rPr>
              <a:t>3</a:t>
            </a:r>
            <a:r>
              <a:rPr lang="pt-BR" sz="2000" baseline="30000">
                <a:solidFill>
                  <a:schemeClr val="accent2"/>
                </a:solidFill>
                <a:latin typeface="Calibri" charset="0"/>
              </a:rPr>
              <a:t>a</a:t>
            </a:r>
            <a:r>
              <a:rPr lang="pt-BR" sz="2000">
                <a:solidFill>
                  <a:schemeClr val="accent2"/>
                </a:solidFill>
                <a:latin typeface="Calibri" charset="0"/>
              </a:rPr>
              <a:t> e 4</a:t>
            </a:r>
            <a:r>
              <a:rPr lang="pt-BR" sz="2000" baseline="30000">
                <a:solidFill>
                  <a:schemeClr val="accent2"/>
                </a:solidFill>
                <a:latin typeface="Calibri" charset="0"/>
              </a:rPr>
              <a:t>a</a:t>
            </a:r>
            <a:r>
              <a:rPr lang="pt-BR" sz="2000">
                <a:solidFill>
                  <a:schemeClr val="accent2"/>
                </a:solidFill>
                <a:latin typeface="Calibri" charset="0"/>
              </a:rPr>
              <a:t> bolsa não se diferenciam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chemeClr val="accent2"/>
                </a:solidFill>
                <a:latin typeface="Calibri" charset="0"/>
              </a:rPr>
              <a:t>associada a anomalias cardíacas devido desenvolvimento anormal da aorta do 4º arco 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chemeClr val="accent2"/>
                </a:solidFill>
                <a:latin typeface="Calibri" charset="0"/>
              </a:rPr>
              <a:t>microdeleção no cromossoma 22 </a:t>
            </a:r>
            <a:endParaRPr lang="pt-BR" sz="2000" i="1">
              <a:solidFill>
                <a:schemeClr val="accent2"/>
              </a:solidFill>
              <a:latin typeface="Calibri" charset="0"/>
            </a:endParaRPr>
          </a:p>
          <a:p>
            <a:pPr eaLnBrk="1" hangingPunct="1">
              <a:spcBef>
                <a:spcPct val="30000"/>
              </a:spcBef>
            </a:pPr>
            <a:endParaRPr lang="pt-BR" sz="1800">
              <a:solidFill>
                <a:schemeClr val="accent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jir-15 emb4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00088"/>
            <a:ext cx="412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00088"/>
            <a:ext cx="35607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692009" y="88288"/>
            <a:ext cx="6325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desenvolvimento da </a:t>
            </a:r>
            <a:r>
              <a:rPr lang="pt-BR" b="1" dirty="0" smtClean="0">
                <a:solidFill>
                  <a:srgbClr val="0000FF"/>
                </a:solidFill>
              </a:rPr>
              <a:t>cabeça e do pescoço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977900" y="6186488"/>
            <a:ext cx="336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Embrião humano 43d 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5427663" y="6186488"/>
            <a:ext cx="2725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Feto 11a semana 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584325" y="2646363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T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2514600" y="1081088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My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1143000" y="138588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M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1600200" y="20716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D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269875" y="2224088"/>
            <a:ext cx="720725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FF0000"/>
                </a:solidFill>
              </a:rPr>
              <a:t>olho</a:t>
            </a:r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914400" y="2452688"/>
            <a:ext cx="121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8444" name="Text Box 15"/>
          <p:cNvSpPr txBox="1">
            <a:spLocks noChangeArrowheads="1"/>
          </p:cNvSpPr>
          <p:nvPr/>
        </p:nvSpPr>
        <p:spPr bwMode="auto">
          <a:xfrm>
            <a:off x="3048000" y="836613"/>
            <a:ext cx="1017588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FF0000"/>
                </a:solidFill>
              </a:rPr>
              <a:t>ouvido</a:t>
            </a:r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>
            <a:off x="3124200" y="1233488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74882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90"/>
                </a:solidFill>
              </a:rPr>
              <a:t>Resquiços de elementos do timo na rota de migração apresentam um problema?</a:t>
            </a:r>
          </a:p>
          <a:p>
            <a:pPr algn="ctr" eaLnBrk="1" hangingPunct="1"/>
            <a:r>
              <a:rPr lang="en-US" b="1"/>
              <a:t>Alta incidência não simptomática de “</a:t>
            </a:r>
            <a:r>
              <a:rPr lang="en-US" altLang="ja-JP" b="1"/>
              <a:t>timo cervical</a:t>
            </a:r>
            <a:r>
              <a:rPr lang="en-US" b="1"/>
              <a:t>”</a:t>
            </a:r>
            <a:r>
              <a:rPr lang="en-US" altLang="ja-JP" b="1"/>
              <a:t> em adultos </a:t>
            </a:r>
            <a:endParaRPr lang="en-US" b="1"/>
          </a:p>
        </p:txBody>
      </p:sp>
      <p:pic>
        <p:nvPicPr>
          <p:cNvPr id="44034" name="Picture 2" descr="Captura de Tela 2015-11-11 às 13.3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1663"/>
            <a:ext cx="8872537" cy="472598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124075" y="4652963"/>
            <a:ext cx="6624638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0825" y="4797425"/>
            <a:ext cx="7207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1550" y="5516563"/>
            <a:ext cx="36004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514826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920750"/>
            <a:ext cx="30718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79388" y="5624513"/>
            <a:ext cx="868699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-"/>
            </a:pPr>
            <a:r>
              <a:rPr lang="pt-BR" sz="1800" b="1" dirty="0" smtClean="0">
                <a:solidFill>
                  <a:srgbClr val="FF0000"/>
                </a:solidFill>
              </a:rPr>
              <a:t>uma </a:t>
            </a:r>
            <a:r>
              <a:rPr lang="pt-BR" sz="1800" b="1" dirty="0">
                <a:solidFill>
                  <a:srgbClr val="FF0000"/>
                </a:solidFill>
              </a:rPr>
              <a:t>saliência </a:t>
            </a:r>
            <a:r>
              <a:rPr lang="pt-BR" sz="1800" b="1" dirty="0" err="1">
                <a:solidFill>
                  <a:srgbClr val="FF0000"/>
                </a:solidFill>
              </a:rPr>
              <a:t>frontonasal</a:t>
            </a:r>
            <a:r>
              <a:rPr lang="pt-BR" sz="1800" b="1" dirty="0">
                <a:solidFill>
                  <a:schemeClr val="accent2"/>
                </a:solidFill>
              </a:rPr>
              <a:t>, derivado de mesoderma </a:t>
            </a:r>
            <a:r>
              <a:rPr lang="pt-BR" sz="1800" b="1" dirty="0" err="1">
                <a:solidFill>
                  <a:schemeClr val="accent2"/>
                </a:solidFill>
              </a:rPr>
              <a:t>pré-cordal</a:t>
            </a:r>
            <a:r>
              <a:rPr lang="pt-BR" sz="1800" b="1" dirty="0">
                <a:solidFill>
                  <a:schemeClr val="accent2"/>
                </a:solidFill>
              </a:rPr>
              <a:t> e crista neural</a:t>
            </a:r>
          </a:p>
          <a:p>
            <a:pPr eaLnBrk="1" hangingPunct="1">
              <a:spcBef>
                <a:spcPct val="30000"/>
              </a:spcBef>
              <a:buFontTx/>
              <a:buChar char="-"/>
            </a:pPr>
            <a:r>
              <a:rPr lang="pt-BR" sz="1800" b="1" dirty="0">
                <a:solidFill>
                  <a:srgbClr val="FF0000"/>
                </a:solidFill>
              </a:rPr>
              <a:t>um par de saliências maxilares </a:t>
            </a:r>
          </a:p>
          <a:p>
            <a:pPr eaLnBrk="1" hangingPunct="1">
              <a:spcBef>
                <a:spcPct val="30000"/>
              </a:spcBef>
              <a:buFontTx/>
              <a:buChar char="-"/>
            </a:pPr>
            <a:r>
              <a:rPr lang="pt-BR" sz="1800" b="1" dirty="0">
                <a:solidFill>
                  <a:srgbClr val="FF0000"/>
                </a:solidFill>
              </a:rPr>
              <a:t>um par de saliências mandibulares</a:t>
            </a:r>
          </a:p>
        </p:txBody>
      </p:sp>
      <p:sp>
        <p:nvSpPr>
          <p:cNvPr id="18436" name="AutoShape 7"/>
          <p:cNvSpPr>
            <a:spLocks/>
          </p:cNvSpPr>
          <p:nvPr/>
        </p:nvSpPr>
        <p:spPr bwMode="auto">
          <a:xfrm>
            <a:off x="4284663" y="6070600"/>
            <a:ext cx="71437" cy="576263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397375" y="6053138"/>
            <a:ext cx="5214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Calibri" charset="0"/>
              </a:rPr>
              <a:t>derivadas do 1</a:t>
            </a:r>
            <a:r>
              <a:rPr lang="pt-BR" sz="2000" b="1" baseline="30000">
                <a:solidFill>
                  <a:schemeClr val="accent2"/>
                </a:solidFill>
                <a:latin typeface="Calibri" charset="0"/>
              </a:rPr>
              <a:t>o</a:t>
            </a:r>
            <a:r>
              <a:rPr lang="pt-BR" sz="2000" b="1">
                <a:solidFill>
                  <a:schemeClr val="accent2"/>
                </a:solidFill>
                <a:latin typeface="Calibri" charset="0"/>
              </a:rPr>
              <a:t> arco faríngeo (com ampla contribuição de células da crista neural)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0000" y="174625"/>
            <a:ext cx="4493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3200" b="1" dirty="0" smtClean="0">
                <a:solidFill>
                  <a:srgbClr val="0000FF"/>
                </a:solidFill>
              </a:rPr>
              <a:t> da face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0013"/>
            <a:ext cx="6262688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2"/>
          <p:cNvSpPr txBox="1">
            <a:spLocks noChangeArrowheads="1"/>
          </p:cNvSpPr>
          <p:nvPr/>
        </p:nvSpPr>
        <p:spPr bwMode="auto">
          <a:xfrm>
            <a:off x="6011863" y="333375"/>
            <a:ext cx="2932112" cy="1568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dirty="0">
                <a:solidFill>
                  <a:schemeClr val="accent2"/>
                </a:solidFill>
              </a:rPr>
              <a:t>ao final da 4</a:t>
            </a:r>
            <a:r>
              <a:rPr lang="pt-BR" baseline="30000" dirty="0">
                <a:solidFill>
                  <a:schemeClr val="accent2"/>
                </a:solidFill>
              </a:rPr>
              <a:t>a</a:t>
            </a:r>
            <a:r>
              <a:rPr lang="pt-BR" dirty="0">
                <a:solidFill>
                  <a:schemeClr val="accent2"/>
                </a:solidFill>
              </a:rPr>
              <a:t> semana</a:t>
            </a:r>
          </a:p>
          <a:p>
            <a:pPr algn="ctr" eaLnBrk="1" hangingPunct="1"/>
            <a:r>
              <a:rPr lang="pt-BR" dirty="0">
                <a:solidFill>
                  <a:schemeClr val="accent2"/>
                </a:solidFill>
              </a:rPr>
              <a:t>surgem os </a:t>
            </a:r>
            <a:r>
              <a:rPr lang="pt-BR" b="1" dirty="0" err="1">
                <a:solidFill>
                  <a:srgbClr val="0000FF"/>
                </a:solidFill>
              </a:rPr>
              <a:t>placóides</a:t>
            </a:r>
            <a:r>
              <a:rPr lang="pt-BR" b="1" dirty="0">
                <a:solidFill>
                  <a:srgbClr val="0000FF"/>
                </a:solidFill>
              </a:rPr>
              <a:t> nasais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placod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404813"/>
            <a:ext cx="29495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13"/>
          <p:cNvSpPr txBox="1">
            <a:spLocks noChangeArrowheads="1"/>
          </p:cNvSpPr>
          <p:nvPr/>
        </p:nvSpPr>
        <p:spPr bwMode="auto">
          <a:xfrm>
            <a:off x="5219700" y="1042988"/>
            <a:ext cx="37353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b="1" dirty="0">
              <a:solidFill>
                <a:srgbClr val="0000FF"/>
              </a:solidFill>
            </a:endParaRPr>
          </a:p>
          <a:p>
            <a:pPr eaLnBrk="1" hangingPunct="1"/>
            <a:r>
              <a:rPr lang="pt-BR" b="1" dirty="0" err="1">
                <a:solidFill>
                  <a:srgbClr val="0000FF"/>
                </a:solidFill>
              </a:rPr>
              <a:t>placóide</a:t>
            </a:r>
            <a:r>
              <a:rPr lang="pt-BR" b="1" dirty="0">
                <a:solidFill>
                  <a:srgbClr val="0000FF"/>
                </a:solidFill>
              </a:rPr>
              <a:t> nasal – diferenciação celular em neurónios sensoriais, conexão </a:t>
            </a:r>
            <a:r>
              <a:rPr lang="pt-BR" b="1" dirty="0" err="1">
                <a:solidFill>
                  <a:srgbClr val="0000FF"/>
                </a:solidFill>
              </a:rPr>
              <a:t>axonal</a:t>
            </a:r>
            <a:r>
              <a:rPr lang="pt-BR" b="1" dirty="0">
                <a:solidFill>
                  <a:srgbClr val="0000FF"/>
                </a:solidFill>
              </a:rPr>
              <a:t> com bulbo olfatório </a:t>
            </a:r>
          </a:p>
        </p:txBody>
      </p:sp>
      <p:pic>
        <p:nvPicPr>
          <p:cNvPr id="2048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2524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15"/>
          <p:cNvSpPr>
            <a:spLocks noChangeShapeType="1"/>
          </p:cNvSpPr>
          <p:nvPr/>
        </p:nvSpPr>
        <p:spPr bwMode="auto">
          <a:xfrm flipH="1" flipV="1">
            <a:off x="900113" y="4076700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16"/>
          <p:cNvSpPr>
            <a:spLocks noChangeShapeType="1"/>
          </p:cNvSpPr>
          <p:nvPr/>
        </p:nvSpPr>
        <p:spPr bwMode="auto">
          <a:xfrm>
            <a:off x="2271713" y="1125538"/>
            <a:ext cx="358775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m 1" descr="hednk028-1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27860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Imagem 2" descr="hednk030-1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57375"/>
            <a:ext cx="27733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3" descr="hednk031-1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86188"/>
            <a:ext cx="31638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ixaDeTexto 4"/>
          <p:cNvSpPr txBox="1">
            <a:spLocks noChangeArrowheads="1"/>
          </p:cNvSpPr>
          <p:nvPr/>
        </p:nvSpPr>
        <p:spPr bwMode="auto">
          <a:xfrm>
            <a:off x="311150" y="5643563"/>
            <a:ext cx="5268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avanço das saliências maxilares (      ) sobre a saliência </a:t>
            </a:r>
            <a:r>
              <a:rPr lang="pt-BR" sz="2000" b="1" dirty="0" err="1">
                <a:solidFill>
                  <a:srgbClr val="0000FF"/>
                </a:solidFill>
              </a:rPr>
              <a:t>frontonasal</a:t>
            </a:r>
            <a:r>
              <a:rPr lang="pt-BR" sz="2000" b="1" dirty="0">
                <a:solidFill>
                  <a:srgbClr val="0000FF"/>
                </a:solidFill>
              </a:rPr>
              <a:t> contribui para elevação da região nasal</a:t>
            </a:r>
          </a:p>
        </p:txBody>
      </p:sp>
      <p:sp>
        <p:nvSpPr>
          <p:cNvPr id="21509" name="CaixaDeTexto 5"/>
          <p:cNvSpPr txBox="1">
            <a:spLocks noChangeArrowheads="1"/>
          </p:cNvSpPr>
          <p:nvPr/>
        </p:nvSpPr>
        <p:spPr bwMode="auto">
          <a:xfrm>
            <a:off x="3214688" y="214313"/>
            <a:ext cx="5500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00FF"/>
                </a:solidFill>
              </a:rPr>
              <a:t>as saliências </a:t>
            </a:r>
            <a:r>
              <a:rPr lang="pt-BR" sz="2000" b="1" dirty="0">
                <a:solidFill>
                  <a:srgbClr val="0000FF"/>
                </a:solidFill>
              </a:rPr>
              <a:t>nasais recebem forte contribuição da crista neural,</a:t>
            </a:r>
          </a:p>
          <a:p>
            <a:pPr eaLnBrk="1" hangingPunct="1"/>
            <a:endParaRPr lang="pt-BR" sz="2000" b="1" dirty="0">
              <a:solidFill>
                <a:srgbClr val="0000FF"/>
              </a:solidFill>
            </a:endParaRPr>
          </a:p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 e se dividem em regiões laterais e medianas 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50825" y="2492375"/>
            <a:ext cx="360363" cy="28892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2843213" y="2492375"/>
            <a:ext cx="360362" cy="288925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43213" y="3789363"/>
            <a:ext cx="360362" cy="287337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011863" y="4941888"/>
            <a:ext cx="360362" cy="287337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435600" y="3789363"/>
            <a:ext cx="360363" cy="287337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8316913" y="5013325"/>
            <a:ext cx="358775" cy="287338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500563" y="5732463"/>
            <a:ext cx="358775" cy="28892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404813"/>
            <a:ext cx="50609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Oval 5"/>
          <p:cNvSpPr>
            <a:spLocks noChangeArrowheads="1"/>
          </p:cNvSpPr>
          <p:nvPr/>
        </p:nvSpPr>
        <p:spPr bwMode="auto">
          <a:xfrm>
            <a:off x="4222750" y="4521200"/>
            <a:ext cx="1944688" cy="15843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2531" name="Line 6"/>
          <p:cNvSpPr>
            <a:spLocks noChangeShapeType="1"/>
          </p:cNvSpPr>
          <p:nvPr/>
        </p:nvSpPr>
        <p:spPr bwMode="auto">
          <a:xfrm>
            <a:off x="3276600" y="5229225"/>
            <a:ext cx="93027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343960" y="4938415"/>
            <a:ext cx="291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elevações auriculares</a:t>
            </a:r>
          </a:p>
        </p:txBody>
      </p:sp>
      <p:sp>
        <p:nvSpPr>
          <p:cNvPr id="22533" name="Line 9"/>
          <p:cNvSpPr>
            <a:spLocks noChangeShapeType="1"/>
          </p:cNvSpPr>
          <p:nvPr/>
        </p:nvSpPr>
        <p:spPr bwMode="auto">
          <a:xfrm>
            <a:off x="2987675" y="3429000"/>
            <a:ext cx="14398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881063" y="1603375"/>
            <a:ext cx="239553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+mn-lt"/>
              </a:rPr>
              <a:t>sulco </a:t>
            </a:r>
            <a:r>
              <a:rPr lang="pt-BR" b="1" dirty="0" err="1">
                <a:solidFill>
                  <a:srgbClr val="0000FF"/>
                </a:solidFill>
                <a:latin typeface="+mn-lt"/>
              </a:rPr>
              <a:t>lacrimonasal</a:t>
            </a:r>
            <a:endParaRPr lang="pt-BR" b="1" dirty="0">
              <a:solidFill>
                <a:srgbClr val="0000FF"/>
              </a:solidFill>
              <a:latin typeface="+mn-lt"/>
            </a:endParaRP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</a:rPr>
              <a:t>separa processo maxilar do </a:t>
            </a:r>
            <a:r>
              <a:rPr lang="pt-BR" sz="2000" dirty="0" err="1">
                <a:solidFill>
                  <a:schemeClr val="accent2"/>
                </a:solidFill>
              </a:rPr>
              <a:t>frontonasal</a:t>
            </a:r>
            <a:r>
              <a:rPr lang="pt-BR" sz="2000" dirty="0">
                <a:solidFill>
                  <a:schemeClr val="accent2"/>
                </a:solidFill>
              </a:rPr>
              <a:t>, </a:t>
            </a:r>
          </a:p>
          <a:p>
            <a:pPr eaLnBrk="1" hangingPunct="1"/>
            <a:endParaRPr lang="pt-BR" sz="2000" dirty="0">
              <a:solidFill>
                <a:schemeClr val="accent2"/>
              </a:solidFill>
            </a:endParaRP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</a:rPr>
              <a:t>após fechamento formará ducto </a:t>
            </a:r>
            <a:r>
              <a:rPr lang="pt-BR" sz="2000" dirty="0" err="1">
                <a:solidFill>
                  <a:schemeClr val="accent2"/>
                </a:solidFill>
              </a:rPr>
              <a:t>lacrimonasal</a:t>
            </a:r>
            <a:endParaRPr lang="pt-BR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2075"/>
            <a:ext cx="5116513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5343525" y="188913"/>
            <a:ext cx="36210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da 4</a:t>
            </a:r>
            <a:r>
              <a:rPr lang="pt-BR" sz="1800" b="1" baseline="30000" dirty="0">
                <a:solidFill>
                  <a:srgbClr val="0000FF"/>
                </a:solidFill>
              </a:rPr>
              <a:t>a</a:t>
            </a:r>
            <a:r>
              <a:rPr lang="pt-BR" sz="1800" b="1" dirty="0">
                <a:solidFill>
                  <a:srgbClr val="0000FF"/>
                </a:solidFill>
              </a:rPr>
              <a:t> a 10</a:t>
            </a:r>
            <a:r>
              <a:rPr lang="pt-BR" sz="1800" b="1" baseline="30000" dirty="0">
                <a:solidFill>
                  <a:srgbClr val="0000FF"/>
                </a:solidFill>
              </a:rPr>
              <a:t>a</a:t>
            </a:r>
            <a:r>
              <a:rPr lang="pt-BR" sz="1800" b="1" dirty="0">
                <a:solidFill>
                  <a:srgbClr val="0000FF"/>
                </a:solidFill>
              </a:rPr>
              <a:t> semana embrionária</a:t>
            </a:r>
          </a:p>
          <a:p>
            <a:pPr eaLnBrk="1" hangingPunct="1"/>
            <a:endParaRPr lang="pt-BR" sz="1800" b="1" dirty="0">
              <a:solidFill>
                <a:srgbClr val="0000FF"/>
              </a:solidFill>
            </a:endParaRPr>
          </a:p>
          <a:p>
            <a:pPr eaLnBrk="1" hangingPunct="1"/>
            <a:r>
              <a:rPr lang="pt-BR" sz="1800" dirty="0">
                <a:solidFill>
                  <a:schemeClr val="accent2"/>
                </a:solidFill>
              </a:rPr>
              <a:t>proliferação das saliências faciais</a:t>
            </a: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r>
              <a:rPr lang="pt-BR" sz="1800" dirty="0">
                <a:solidFill>
                  <a:schemeClr val="accent2"/>
                </a:solidFill>
              </a:rPr>
              <a:t>formação dos </a:t>
            </a:r>
            <a:r>
              <a:rPr lang="pt-BR" sz="1800" b="1" dirty="0" err="1">
                <a:solidFill>
                  <a:srgbClr val="0000FF"/>
                </a:solidFill>
              </a:rPr>
              <a:t>placóides</a:t>
            </a:r>
            <a:r>
              <a:rPr lang="pt-BR" sz="1800" b="1" dirty="0">
                <a:solidFill>
                  <a:srgbClr val="0000FF"/>
                </a:solidFill>
              </a:rPr>
              <a:t> nasais </a:t>
            </a:r>
            <a:r>
              <a:rPr lang="pt-BR" sz="1800" dirty="0">
                <a:solidFill>
                  <a:schemeClr val="accent2"/>
                </a:solidFill>
              </a:rPr>
              <a:t>(e do cristalino)</a:t>
            </a: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r>
              <a:rPr lang="pt-BR" sz="1800" dirty="0">
                <a:solidFill>
                  <a:schemeClr val="accent2"/>
                </a:solidFill>
              </a:rPr>
              <a:t>crescimento progressivo das saliências maxilares e mandibulares (1</a:t>
            </a:r>
            <a:r>
              <a:rPr lang="pt-BR" sz="1800" baseline="30000" dirty="0">
                <a:solidFill>
                  <a:schemeClr val="accent2"/>
                </a:solidFill>
              </a:rPr>
              <a:t>o</a:t>
            </a:r>
            <a:r>
              <a:rPr lang="pt-BR" sz="1800" dirty="0">
                <a:solidFill>
                  <a:schemeClr val="accent2"/>
                </a:solidFill>
              </a:rPr>
              <a:t> arco) até linha média, restringindo a base da saliência </a:t>
            </a:r>
            <a:r>
              <a:rPr lang="pt-BR" sz="1800" dirty="0" err="1">
                <a:solidFill>
                  <a:schemeClr val="accent2"/>
                </a:solidFill>
              </a:rPr>
              <a:t>frontonasal</a:t>
            </a:r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r>
              <a:rPr lang="pt-BR" sz="1800" dirty="0">
                <a:solidFill>
                  <a:schemeClr val="accent2"/>
                </a:solidFill>
              </a:rPr>
              <a:t>entre saliências maxilares o segmento intermaxilar da saliência </a:t>
            </a:r>
            <a:r>
              <a:rPr lang="pt-BR" sz="1800" dirty="0" err="1">
                <a:solidFill>
                  <a:schemeClr val="accent2"/>
                </a:solidFill>
              </a:rPr>
              <a:t>frontonasal</a:t>
            </a:r>
            <a:r>
              <a:rPr lang="pt-BR" sz="1800" dirty="0">
                <a:solidFill>
                  <a:schemeClr val="accent2"/>
                </a:solidFill>
              </a:rPr>
              <a:t> origina-se os </a:t>
            </a:r>
            <a:r>
              <a:rPr lang="pt-BR" sz="1800" b="1" dirty="0">
                <a:solidFill>
                  <a:srgbClr val="0000FF"/>
                </a:solidFill>
              </a:rPr>
              <a:t>filtro do lábio, parte </a:t>
            </a:r>
            <a:r>
              <a:rPr lang="pt-BR" sz="1800" b="1" dirty="0" err="1">
                <a:solidFill>
                  <a:srgbClr val="0000FF"/>
                </a:solidFill>
              </a:rPr>
              <a:t>pré</a:t>
            </a:r>
            <a:r>
              <a:rPr lang="pt-BR" sz="1800" b="1" dirty="0">
                <a:solidFill>
                  <a:srgbClr val="0000FF"/>
                </a:solidFill>
              </a:rPr>
              <a:t>-maxilar (intermaxilar) e </a:t>
            </a:r>
            <a:r>
              <a:rPr lang="pt-BR" sz="1800" b="1" dirty="0" err="1">
                <a:solidFill>
                  <a:srgbClr val="0000FF"/>
                </a:solidFill>
              </a:rPr>
              <a:t>pálato</a:t>
            </a:r>
            <a:r>
              <a:rPr lang="pt-BR" sz="1800" b="1" dirty="0">
                <a:solidFill>
                  <a:srgbClr val="0000FF"/>
                </a:solidFill>
              </a:rPr>
              <a:t> primário </a:t>
            </a: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r>
              <a:rPr lang="pt-BR" sz="1800" dirty="0">
                <a:solidFill>
                  <a:schemeClr val="accent2"/>
                </a:solidFill>
              </a:rPr>
              <a:t>fechamento do sulco </a:t>
            </a:r>
            <a:r>
              <a:rPr lang="pt-BR" sz="1800" dirty="0" err="1">
                <a:solidFill>
                  <a:schemeClr val="accent2"/>
                </a:solidFill>
              </a:rPr>
              <a:t>lacrimonasal</a:t>
            </a:r>
            <a:r>
              <a:rPr lang="pt-BR" sz="1800" dirty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  <a:p>
            <a:pPr eaLnBrk="1" hangingPunct="1"/>
            <a:endParaRPr lang="pt-BR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jir-emb-face4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394811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 descr="jir-emb-face48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28700"/>
            <a:ext cx="3192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639888" y="5876925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latin typeface="Calibri" charset="0"/>
              </a:rPr>
              <a:t>embrião 44 d</a:t>
            </a:r>
          </a:p>
        </p:txBody>
      </p: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5346700" y="5876925"/>
            <a:ext cx="178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latin typeface="Calibri" charset="0"/>
              </a:rPr>
              <a:t>embrião 48 d</a:t>
            </a:r>
            <a:endParaRPr lang="pt-BR" sz="1800">
              <a:latin typeface="Calibri" charset="0"/>
            </a:endParaRP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2635250" y="379413"/>
            <a:ext cx="380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desenvolvimento da face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7"/>
          <p:cNvGrpSpPr>
            <a:grpSpLocks/>
          </p:cNvGrpSpPr>
          <p:nvPr/>
        </p:nvGrpSpPr>
        <p:grpSpPr bwMode="auto">
          <a:xfrm>
            <a:off x="250825" y="1339850"/>
            <a:ext cx="8569325" cy="5257800"/>
            <a:chOff x="204" y="572"/>
            <a:chExt cx="5398" cy="3312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572"/>
              <a:ext cx="5329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9" name="Rectangle 6"/>
            <p:cNvSpPr>
              <a:spLocks noChangeArrowheads="1"/>
            </p:cNvSpPr>
            <p:nvPr/>
          </p:nvSpPr>
          <p:spPr bwMode="auto">
            <a:xfrm>
              <a:off x="204" y="2160"/>
              <a:ext cx="5398" cy="1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1000125" y="307975"/>
            <a:ext cx="7124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desenvolvimento da cavidade nasal e do palato</a:t>
            </a:r>
          </a:p>
        </p:txBody>
      </p:sp>
      <p:sp>
        <p:nvSpPr>
          <p:cNvPr id="26627" name="Text Box 9"/>
          <p:cNvSpPr txBox="1">
            <a:spLocks noChangeArrowheads="1"/>
          </p:cNvSpPr>
          <p:nvPr/>
        </p:nvSpPr>
        <p:spPr bwMode="auto">
          <a:xfrm>
            <a:off x="269875" y="3898900"/>
            <a:ext cx="8550275" cy="2338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 dirty="0">
                <a:solidFill>
                  <a:schemeClr val="accent2"/>
                </a:solidFill>
              </a:rPr>
              <a:t>os </a:t>
            </a:r>
            <a:r>
              <a:rPr lang="pt-BR" sz="2000" dirty="0" err="1">
                <a:solidFill>
                  <a:schemeClr val="accent2"/>
                </a:solidFill>
              </a:rPr>
              <a:t>placóides</a:t>
            </a:r>
            <a:r>
              <a:rPr lang="pt-BR" sz="2000" dirty="0">
                <a:solidFill>
                  <a:schemeClr val="accent2"/>
                </a:solidFill>
              </a:rPr>
              <a:t> nasais invaginam em direção ao </a:t>
            </a:r>
            <a:r>
              <a:rPr lang="pt-BR" sz="2000" dirty="0" err="1">
                <a:solidFill>
                  <a:schemeClr val="accent2"/>
                </a:solidFill>
              </a:rPr>
              <a:t>telencéfalo</a:t>
            </a:r>
            <a:r>
              <a:rPr lang="pt-BR" sz="2000" dirty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 dirty="0">
                <a:solidFill>
                  <a:schemeClr val="accent2"/>
                </a:solidFill>
              </a:rPr>
              <a:t>a expansão da cavidade nasal leva </a:t>
            </a:r>
            <a:r>
              <a:rPr lang="pt-BR" sz="2000" b="1" dirty="0">
                <a:solidFill>
                  <a:srgbClr val="0000FF"/>
                </a:solidFill>
              </a:rPr>
              <a:t>a ruptura da membrana </a:t>
            </a:r>
            <a:r>
              <a:rPr lang="pt-BR" sz="2000" b="1" dirty="0" err="1">
                <a:solidFill>
                  <a:srgbClr val="0000FF"/>
                </a:solidFill>
              </a:rPr>
              <a:t>oronas</a:t>
            </a:r>
            <a:r>
              <a:rPr lang="pt-BR" sz="2000" b="1" dirty="0" err="1">
                <a:solidFill>
                  <a:schemeClr val="tx2"/>
                </a:solidFill>
              </a:rPr>
              <a:t>al</a:t>
            </a:r>
            <a:r>
              <a:rPr lang="pt-BR" sz="2000" dirty="0">
                <a:solidFill>
                  <a:schemeClr val="accent2"/>
                </a:solidFill>
              </a:rPr>
              <a:t>, gerando as </a:t>
            </a:r>
            <a:r>
              <a:rPr lang="pt-BR" sz="2000" b="1" dirty="0" err="1">
                <a:solidFill>
                  <a:srgbClr val="0000FF"/>
                </a:solidFill>
              </a:rPr>
              <a:t>coanas</a:t>
            </a:r>
            <a:r>
              <a:rPr lang="pt-BR" sz="2000" b="1" dirty="0">
                <a:solidFill>
                  <a:srgbClr val="0000FF"/>
                </a:solidFill>
              </a:rPr>
              <a:t> primárias (primitivas)</a:t>
            </a:r>
            <a:r>
              <a:rPr lang="pt-BR" sz="2000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 dirty="0">
                <a:solidFill>
                  <a:schemeClr val="accent2"/>
                </a:solidFill>
              </a:rPr>
              <a:t>as saliências nasais lateral e mediana se aproximam formando a abertura das narinas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 dirty="0">
                <a:solidFill>
                  <a:schemeClr val="accent2"/>
                </a:solidFill>
              </a:rPr>
              <a:t>a </a:t>
            </a:r>
            <a:r>
              <a:rPr lang="pt-BR" sz="2000" dirty="0" err="1">
                <a:solidFill>
                  <a:schemeClr val="accent2"/>
                </a:solidFill>
              </a:rPr>
              <a:t>palatogênese</a:t>
            </a:r>
            <a:r>
              <a:rPr lang="pt-BR" sz="2000" dirty="0">
                <a:solidFill>
                  <a:schemeClr val="accent2"/>
                </a:solidFill>
              </a:rPr>
              <a:t> ocorre entre a 5</a:t>
            </a:r>
            <a:r>
              <a:rPr lang="pt-BR" sz="2000" baseline="30000" dirty="0">
                <a:solidFill>
                  <a:schemeClr val="accent2"/>
                </a:solidFill>
              </a:rPr>
              <a:t>a</a:t>
            </a:r>
            <a:r>
              <a:rPr lang="pt-BR" sz="2000" dirty="0">
                <a:solidFill>
                  <a:schemeClr val="accent2"/>
                </a:solidFill>
              </a:rPr>
              <a:t> e 12</a:t>
            </a:r>
            <a:r>
              <a:rPr lang="pt-BR" sz="2000" baseline="30000" dirty="0">
                <a:solidFill>
                  <a:schemeClr val="accent2"/>
                </a:solidFill>
              </a:rPr>
              <a:t>a</a:t>
            </a:r>
            <a:r>
              <a:rPr lang="pt-BR" sz="2000" dirty="0">
                <a:solidFill>
                  <a:schemeClr val="accent2"/>
                </a:solidFill>
              </a:rPr>
              <a:t> semana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6"/>
          <p:cNvGrpSpPr>
            <a:grpSpLocks/>
          </p:cNvGrpSpPr>
          <p:nvPr/>
        </p:nvGrpSpPr>
        <p:grpSpPr bwMode="auto">
          <a:xfrm>
            <a:off x="71438" y="-47625"/>
            <a:ext cx="8801100" cy="4916488"/>
            <a:chOff x="215" y="164"/>
            <a:chExt cx="5329" cy="3051"/>
          </a:xfrm>
        </p:grpSpPr>
        <p:pic>
          <p:nvPicPr>
            <p:cNvPr id="2765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64"/>
              <a:ext cx="5329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2" name="Rectangle 5"/>
            <p:cNvSpPr>
              <a:spLocks noChangeArrowheads="1"/>
            </p:cNvSpPr>
            <p:nvPr/>
          </p:nvSpPr>
          <p:spPr bwMode="auto">
            <a:xfrm>
              <a:off x="249" y="164"/>
              <a:ext cx="5080" cy="1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Calibri" charset="0"/>
              </a:endParaRPr>
            </a:p>
          </p:txBody>
        </p:sp>
      </p:grpSp>
      <p:sp>
        <p:nvSpPr>
          <p:cNvPr id="27650" name="Text Box 8"/>
          <p:cNvSpPr txBox="1">
            <a:spLocks noChangeArrowheads="1"/>
          </p:cNvSpPr>
          <p:nvPr/>
        </p:nvSpPr>
        <p:spPr bwMode="auto">
          <a:xfrm>
            <a:off x="363538" y="738188"/>
            <a:ext cx="8416925" cy="132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dirty="0">
                <a:solidFill>
                  <a:schemeClr val="accent2"/>
                </a:solidFill>
              </a:rPr>
              <a:t>o epitélio do teto da cavidade nasal se transforma em </a:t>
            </a:r>
            <a:r>
              <a:rPr lang="pt-BR" sz="2000" b="1" dirty="0">
                <a:solidFill>
                  <a:srgbClr val="0000FF"/>
                </a:solidFill>
              </a:rPr>
              <a:t>epitélio </a:t>
            </a:r>
            <a:r>
              <a:rPr lang="pt-BR" sz="2000" b="1" dirty="0" smtClean="0">
                <a:solidFill>
                  <a:srgbClr val="0000FF"/>
                </a:solidFill>
              </a:rPr>
              <a:t>olfativo</a:t>
            </a:r>
            <a:r>
              <a:rPr lang="pt-BR" sz="2000" dirty="0">
                <a:solidFill>
                  <a:schemeClr val="accent2"/>
                </a:solidFill>
              </a:rPr>
              <a:t>: </a:t>
            </a:r>
          </a:p>
          <a:p>
            <a:pPr eaLnBrk="1" hangingPunct="1"/>
            <a:r>
              <a:rPr lang="pt-BR" sz="2000" dirty="0">
                <a:solidFill>
                  <a:schemeClr val="accent2"/>
                </a:solidFill>
              </a:rPr>
              <a:t>células </a:t>
            </a:r>
            <a:r>
              <a:rPr lang="pt-BR" sz="2000" dirty="0" err="1">
                <a:solidFill>
                  <a:schemeClr val="accent2"/>
                </a:solidFill>
              </a:rPr>
              <a:t>epitelias</a:t>
            </a:r>
            <a:r>
              <a:rPr lang="pt-BR" sz="2000" dirty="0">
                <a:solidFill>
                  <a:schemeClr val="accent2"/>
                </a:solidFill>
              </a:rPr>
              <a:t> passam por uma diferenciação em neurônios, os seus axônios formam os nervos olfatórios e estabelecem contato com os bulbos olfatórios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onco cerebral - transvers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3746500"/>
            <a:ext cx="8026734" cy="298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tronco cerebral - sagital - marca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1856" y="-95782"/>
            <a:ext cx="3542236" cy="398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251" y="222250"/>
            <a:ext cx="47148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200" b="1" dirty="0" smtClean="0">
                <a:solidFill>
                  <a:srgbClr val="0000FF"/>
                </a:solidFill>
              </a:rPr>
              <a:t> do </a:t>
            </a:r>
            <a:r>
              <a:rPr lang="en-US" sz="2200" b="1" dirty="0" err="1" smtClean="0">
                <a:solidFill>
                  <a:srgbClr val="0000FF"/>
                </a:solidFill>
              </a:rPr>
              <a:t>tronco</a:t>
            </a:r>
            <a:r>
              <a:rPr lang="en-US" sz="2200" b="1" dirty="0" smtClean="0">
                <a:solidFill>
                  <a:srgbClr val="0000FF"/>
                </a:solidFill>
              </a:rPr>
              <a:t> cerebral: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o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mielencéfalo</a:t>
            </a:r>
            <a:endParaRPr lang="en-US" sz="2200" b="1" dirty="0">
              <a:solidFill>
                <a:srgbClr val="0000FF"/>
              </a:solidFill>
            </a:endParaRPr>
          </a:p>
          <a:p>
            <a:endParaRPr lang="en-US" sz="2000" b="1" dirty="0" smtClean="0"/>
          </a:p>
          <a:p>
            <a:pPr marL="285750" indent="-285750">
              <a:buFontTx/>
              <a:buChar char="•"/>
            </a:pPr>
            <a:r>
              <a:rPr lang="en-US" sz="2000" b="1" dirty="0" err="1" smtClean="0"/>
              <a:t>mielencéfalo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possui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placas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alares</a:t>
            </a:r>
            <a:r>
              <a:rPr lang="en-US" sz="2000" b="1" dirty="0" smtClean="0"/>
              <a:t> (pa) e </a:t>
            </a:r>
            <a:r>
              <a:rPr lang="en-US" sz="2000" b="1" dirty="0" err="1" smtClean="0"/>
              <a:t>basais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pb</a:t>
            </a:r>
            <a:r>
              <a:rPr lang="en-US" sz="2000" b="1" dirty="0" smtClean="0"/>
              <a:t>) largos</a:t>
            </a:r>
          </a:p>
          <a:p>
            <a:pPr marL="285750" indent="-285750">
              <a:buFontTx/>
              <a:buChar char="•"/>
            </a:pPr>
            <a:r>
              <a:rPr lang="en-US" sz="2000" b="1" dirty="0" smtClean="0"/>
              <a:t>o quarto </a:t>
            </a:r>
            <a:r>
              <a:rPr lang="en-US" sz="2000" b="1" dirty="0" err="1" smtClean="0"/>
              <a:t>ventrículo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coberto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um </a:t>
            </a:r>
            <a:r>
              <a:rPr lang="en-US" sz="2000" b="1" dirty="0" err="1" smtClean="0"/>
              <a:t>teto</a:t>
            </a:r>
            <a:r>
              <a:rPr lang="en-US" sz="2000" b="1" dirty="0" smtClean="0"/>
              <a:t> </a:t>
            </a:r>
            <a:r>
              <a:rPr lang="en-US" sz="2000" b="1" dirty="0" err="1"/>
              <a:t>membranoso</a:t>
            </a:r>
            <a:r>
              <a:rPr lang="en-US" sz="2000" b="1" dirty="0"/>
              <a:t> </a:t>
            </a:r>
            <a:r>
              <a:rPr lang="en-US" sz="2000" b="1" dirty="0" err="1" smtClean="0"/>
              <a:t>fino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aspecto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lozango</a:t>
            </a:r>
            <a:r>
              <a:rPr lang="en-US" sz="2000" b="1" dirty="0" smtClean="0"/>
              <a:t>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daí</a:t>
            </a:r>
            <a:r>
              <a:rPr lang="en-US" sz="2000" b="1" dirty="0" smtClean="0"/>
              <a:t> o </a:t>
            </a:r>
            <a:r>
              <a:rPr lang="en-US" sz="2000" b="1" dirty="0" err="1" smtClean="0"/>
              <a:t>termo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rombencéfalo</a:t>
            </a:r>
            <a:r>
              <a:rPr lang="en-US" sz="2000" b="1" dirty="0"/>
              <a:t>)</a:t>
            </a:r>
            <a:r>
              <a:rPr lang="en-US" sz="2000" b="1" dirty="0" smtClean="0"/>
              <a:t>  </a:t>
            </a:r>
          </a:p>
          <a:p>
            <a:pPr marL="285750" indent="-285750">
              <a:buFontTx/>
              <a:buChar char="•"/>
            </a:pPr>
            <a:r>
              <a:rPr lang="en-US" sz="2000" b="1" dirty="0"/>
              <a:t>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ponte</a:t>
            </a:r>
            <a:r>
              <a:rPr lang="en-US" sz="2000" b="1" dirty="0" smtClean="0"/>
              <a:t> (p) e o </a:t>
            </a:r>
            <a:r>
              <a:rPr lang="en-US" sz="2000" b="1" dirty="0" err="1" smtClean="0"/>
              <a:t>cerebelo</a:t>
            </a:r>
            <a:r>
              <a:rPr lang="en-US" sz="2000" b="1" dirty="0"/>
              <a:t> </a:t>
            </a:r>
            <a:r>
              <a:rPr lang="en-US" sz="2000" b="1" dirty="0" smtClean="0"/>
              <a:t>(c) </a:t>
            </a:r>
            <a:r>
              <a:rPr lang="en-US" sz="2000" b="1" dirty="0" err="1" smtClean="0"/>
              <a:t>passam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transformacões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profundas</a:t>
            </a:r>
            <a:endParaRPr lang="en-US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68500" y="698500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4V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8223" y="6521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0598" y="1000125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7625" y="614581"/>
            <a:ext cx="42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7625" y="972582"/>
            <a:ext cx="43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4926" y="5572046"/>
            <a:ext cx="43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2425" y="5547757"/>
            <a:ext cx="43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0030" y="4745256"/>
            <a:ext cx="42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7257" y="4745256"/>
            <a:ext cx="42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6603" y="4561076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4V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6499" y="6266824"/>
            <a:ext cx="209816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UNC embryo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upo 5"/>
          <p:cNvGrpSpPr>
            <a:grpSpLocks/>
          </p:cNvGrpSpPr>
          <p:nvPr/>
        </p:nvGrpSpPr>
        <p:grpSpPr bwMode="auto">
          <a:xfrm>
            <a:off x="214313" y="571500"/>
            <a:ext cx="5429250" cy="5357813"/>
            <a:chOff x="285720" y="428603"/>
            <a:chExt cx="5429288" cy="5357851"/>
          </a:xfrm>
        </p:grpSpPr>
        <p:pic>
          <p:nvPicPr>
            <p:cNvPr id="29700" name="Imagem 2" descr="olfactory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428603"/>
              <a:ext cx="5429288" cy="531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3643305" y="5357826"/>
              <a:ext cx="2071703" cy="428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9698" name="CaixaDeTexto 6"/>
          <p:cNvSpPr txBox="1">
            <a:spLocks noChangeArrowheads="1"/>
          </p:cNvSpPr>
          <p:nvPr/>
        </p:nvSpPr>
        <p:spPr bwMode="auto">
          <a:xfrm>
            <a:off x="5715000" y="428625"/>
            <a:ext cx="32146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axônios das células sensoriais do epitélio olfativo atravessam a </a:t>
            </a:r>
            <a:r>
              <a:rPr lang="pt-BR" sz="1800" b="1" dirty="0" err="1">
                <a:solidFill>
                  <a:srgbClr val="0000FF"/>
                </a:solidFill>
              </a:rPr>
              <a:t>lámina</a:t>
            </a:r>
            <a:r>
              <a:rPr lang="pt-BR" sz="1800" b="1" dirty="0">
                <a:solidFill>
                  <a:srgbClr val="0000FF"/>
                </a:solidFill>
              </a:rPr>
              <a:t> </a:t>
            </a:r>
            <a:r>
              <a:rPr lang="pt-BR" sz="1800" b="1" dirty="0" err="1">
                <a:solidFill>
                  <a:srgbClr val="0000FF"/>
                </a:solidFill>
              </a:rPr>
              <a:t>cribiforme</a:t>
            </a:r>
            <a:r>
              <a:rPr lang="pt-BR" sz="1800" b="1" dirty="0">
                <a:solidFill>
                  <a:srgbClr val="0000FF"/>
                </a:solidFill>
              </a:rPr>
              <a:t> e, nos glomérulos do bulbo olfatório, formam sinapses com </a:t>
            </a:r>
            <a:r>
              <a:rPr lang="pt-BR" sz="1800" b="1" dirty="0" err="1">
                <a:solidFill>
                  <a:srgbClr val="0000FF"/>
                </a:solidFill>
              </a:rPr>
              <a:t>ávores</a:t>
            </a:r>
            <a:r>
              <a:rPr lang="pt-BR" sz="1800" b="1" dirty="0">
                <a:solidFill>
                  <a:srgbClr val="0000FF"/>
                </a:solidFill>
              </a:rPr>
              <a:t> </a:t>
            </a:r>
            <a:r>
              <a:rPr lang="pt-BR" sz="1800" b="1" dirty="0" err="1">
                <a:solidFill>
                  <a:srgbClr val="0000FF"/>
                </a:solidFill>
              </a:rPr>
              <a:t>dendríticas</a:t>
            </a:r>
            <a:r>
              <a:rPr lang="pt-BR" sz="1800" b="1" dirty="0">
                <a:solidFill>
                  <a:srgbClr val="0000FF"/>
                </a:solidFill>
              </a:rPr>
              <a:t> das células mitrais</a:t>
            </a:r>
          </a:p>
          <a:p>
            <a:pPr eaLnBrk="1" hangingPunct="1"/>
            <a:endParaRPr lang="pt-BR" sz="1800" dirty="0">
              <a:solidFill>
                <a:srgbClr val="0000FF"/>
              </a:solidFill>
            </a:endParaRPr>
          </a:p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desenvolvimento neural do bulbo olfatório independe do desenvolvimento do epitélio olfatório, mas estruturação dos glomérulos depende das conexões </a:t>
            </a:r>
            <a:r>
              <a:rPr lang="pt-BR" sz="1800" b="1" dirty="0" err="1">
                <a:solidFill>
                  <a:srgbClr val="0000FF"/>
                </a:solidFill>
              </a:rPr>
              <a:t>axonais</a:t>
            </a:r>
            <a:r>
              <a:rPr lang="pt-BR" sz="1800" b="1" dirty="0">
                <a:solidFill>
                  <a:srgbClr val="0000FF"/>
                </a:solidFill>
              </a:rPr>
              <a:t>/</a:t>
            </a:r>
            <a:r>
              <a:rPr lang="pt-BR" sz="1800" b="1" dirty="0" err="1">
                <a:solidFill>
                  <a:srgbClr val="0000FF"/>
                </a:solidFill>
              </a:rPr>
              <a:t>dendríticas</a:t>
            </a:r>
            <a:endParaRPr lang="pt-BR" sz="1800" b="1" dirty="0">
              <a:solidFill>
                <a:srgbClr val="0000FF"/>
              </a:solidFill>
            </a:endParaRPr>
          </a:p>
        </p:txBody>
      </p:sp>
      <p:sp>
        <p:nvSpPr>
          <p:cNvPr id="27651" name="CaixaDeTexto 7"/>
          <p:cNvSpPr txBox="1">
            <a:spLocks noChangeArrowheads="1"/>
          </p:cNvSpPr>
          <p:nvPr/>
        </p:nvSpPr>
        <p:spPr bwMode="auto">
          <a:xfrm>
            <a:off x="428625" y="5786438"/>
            <a:ext cx="8143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dirty="0">
                <a:solidFill>
                  <a:srgbClr val="0000FF"/>
                </a:solidFill>
              </a:rPr>
              <a:t>o epitélio olfativo é dividido em dois componentes, o </a:t>
            </a:r>
            <a:r>
              <a:rPr lang="pt-BR" sz="1800" b="1" dirty="0">
                <a:solidFill>
                  <a:srgbClr val="0000FF"/>
                </a:solidFill>
              </a:rPr>
              <a:t>epitélio olfativo principal </a:t>
            </a:r>
            <a:r>
              <a:rPr lang="pt-BR" sz="1800" dirty="0">
                <a:solidFill>
                  <a:srgbClr val="0000FF"/>
                </a:solidFill>
              </a:rPr>
              <a:t>e  o </a:t>
            </a:r>
            <a:r>
              <a:rPr lang="pt-BR" sz="1800" b="1" dirty="0">
                <a:solidFill>
                  <a:srgbClr val="0000FF"/>
                </a:solidFill>
              </a:rPr>
              <a:t>epitélio do órgão </a:t>
            </a:r>
            <a:r>
              <a:rPr lang="pt-BR" sz="1800" b="1" dirty="0" err="1">
                <a:solidFill>
                  <a:srgbClr val="0000FF"/>
                </a:solidFill>
              </a:rPr>
              <a:t>vomeronasal</a:t>
            </a:r>
            <a:endParaRPr lang="pt-BR" sz="1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6"/>
          <p:cNvGrpSpPr>
            <a:grpSpLocks/>
          </p:cNvGrpSpPr>
          <p:nvPr/>
        </p:nvGrpSpPr>
        <p:grpSpPr bwMode="auto">
          <a:xfrm>
            <a:off x="200025" y="549275"/>
            <a:ext cx="8801100" cy="4916488"/>
            <a:chOff x="215" y="164"/>
            <a:chExt cx="5329" cy="3051"/>
          </a:xfrm>
        </p:grpSpPr>
        <p:pic>
          <p:nvPicPr>
            <p:cNvPr id="3482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64"/>
              <a:ext cx="5329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Rectangle 5"/>
            <p:cNvSpPr>
              <a:spLocks noChangeArrowheads="1"/>
            </p:cNvSpPr>
            <p:nvPr/>
          </p:nvSpPr>
          <p:spPr bwMode="auto">
            <a:xfrm>
              <a:off x="249" y="164"/>
              <a:ext cx="5080" cy="1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Calibri" charset="0"/>
              </a:endParaRPr>
            </a:p>
          </p:txBody>
        </p:sp>
      </p:grpSp>
      <p:sp>
        <p:nvSpPr>
          <p:cNvPr id="32770" name="Text Box 9"/>
          <p:cNvSpPr txBox="1">
            <a:spLocks noChangeArrowheads="1"/>
          </p:cNvSpPr>
          <p:nvPr/>
        </p:nvSpPr>
        <p:spPr bwMode="auto">
          <a:xfrm>
            <a:off x="214313" y="6011863"/>
            <a:ext cx="8640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 smtClean="0">
                <a:solidFill>
                  <a:srgbClr val="0000FF"/>
                </a:solidFill>
              </a:rPr>
              <a:t>os lábios</a:t>
            </a:r>
            <a:r>
              <a:rPr lang="pt-BR" sz="1800" dirty="0" smtClean="0">
                <a:solidFill>
                  <a:schemeClr val="accent2"/>
                </a:solidFill>
              </a:rPr>
              <a:t> </a:t>
            </a:r>
            <a:r>
              <a:rPr lang="pt-BR" sz="1800" dirty="0">
                <a:solidFill>
                  <a:schemeClr val="accent2"/>
                </a:solidFill>
              </a:rPr>
              <a:t>se tornam separados das gengivas pela formação do sulco </a:t>
            </a:r>
            <a:r>
              <a:rPr lang="pt-BR" sz="1800" dirty="0" err="1">
                <a:solidFill>
                  <a:schemeClr val="accent2"/>
                </a:solidFill>
              </a:rPr>
              <a:t>labiogengival</a:t>
            </a:r>
            <a:endParaRPr lang="pt-BR" sz="1800" dirty="0">
              <a:solidFill>
                <a:schemeClr val="accent2"/>
              </a:solidFill>
            </a:endParaRPr>
          </a:p>
        </p:txBody>
      </p:sp>
      <p:sp>
        <p:nvSpPr>
          <p:cNvPr id="34819" name="Rectangle 10"/>
          <p:cNvSpPr>
            <a:spLocks noChangeArrowheads="1"/>
          </p:cNvSpPr>
          <p:nvPr/>
        </p:nvSpPr>
        <p:spPr bwMode="auto">
          <a:xfrm>
            <a:off x="285750" y="1196975"/>
            <a:ext cx="8569325" cy="14157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pt-BR" sz="2000" b="1" dirty="0">
                <a:solidFill>
                  <a:srgbClr val="0000FF"/>
                </a:solidFill>
              </a:rPr>
              <a:t>palato primário</a:t>
            </a:r>
            <a:r>
              <a:rPr lang="pt-BR" sz="2000" dirty="0">
                <a:solidFill>
                  <a:srgbClr val="0000FF"/>
                </a:solidFill>
              </a:rPr>
              <a:t> </a:t>
            </a:r>
            <a:r>
              <a:rPr lang="pt-BR" sz="2000" dirty="0">
                <a:solidFill>
                  <a:schemeClr val="accent2"/>
                </a:solidFill>
              </a:rPr>
              <a:t>(processo palatino mediano) é formado pela fusão das saliências maxilares e extensão posterior do processo intermaxilar</a:t>
            </a:r>
          </a:p>
          <a:p>
            <a:pPr>
              <a:spcBef>
                <a:spcPct val="30000"/>
              </a:spcBef>
            </a:pPr>
            <a:r>
              <a:rPr lang="pt-BR" sz="2000" b="1" dirty="0">
                <a:solidFill>
                  <a:srgbClr val="0000FF"/>
                </a:solidFill>
              </a:rPr>
              <a:t>palato secundário</a:t>
            </a:r>
            <a:r>
              <a:rPr lang="pt-BR" sz="2000" dirty="0">
                <a:solidFill>
                  <a:srgbClr val="0000FF"/>
                </a:solidFill>
              </a:rPr>
              <a:t> </a:t>
            </a:r>
            <a:r>
              <a:rPr lang="pt-BR" sz="2000" dirty="0">
                <a:solidFill>
                  <a:schemeClr val="accent2"/>
                </a:solidFill>
              </a:rPr>
              <a:t>inicia a sua formação a partir de extensões medianas das paredes internas dos processos maxilares (os processos palatinos laterais)</a:t>
            </a:r>
          </a:p>
        </p:txBody>
      </p:sp>
      <p:sp>
        <p:nvSpPr>
          <p:cNvPr id="34820" name="CaixaDeTexto 6"/>
          <p:cNvSpPr txBox="1">
            <a:spLocks noChangeArrowheads="1"/>
          </p:cNvSpPr>
          <p:nvPr/>
        </p:nvSpPr>
        <p:spPr bwMode="auto">
          <a:xfrm flipH="1">
            <a:off x="1071563" y="404813"/>
            <a:ext cx="631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b="1" dirty="0">
                <a:solidFill>
                  <a:srgbClr val="0000FF"/>
                </a:solidFill>
              </a:rPr>
              <a:t>Formação do palato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5445125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5651500" y="333375"/>
            <a:ext cx="31162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o processo intermaxilar apresenta uma projeção em direção posterior</a:t>
            </a:r>
          </a:p>
        </p:txBody>
      </p:sp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5632450" y="1674813"/>
            <a:ext cx="3260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os processos palatinos laterais (saliências maxilares) se estendem em e projetam horizontalmente dentro da cavidade bucal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5632450" y="3644900"/>
            <a:ext cx="3332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as saliências maxilares bilaterais fusionam centralmente, com início na na futura fossa incisiva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632450" y="5753100"/>
            <a:ext cx="3260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e fusionam com o septo nasal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4" grpId="0"/>
      <p:bldP spid="3584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m 1" descr="hednk034-1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619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Imagem 2" descr="hednk039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86188"/>
            <a:ext cx="3629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870200"/>
            <a:ext cx="44291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baixo 4"/>
          <p:cNvSpPr/>
          <p:nvPr/>
        </p:nvSpPr>
        <p:spPr>
          <a:xfrm>
            <a:off x="1285875" y="1285875"/>
            <a:ext cx="142875" cy="35718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 rot="5205598">
            <a:off x="1905001" y="2100262"/>
            <a:ext cx="201612" cy="4302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7827977">
            <a:off x="1304925" y="1866900"/>
            <a:ext cx="428625" cy="1428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 rot="14429245">
            <a:off x="954088" y="1865313"/>
            <a:ext cx="428625" cy="1428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 rot="5205598" flipV="1">
            <a:off x="736601" y="2125662"/>
            <a:ext cx="169862" cy="3667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Seta para baixo 9"/>
          <p:cNvSpPr/>
          <p:nvPr/>
        </p:nvSpPr>
        <p:spPr>
          <a:xfrm rot="5205598">
            <a:off x="4108450" y="4743450"/>
            <a:ext cx="201613" cy="4302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baixo 10"/>
          <p:cNvSpPr/>
          <p:nvPr/>
        </p:nvSpPr>
        <p:spPr>
          <a:xfrm rot="5205598" flipV="1">
            <a:off x="2938462" y="4768851"/>
            <a:ext cx="169863" cy="36671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3571875" y="4000500"/>
            <a:ext cx="142875" cy="35718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6876" name="CaixaDeTexto 12"/>
          <p:cNvSpPr txBox="1">
            <a:spLocks noChangeArrowheads="1"/>
          </p:cNvSpPr>
          <p:nvPr/>
        </p:nvSpPr>
        <p:spPr bwMode="auto">
          <a:xfrm>
            <a:off x="3357563" y="428625"/>
            <a:ext cx="453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 err="1">
                <a:solidFill>
                  <a:srgbClr val="0000FF"/>
                </a:solidFill>
              </a:rPr>
              <a:t>pálato</a:t>
            </a:r>
            <a:r>
              <a:rPr lang="pt-BR" sz="1800" b="1" dirty="0">
                <a:solidFill>
                  <a:srgbClr val="0000FF"/>
                </a:solidFill>
              </a:rPr>
              <a:t> primário (processo intermaxilar )</a:t>
            </a:r>
          </a:p>
        </p:txBody>
      </p:sp>
      <p:sp>
        <p:nvSpPr>
          <p:cNvPr id="36877" name="CaixaDeTexto 13"/>
          <p:cNvSpPr txBox="1">
            <a:spLocks noChangeArrowheads="1"/>
          </p:cNvSpPr>
          <p:nvPr/>
        </p:nvSpPr>
        <p:spPr bwMode="auto">
          <a:xfrm>
            <a:off x="3286125" y="1000125"/>
            <a:ext cx="469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FF0000"/>
                </a:solidFill>
              </a:rPr>
              <a:t>processos medianos das saliências maxilares, formando o pálato secundário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86125" y="1857375"/>
            <a:ext cx="4071938" cy="9239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orifícios nasais internos, após degeneração da membrana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oronasal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–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cóanas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primárias</a:t>
            </a:r>
          </a:p>
        </p:txBody>
      </p:sp>
      <p:sp>
        <p:nvSpPr>
          <p:cNvPr id="16" name="Seta para a direita 15"/>
          <p:cNvSpPr/>
          <p:nvPr/>
        </p:nvSpPr>
        <p:spPr>
          <a:xfrm rot="17827977">
            <a:off x="3493294" y="4855369"/>
            <a:ext cx="406400" cy="15398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 rot="15356409">
            <a:off x="3201988" y="4846638"/>
            <a:ext cx="428625" cy="1428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3" descr="hednk037-1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33924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agem 4" descr="hednk038-1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214688"/>
            <a:ext cx="29638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5" descr="hednk038-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548063"/>
            <a:ext cx="25336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aixaDeTexto 7"/>
          <p:cNvSpPr txBox="1">
            <a:spLocks noChangeArrowheads="1"/>
          </p:cNvSpPr>
          <p:nvPr/>
        </p:nvSpPr>
        <p:spPr bwMode="auto">
          <a:xfrm>
            <a:off x="3929063" y="500063"/>
            <a:ext cx="4929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papel da língua na formação do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pálato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secundário </a:t>
            </a:r>
          </a:p>
        </p:txBody>
      </p:sp>
      <p:sp>
        <p:nvSpPr>
          <p:cNvPr id="9" name="Seta para baixo 8"/>
          <p:cNvSpPr/>
          <p:nvPr/>
        </p:nvSpPr>
        <p:spPr>
          <a:xfrm rot="2943622" flipH="1">
            <a:off x="2609056" y="2162970"/>
            <a:ext cx="130175" cy="34766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Seta para baixo 9"/>
          <p:cNvSpPr/>
          <p:nvPr/>
        </p:nvSpPr>
        <p:spPr>
          <a:xfrm rot="7719267" flipV="1">
            <a:off x="1342232" y="2197894"/>
            <a:ext cx="120650" cy="33813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baixo 10"/>
          <p:cNvSpPr/>
          <p:nvPr/>
        </p:nvSpPr>
        <p:spPr>
          <a:xfrm rot="5205598">
            <a:off x="5691188" y="4541838"/>
            <a:ext cx="201612" cy="43021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5205598" flipV="1">
            <a:off x="4175125" y="4625975"/>
            <a:ext cx="169863" cy="3667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 flipV="1">
            <a:off x="2071688" y="1928813"/>
            <a:ext cx="2071687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8" name="CaixaDeTexto 15"/>
          <p:cNvSpPr txBox="1">
            <a:spLocks noChangeArrowheads="1"/>
          </p:cNvSpPr>
          <p:nvPr/>
        </p:nvSpPr>
        <p:spPr bwMode="auto">
          <a:xfrm>
            <a:off x="4214813" y="1714500"/>
            <a:ext cx="124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latin typeface="Calibri" charset="0"/>
              </a:rPr>
              <a:t>septo nasal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2357438" y="2071688"/>
            <a:ext cx="1857375" cy="214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0" name="CaixaDeTexto 18"/>
          <p:cNvSpPr txBox="1">
            <a:spLocks noChangeArrowheads="1"/>
          </p:cNvSpPr>
          <p:nvPr/>
        </p:nvSpPr>
        <p:spPr bwMode="auto">
          <a:xfrm>
            <a:off x="4214813" y="2097088"/>
            <a:ext cx="155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latin typeface="Calibri" charset="0"/>
              </a:rPr>
              <a:t>cavidade nasal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54050"/>
            <a:ext cx="91440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647700" y="4581525"/>
            <a:ext cx="7848600" cy="175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0000FF"/>
                </a:solidFill>
              </a:rPr>
              <a:t>com a fusão central dos processos palatinos centrais com o septo nasal as </a:t>
            </a:r>
            <a:r>
              <a:rPr lang="pt-BR" b="1" dirty="0" err="1">
                <a:solidFill>
                  <a:srgbClr val="0000FF"/>
                </a:solidFill>
              </a:rPr>
              <a:t>cóanas</a:t>
            </a:r>
            <a:r>
              <a:rPr lang="pt-BR" b="1" dirty="0">
                <a:solidFill>
                  <a:srgbClr val="0000FF"/>
                </a:solidFill>
              </a:rPr>
              <a:t> definitivas (secundárias) são formadas</a:t>
            </a:r>
          </a:p>
          <a:p>
            <a:endParaRPr lang="pt-BR" b="1" dirty="0">
              <a:solidFill>
                <a:srgbClr val="0000FF"/>
              </a:solidFill>
            </a:endParaRPr>
          </a:p>
          <a:p>
            <a:r>
              <a:rPr lang="pt-BR" b="1" dirty="0">
                <a:solidFill>
                  <a:srgbClr val="0000FF"/>
                </a:solidFill>
              </a:rPr>
              <a:t>inicia a ossificação da parte anterior do palato secundário (palato duro), enquanto  a parte posterior formado por </a:t>
            </a:r>
            <a:r>
              <a:rPr lang="pt-BR" b="1" dirty="0" err="1">
                <a:solidFill>
                  <a:srgbClr val="0000FF"/>
                </a:solidFill>
              </a:rPr>
              <a:t>mesênquima</a:t>
            </a:r>
            <a:r>
              <a:rPr lang="pt-BR" b="1" dirty="0">
                <a:solidFill>
                  <a:srgbClr val="0000FF"/>
                </a:solidFill>
              </a:rPr>
              <a:t> miogênica não ossifica (palato mole)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16"/>
          <p:cNvGrpSpPr>
            <a:grpSpLocks/>
          </p:cNvGrpSpPr>
          <p:nvPr/>
        </p:nvGrpSpPr>
        <p:grpSpPr bwMode="auto">
          <a:xfrm>
            <a:off x="238125" y="188913"/>
            <a:ext cx="8583613" cy="5327650"/>
            <a:chOff x="150" y="119"/>
            <a:chExt cx="5407" cy="3356"/>
          </a:xfrm>
        </p:grpSpPr>
        <p:grpSp>
          <p:nvGrpSpPr>
            <p:cNvPr id="39939" name="Group 13"/>
            <p:cNvGrpSpPr>
              <a:grpSpLocks/>
            </p:cNvGrpSpPr>
            <p:nvPr/>
          </p:nvGrpSpPr>
          <p:grpSpPr bwMode="auto">
            <a:xfrm>
              <a:off x="150" y="119"/>
              <a:ext cx="5407" cy="3298"/>
              <a:chOff x="150" y="482"/>
              <a:chExt cx="5407" cy="3298"/>
            </a:xfrm>
          </p:grpSpPr>
          <p:pic>
            <p:nvPicPr>
              <p:cNvPr id="39941" name="Picture 10" descr="Digitalizar00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572"/>
                <a:ext cx="3312" cy="3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42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" y="527"/>
                <a:ext cx="2730" cy="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43" name="Rectangle 12"/>
              <p:cNvSpPr>
                <a:spLocks noChangeArrowheads="1"/>
              </p:cNvSpPr>
              <p:nvPr/>
            </p:nvSpPr>
            <p:spPr bwMode="auto">
              <a:xfrm>
                <a:off x="2834" y="482"/>
                <a:ext cx="862" cy="14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39940" name="Rectangle 15"/>
            <p:cNvSpPr>
              <a:spLocks noChangeArrowheads="1"/>
            </p:cNvSpPr>
            <p:nvPr/>
          </p:nvSpPr>
          <p:spPr bwMode="auto">
            <a:xfrm>
              <a:off x="2200" y="1933"/>
              <a:ext cx="680" cy="1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39938" name="Text Box 17"/>
          <p:cNvSpPr txBox="1">
            <a:spLocks noChangeArrowheads="1"/>
          </p:cNvSpPr>
          <p:nvPr/>
        </p:nvSpPr>
        <p:spPr bwMode="auto">
          <a:xfrm>
            <a:off x="250825" y="3716338"/>
            <a:ext cx="4124325" cy="2709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chemeClr val="accent2"/>
                </a:solidFill>
              </a:rPr>
              <a:t>o desenvolvimento do palato secundário e da musculatura facial </a:t>
            </a:r>
          </a:p>
          <a:p>
            <a:pPr eaLnBrk="1" hangingPunct="1"/>
            <a:r>
              <a:rPr lang="pt-BR" sz="1800" b="1" dirty="0">
                <a:solidFill>
                  <a:schemeClr val="accent2"/>
                </a:solidFill>
              </a:rPr>
              <a:t>é evolutivamente correlacionado com o processo de amamentação e mastigação nos mamíferos</a:t>
            </a:r>
          </a:p>
          <a:p>
            <a:pPr eaLnBrk="1" hangingPunct="1"/>
            <a:endParaRPr lang="pt-BR" sz="2000" b="1" dirty="0">
              <a:solidFill>
                <a:srgbClr val="0000FF"/>
              </a:solidFill>
            </a:endParaRPr>
          </a:p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Separação dos processos sucção/mastigação da respiração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1187450" y="1484313"/>
            <a:ext cx="5472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000090"/>
                </a:solidFill>
              </a:rPr>
              <a:t>Questões</a:t>
            </a:r>
            <a:r>
              <a:rPr lang="en-US" sz="2800" b="1" dirty="0" smtClean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000090"/>
                </a:solidFill>
              </a:rPr>
              <a:t>de </a:t>
            </a:r>
            <a:r>
              <a:rPr lang="en-US" sz="2800" b="1" dirty="0" err="1">
                <a:solidFill>
                  <a:srgbClr val="000090"/>
                </a:solidFill>
              </a:rPr>
              <a:t>orientação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dirty="0" err="1">
                <a:solidFill>
                  <a:srgbClr val="000090"/>
                </a:solidFill>
              </a:rPr>
              <a:t>clínica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116013" y="2420938"/>
            <a:ext cx="71278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/>
              <a:t>fendas labiais e do palato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/>
              <a:t>falhas na formação da linha média da face e o papel da sinalização Sonic Hedgehog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/>
              <a:t>hipo- e hipertelorismo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/>
              <a:t>O síndrome CHARGE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39957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0"/>
            <a:ext cx="36671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630238" y="100013"/>
            <a:ext cx="3930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fendas labiais e do palato</a:t>
            </a: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250825" y="554038"/>
            <a:ext cx="4752975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600" b="1">
                <a:solidFill>
                  <a:srgbClr val="000090"/>
                </a:solidFill>
              </a:rPr>
              <a:t>fendas que envolvem o lábio superior e porção anterior da maxila (pelo não pre-enchinmento dos sulcos nasais por mesênquima</a:t>
            </a:r>
          </a:p>
          <a:p>
            <a:pPr eaLnBrk="1" hangingPunct="1">
              <a:spcBef>
                <a:spcPct val="50000"/>
              </a:spcBef>
            </a:pPr>
            <a:r>
              <a:rPr lang="pt-BR" sz="1600" b="1">
                <a:solidFill>
                  <a:srgbClr val="000090"/>
                </a:solidFill>
              </a:rPr>
              <a:t>com ou sem fenda palatina (1:1000, 60-80% masculino)</a:t>
            </a:r>
          </a:p>
          <a:p>
            <a:pPr eaLnBrk="1" hangingPunct="1">
              <a:spcBef>
                <a:spcPct val="50000"/>
              </a:spcBef>
            </a:pPr>
            <a:r>
              <a:rPr lang="pt-BR" sz="1600" b="1">
                <a:solidFill>
                  <a:srgbClr val="000090"/>
                </a:solidFill>
              </a:rPr>
              <a:t>fendas que envolvem regiões do palato duro e mole (por falta de fusão das massas mesenquimais das saliências palatinas)</a:t>
            </a:r>
          </a:p>
          <a:p>
            <a:pPr eaLnBrk="1" hangingPunct="1">
              <a:spcBef>
                <a:spcPct val="50000"/>
              </a:spcBef>
            </a:pPr>
            <a:r>
              <a:rPr lang="pt-BR" sz="1600" b="1">
                <a:solidFill>
                  <a:srgbClr val="000090"/>
                </a:solidFill>
              </a:rPr>
              <a:t>geralmente unilaterais </a:t>
            </a: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179388" y="5911850"/>
            <a:ext cx="482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/>
              <a:t>A maioria possui causas múltiplas (herança multifatorial); também é e associada à trisomia do cromossoma 13 (síndrome de Patau)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642938"/>
            <a:ext cx="21256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7"/>
          <p:cNvSpPr txBox="1">
            <a:spLocks noChangeArrowheads="1"/>
          </p:cNvSpPr>
          <p:nvPr/>
        </p:nvSpPr>
        <p:spPr bwMode="auto">
          <a:xfrm>
            <a:off x="539750" y="2997200"/>
            <a:ext cx="480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tx2"/>
                </a:solidFill>
                <a:latin typeface="Calibri" charset="0"/>
              </a:rPr>
              <a:t>herança genética recessiva, afetando sinalização Sonic hedgehog (Shh)</a:t>
            </a:r>
          </a:p>
        </p:txBody>
      </p:sp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1000125" y="785813"/>
            <a:ext cx="4000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sinoftalmia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/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holoprosencefalia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: malformações congênitas da linha média da face</a:t>
            </a:r>
          </a:p>
        </p:txBody>
      </p:sp>
      <p:pic>
        <p:nvPicPr>
          <p:cNvPr id="409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40238"/>
            <a:ext cx="81534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584200" y="4132263"/>
            <a:ext cx="20526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latin typeface="Calibri" charset="0"/>
              </a:rPr>
              <a:t>camundongo controle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57688" y="4132263"/>
            <a:ext cx="22304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b="1" dirty="0">
                <a:latin typeface="+mn-lt"/>
                <a:ea typeface="+mn-ea"/>
                <a:cs typeface="Arial" charset="0"/>
              </a:rPr>
              <a:t>diferentes alelos de </a:t>
            </a:r>
            <a:r>
              <a:rPr lang="pt-BR" sz="1600" b="1" i="1" dirty="0" err="1">
                <a:latin typeface="+mn-lt"/>
                <a:ea typeface="+mn-ea"/>
                <a:cs typeface="Arial" charset="0"/>
              </a:rPr>
              <a:t>shh</a:t>
            </a:r>
            <a:r>
              <a:rPr lang="pt-BR" sz="1600" b="1" i="1" dirty="0">
                <a:latin typeface="+mn-lt"/>
                <a:ea typeface="+mn-ea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134" y="192450"/>
            <a:ext cx="8254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tronco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encefálico</a:t>
            </a:r>
            <a:r>
              <a:rPr lang="en-US" sz="2800" b="1" dirty="0" smtClean="0">
                <a:solidFill>
                  <a:srgbClr val="0000FF"/>
                </a:solidFill>
              </a:rPr>
              <a:t>: o </a:t>
            </a:r>
            <a:r>
              <a:rPr lang="en-US" sz="2800" b="1" dirty="0" err="1" smtClean="0">
                <a:solidFill>
                  <a:srgbClr val="0000FF"/>
                </a:solidFill>
              </a:rPr>
              <a:t>metencéfalo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Captura de Tela 2016-11-17 às 16.4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7" y="846566"/>
            <a:ext cx="4172753" cy="5698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710" y="1041928"/>
            <a:ext cx="41517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As </a:t>
            </a:r>
            <a:r>
              <a:rPr lang="en-US" sz="2400" b="1" dirty="0" err="1" smtClean="0"/>
              <a:t>colunas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basais</a:t>
            </a:r>
            <a:r>
              <a:rPr lang="en-US" sz="2400" b="1" dirty="0" smtClean="0"/>
              <a:t>  e </a:t>
            </a:r>
            <a:r>
              <a:rPr lang="en-US" sz="2400" b="1" dirty="0" err="1" smtClean="0"/>
              <a:t>alares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origem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nervos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motores</a:t>
            </a:r>
            <a:r>
              <a:rPr lang="en-US" sz="2400" b="1" dirty="0" smtClean="0"/>
              <a:t> e de </a:t>
            </a:r>
            <a:r>
              <a:rPr lang="en-US" sz="2400" b="1" dirty="0" err="1" smtClean="0"/>
              <a:t>associação</a:t>
            </a:r>
            <a:r>
              <a:rPr lang="en-US" sz="2400" b="1" dirty="0" smtClean="0"/>
              <a:t> da </a:t>
            </a:r>
            <a:r>
              <a:rPr lang="en-US" sz="2400" b="1" dirty="0" err="1" smtClean="0"/>
              <a:t>maioria</a:t>
            </a:r>
            <a:r>
              <a:rPr lang="en-US" sz="2400" b="1" dirty="0" smtClean="0"/>
              <a:t> dos </a:t>
            </a:r>
            <a:r>
              <a:rPr lang="en-US" sz="2400" b="1" dirty="0" err="1" smtClean="0"/>
              <a:t>núcleos</a:t>
            </a:r>
            <a:r>
              <a:rPr lang="en-US" sz="2400" b="1" dirty="0" smtClean="0"/>
              <a:t> dos </a:t>
            </a:r>
            <a:r>
              <a:rPr lang="en-US" sz="2400" b="1" dirty="0" err="1" smtClean="0"/>
              <a:t>nervos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cranianos</a:t>
            </a:r>
            <a:r>
              <a:rPr lang="en-US" sz="2400" b="1" dirty="0" smtClean="0"/>
              <a:t>.</a:t>
            </a:r>
          </a:p>
          <a:p>
            <a:endParaRPr lang="en-US" sz="2400" b="1" dirty="0" smtClean="0"/>
          </a:p>
          <a:p>
            <a:r>
              <a:rPr lang="en-US" sz="2400" b="1" dirty="0" err="1" smtClean="0"/>
              <a:t>Extensões</a:t>
            </a:r>
            <a:r>
              <a:rPr lang="en-US" sz="2400" b="1" dirty="0" smtClean="0"/>
              <a:t> das </a:t>
            </a:r>
            <a:r>
              <a:rPr lang="en-US" sz="2400" b="1" dirty="0" err="1" smtClean="0"/>
              <a:t>colunas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alares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migram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centralmente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formam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núcleos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pontinos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olivares</a:t>
            </a:r>
            <a:r>
              <a:rPr lang="en-US" sz="2400" b="1" dirty="0" smtClean="0"/>
              <a:t> </a:t>
            </a:r>
          </a:p>
          <a:p>
            <a:endParaRPr lang="en-US" sz="2400" b="1" dirty="0"/>
          </a:p>
          <a:p>
            <a:r>
              <a:rPr lang="en-US" sz="2400" b="1" dirty="0" smtClean="0"/>
              <a:t> </a:t>
            </a:r>
          </a:p>
          <a:p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47134" y="6283541"/>
            <a:ext cx="23737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Schoenwolf</a:t>
            </a:r>
            <a:r>
              <a:rPr lang="en-US" dirty="0" smtClean="0"/>
              <a:t> et al.,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8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39775"/>
            <a:ext cx="64008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955800" y="152400"/>
            <a:ext cx="4499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via de sinalização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Sonic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hedgehog</a:t>
            </a:r>
            <a:endParaRPr lang="pt-BR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363663" y="6218238"/>
            <a:ext cx="656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Calibri" charset="0"/>
              </a:rPr>
              <a:t>atividade do receptor Patched depende de colesterol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6408738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356100" y="3159125"/>
            <a:ext cx="431958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Shh interage com Fgf8 na determinação da crista neural e da mesênquima cefálica</a:t>
            </a:r>
          </a:p>
          <a:p>
            <a:pPr eaLnBrk="1" hangingPunct="1"/>
            <a:endParaRPr lang="pt-BR" sz="1800" b="1">
              <a:solidFill>
                <a:srgbClr val="0000FF"/>
              </a:solidFill>
            </a:endParaRPr>
          </a:p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expressão de Shh na região ventral do protocérebro e do ectoderma ocorre sob influência do entoderma do teto do estomodeo </a:t>
            </a:r>
          </a:p>
          <a:p>
            <a:pPr eaLnBrk="1" hangingPunct="1"/>
            <a:endParaRPr lang="pt-BR" sz="1800" b="1">
              <a:solidFill>
                <a:srgbClr val="0000FF"/>
              </a:solidFill>
            </a:endParaRPr>
          </a:p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Shh promove a organização bilateral da face e das estruturas cefálicas (olhos)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4652963"/>
            <a:ext cx="36718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/>
              <a:t>holoprosencefalia/sinoftalmia são consequências da interferência na cascata de sinalização Shh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4450"/>
            <a:ext cx="90773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214938"/>
            <a:ext cx="4681538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aptura de Tela 2015-11-11 às 14.3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539750" y="3011488"/>
            <a:ext cx="74882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Síndrome </a:t>
            </a:r>
            <a:r>
              <a:rPr lang="en-US" b="1"/>
              <a:t>CHARGE</a:t>
            </a:r>
            <a:r>
              <a:rPr lang="en-US"/>
              <a:t>: </a:t>
            </a:r>
            <a:r>
              <a:rPr lang="en-US" i="1"/>
              <a:t>(</a:t>
            </a:r>
            <a:r>
              <a:rPr lang="en-US" b="1" i="1"/>
              <a:t>C</a:t>
            </a:r>
            <a:r>
              <a:rPr lang="en-US" i="1"/>
              <a:t>oloboma of the eye, </a:t>
            </a:r>
            <a:r>
              <a:rPr lang="en-US" b="1" i="1"/>
              <a:t>H</a:t>
            </a:r>
            <a:r>
              <a:rPr lang="en-US" i="1"/>
              <a:t>eart defects, </a:t>
            </a:r>
            <a:r>
              <a:rPr lang="en-US" b="1" i="1"/>
              <a:t>A</a:t>
            </a:r>
            <a:r>
              <a:rPr lang="en-US" i="1"/>
              <a:t>tresia of the choanae, </a:t>
            </a:r>
            <a:r>
              <a:rPr lang="en-US" b="1" i="1"/>
              <a:t>R</a:t>
            </a:r>
            <a:r>
              <a:rPr lang="en-US" i="1"/>
              <a:t>etarded growth and development, </a:t>
            </a:r>
            <a:r>
              <a:rPr lang="en-US" b="1" i="1"/>
              <a:t>G</a:t>
            </a:r>
            <a:r>
              <a:rPr lang="en-US" i="1"/>
              <a:t>enital and urinary anomalies, </a:t>
            </a:r>
            <a:r>
              <a:rPr lang="en-US" b="1" i="1"/>
              <a:t>E</a:t>
            </a:r>
            <a:r>
              <a:rPr lang="en-US" i="1"/>
              <a:t>ar anomalies and hearing loss)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468313" y="4975225"/>
            <a:ext cx="741680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Causa: falhas na migração e sobrevivência de células da crista neural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8225" y="367930"/>
            <a:ext cx="24805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 smtClean="0">
                <a:solidFill>
                  <a:srgbClr val="0000FF"/>
                </a:solidFill>
              </a:rPr>
              <a:t> 10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761" y="2361374"/>
            <a:ext cx="70670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3200" b="1" dirty="0" smtClean="0">
                <a:solidFill>
                  <a:srgbClr val="0000FF"/>
                </a:solidFill>
              </a:rPr>
              <a:t> da </a:t>
            </a:r>
            <a:r>
              <a:rPr lang="en-US" sz="3200" b="1" dirty="0" err="1" smtClean="0">
                <a:solidFill>
                  <a:srgbClr val="0000FF"/>
                </a:solidFill>
              </a:rPr>
              <a:t>hipófise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Imagem 5" descr="pituit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78" y="3111503"/>
            <a:ext cx="2412797" cy="3290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127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ey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93700"/>
            <a:ext cx="75438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44713" y="449103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ventrículo do diencéfalo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697538" y="453866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hipófise</a:t>
            </a: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 flipV="1">
            <a:off x="6324600" y="4262438"/>
            <a:ext cx="22860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461250" y="2862263"/>
            <a:ext cx="108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epífise</a:t>
            </a:r>
          </a:p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(pineal)</a:t>
            </a:r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V="1">
            <a:off x="7315200" y="3424238"/>
            <a:ext cx="22860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0663" y="5084763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vesícula óptica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7239000" y="3729038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haste óptica</a:t>
            </a:r>
          </a:p>
        </p:txBody>
      </p:sp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3132138" y="2763838"/>
            <a:ext cx="150631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Gilbert</a:t>
            </a:r>
            <a:r>
              <a:rPr lang="en-US" sz="1800" dirty="0"/>
              <a:t>, 2010</a:t>
            </a:r>
          </a:p>
        </p:txBody>
      </p:sp>
      <p:sp>
        <p:nvSpPr>
          <p:cNvPr id="2" name="Oval 1"/>
          <p:cNvSpPr/>
          <p:nvPr/>
        </p:nvSpPr>
        <p:spPr>
          <a:xfrm>
            <a:off x="2489200" y="5684838"/>
            <a:ext cx="642938" cy="7715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41675" y="5573713"/>
            <a:ext cx="2455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Infundíbulo e teto da cavidade bucal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525" y="338514"/>
            <a:ext cx="7445375" cy="236988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00FF"/>
                </a:solidFill>
              </a:rPr>
              <a:t>diencéfalo (2</a:t>
            </a:r>
            <a:r>
              <a:rPr lang="pt-BR" sz="2800" b="1" baseline="30000" dirty="0">
                <a:solidFill>
                  <a:srgbClr val="0000FF"/>
                </a:solidFill>
              </a:rPr>
              <a:t>o</a:t>
            </a:r>
            <a:r>
              <a:rPr lang="pt-BR" sz="2800" b="1" dirty="0">
                <a:solidFill>
                  <a:srgbClr val="0000FF"/>
                </a:solidFill>
              </a:rPr>
              <a:t> </a:t>
            </a:r>
            <a:r>
              <a:rPr lang="pt-BR" sz="2800" b="1" dirty="0" err="1">
                <a:solidFill>
                  <a:srgbClr val="0000FF"/>
                </a:solidFill>
              </a:rPr>
              <a:t>ves</a:t>
            </a:r>
            <a:r>
              <a:rPr lang="pt-BR" sz="2800" b="1" dirty="0">
                <a:solidFill>
                  <a:srgbClr val="0000FF"/>
                </a:solidFill>
              </a:rPr>
              <a:t>. cerebral / 3</a:t>
            </a:r>
            <a:r>
              <a:rPr lang="pt-BR" sz="2800" b="1" baseline="30000" dirty="0">
                <a:solidFill>
                  <a:srgbClr val="0000FF"/>
                </a:solidFill>
              </a:rPr>
              <a:t>o</a:t>
            </a:r>
            <a:r>
              <a:rPr lang="pt-BR" sz="2800" b="1" dirty="0">
                <a:solidFill>
                  <a:srgbClr val="0000FF"/>
                </a:solidFill>
              </a:rPr>
              <a:t> </a:t>
            </a:r>
            <a:r>
              <a:rPr lang="pt-BR" sz="2800" b="1" dirty="0" err="1">
                <a:solidFill>
                  <a:srgbClr val="0000FF"/>
                </a:solidFill>
              </a:rPr>
              <a:t>ventriculo</a:t>
            </a:r>
            <a:r>
              <a:rPr lang="pt-BR" sz="2800" b="1" dirty="0">
                <a:solidFill>
                  <a:srgbClr val="0000FF"/>
                </a:solidFill>
              </a:rPr>
              <a:t> )</a:t>
            </a:r>
          </a:p>
          <a:p>
            <a:pPr algn="ctr">
              <a:defRPr/>
            </a:pPr>
            <a:endParaRPr lang="pt-BR" sz="2000" b="1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pt-BR" sz="2000" b="1" dirty="0">
                <a:solidFill>
                  <a:srgbClr val="0000FF"/>
                </a:solidFill>
              </a:rPr>
              <a:t>o infundíbulo na base do diencéfalo forma </a:t>
            </a:r>
            <a:r>
              <a:rPr lang="pt-BR" sz="2000" b="1" dirty="0" err="1">
                <a:solidFill>
                  <a:srgbClr val="0000FF"/>
                </a:solidFill>
              </a:rPr>
              <a:t>neurohipófise</a:t>
            </a:r>
            <a:endParaRPr lang="pt-BR" sz="2000" b="1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pt-BR" sz="2000" b="1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pt-BR" sz="2000" b="1" dirty="0">
                <a:solidFill>
                  <a:srgbClr val="0000FF"/>
                </a:solidFill>
              </a:rPr>
              <a:t>o infundíbulo entra em contato com o teto da cavidade bucal, e lá se forma a bolsa de </a:t>
            </a:r>
            <a:r>
              <a:rPr lang="pt-BR" sz="2000" b="1" dirty="0" err="1">
                <a:solidFill>
                  <a:srgbClr val="0000FF"/>
                </a:solidFill>
              </a:rPr>
              <a:t>Rathke</a:t>
            </a:r>
            <a:r>
              <a:rPr lang="pt-BR" sz="2000" b="1" dirty="0">
                <a:solidFill>
                  <a:srgbClr val="0000FF"/>
                </a:solidFill>
              </a:rPr>
              <a:t> (divertículo </a:t>
            </a:r>
            <a:r>
              <a:rPr lang="pt-BR" sz="2000" b="1" dirty="0" err="1" smtClean="0">
                <a:solidFill>
                  <a:srgbClr val="0000FF"/>
                </a:solidFill>
              </a:rPr>
              <a:t>hipofisário</a:t>
            </a:r>
            <a:r>
              <a:rPr lang="pt-BR" sz="2000" b="1" dirty="0" smtClean="0">
                <a:solidFill>
                  <a:srgbClr val="0000FF"/>
                </a:solidFill>
              </a:rPr>
              <a:t>) </a:t>
            </a:r>
            <a:endParaRPr lang="pt-BR" sz="2000" b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pt-BR" sz="2000" b="1" dirty="0">
              <a:solidFill>
                <a:srgbClr val="0000FF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222500" y="3114675"/>
            <a:ext cx="108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epífise</a:t>
            </a:r>
          </a:p>
          <a:p>
            <a:pPr eaLnBrk="1" hangingPunct="1">
              <a:defRPr/>
            </a:pPr>
            <a:r>
              <a:rPr lang="pt-BR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(pineal)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9396" grpId="0" animBg="1"/>
      <p:bldP spid="5126" grpId="0"/>
      <p:bldP spid="59398" grpId="0" animBg="1"/>
      <p:bldP spid="5129" grpId="0"/>
      <p:bldP spid="5130" grpId="0"/>
      <p:bldP spid="2" grpId="0" animBg="1"/>
      <p:bldP spid="13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m 3" descr="nerv016-2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528888"/>
            <a:ext cx="30003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Imagem 4" descr="nerv016-1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3063"/>
            <a:ext cx="42862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CaixaDeTexto 5"/>
          <p:cNvSpPr txBox="1">
            <a:spLocks noChangeArrowheads="1"/>
          </p:cNvSpPr>
          <p:nvPr/>
        </p:nvSpPr>
        <p:spPr bwMode="auto">
          <a:xfrm>
            <a:off x="500063" y="269875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charset="0"/>
              </a:rPr>
              <a:t>Bolsa de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Rathke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(divertículo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hipofisário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): derivado do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placóide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hipofisário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,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evagina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do teto do </a:t>
            </a:r>
            <a:r>
              <a:rPr lang="pt-BR" b="1" dirty="0" err="1">
                <a:solidFill>
                  <a:srgbClr val="0000FF"/>
                </a:solidFill>
                <a:latin typeface="Calibri" charset="0"/>
              </a:rPr>
              <a:t>estomodeo</a:t>
            </a:r>
            <a:r>
              <a:rPr lang="pt-BR" b="1" dirty="0">
                <a:solidFill>
                  <a:srgbClr val="0000FF"/>
                </a:solidFill>
                <a:latin typeface="Calibri" charset="0"/>
              </a:rPr>
              <a:t> em direção do processo do infundíbulo do diencéfalo</a:t>
            </a:r>
          </a:p>
        </p:txBody>
      </p:sp>
      <p:cxnSp>
        <p:nvCxnSpPr>
          <p:cNvPr id="8" name="Conector de seta reta 7"/>
          <p:cNvCxnSpPr/>
          <p:nvPr/>
        </p:nvCxnSpPr>
        <p:spPr>
          <a:xfrm rot="5400000" flipH="1" flipV="1">
            <a:off x="1464469" y="3964782"/>
            <a:ext cx="857250" cy="7858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3" name="CaixaDeTexto 8"/>
          <p:cNvSpPr txBox="1">
            <a:spLocks noChangeArrowheads="1"/>
          </p:cNvSpPr>
          <p:nvPr/>
        </p:nvSpPr>
        <p:spPr bwMode="auto">
          <a:xfrm>
            <a:off x="500063" y="4786313"/>
            <a:ext cx="1500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bg1"/>
                </a:solidFill>
                <a:latin typeface="Calibri" charset="0"/>
              </a:rPr>
              <a:t>membrana estomodeal</a:t>
            </a:r>
          </a:p>
        </p:txBody>
      </p:sp>
      <p:sp>
        <p:nvSpPr>
          <p:cNvPr id="10" name="Elipse 9"/>
          <p:cNvSpPr/>
          <p:nvPr/>
        </p:nvSpPr>
        <p:spPr>
          <a:xfrm>
            <a:off x="2046288" y="3481388"/>
            <a:ext cx="571500" cy="35718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rot="16200000" flipH="1">
            <a:off x="6786563" y="3214688"/>
            <a:ext cx="500062" cy="2143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 flipH="1" flipV="1">
            <a:off x="6072187" y="4786313"/>
            <a:ext cx="428625" cy="2857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7" name="CaixaDeTexto 14"/>
          <p:cNvSpPr txBox="1">
            <a:spLocks noChangeArrowheads="1"/>
          </p:cNvSpPr>
          <p:nvPr/>
        </p:nvSpPr>
        <p:spPr bwMode="auto">
          <a:xfrm>
            <a:off x="6164263" y="2643188"/>
            <a:ext cx="126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bg1"/>
                </a:solidFill>
                <a:latin typeface="Calibri" charset="0"/>
              </a:rPr>
              <a:t>infundíbulo</a:t>
            </a:r>
          </a:p>
        </p:txBody>
      </p:sp>
      <p:sp>
        <p:nvSpPr>
          <p:cNvPr id="53258" name="CaixaDeTexto 15"/>
          <p:cNvSpPr txBox="1">
            <a:spLocks noChangeArrowheads="1"/>
          </p:cNvSpPr>
          <p:nvPr/>
        </p:nvSpPr>
        <p:spPr bwMode="auto">
          <a:xfrm>
            <a:off x="5429250" y="5072063"/>
            <a:ext cx="167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bg1"/>
                </a:solidFill>
                <a:latin typeface="Calibri" charset="0"/>
              </a:rPr>
              <a:t>bolsa de Rathke</a:t>
            </a:r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2428875" y="2500313"/>
            <a:ext cx="2857500" cy="1071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571750" y="3929063"/>
            <a:ext cx="2786063" cy="2071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rot="16200000" flipH="1">
            <a:off x="1331912" y="3357563"/>
            <a:ext cx="785813" cy="714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2" name="CaixaDeTexto 24"/>
          <p:cNvSpPr txBox="1">
            <a:spLocks noChangeArrowheads="1"/>
          </p:cNvSpPr>
          <p:nvPr/>
        </p:nvSpPr>
        <p:spPr bwMode="auto">
          <a:xfrm>
            <a:off x="1049338" y="2714625"/>
            <a:ext cx="1379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bg1"/>
                </a:solidFill>
                <a:latin typeface="Calibri" charset="0"/>
              </a:rPr>
              <a:t>haste  óptica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106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68713"/>
            <a:ext cx="54737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04800" y="4327525"/>
            <a:ext cx="8229600" cy="230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FF"/>
                </a:solidFill>
              </a:rPr>
              <a:t>hipófise anterior (adenohipófise):</a:t>
            </a:r>
            <a:r>
              <a:rPr lang="pt-BR" sz="1800">
                <a:solidFill>
                  <a:srgbClr val="0000FF"/>
                </a:solidFill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pt-BR" sz="1800">
                <a:solidFill>
                  <a:srgbClr val="0000FF"/>
                </a:solidFill>
              </a:rPr>
              <a:t> regressão da haste do divertículo hipofisário</a:t>
            </a:r>
          </a:p>
          <a:p>
            <a:pPr eaLnBrk="1" hangingPunct="1">
              <a:buFontTx/>
              <a:buChar char="-"/>
            </a:pPr>
            <a:r>
              <a:rPr lang="pt-BR" sz="1800">
                <a:solidFill>
                  <a:srgbClr val="0000FF"/>
                </a:solidFill>
              </a:rPr>
              <a:t> proliferação da parede anterior do divertículo</a:t>
            </a:r>
          </a:p>
          <a:p>
            <a:pPr eaLnBrk="1" hangingPunct="1">
              <a:buFontTx/>
              <a:buChar char="-"/>
            </a:pPr>
            <a:r>
              <a:rPr lang="pt-BR" sz="1800">
                <a:solidFill>
                  <a:srgbClr val="0000FF"/>
                </a:solidFill>
              </a:rPr>
              <a:t> parede posterior fina, forma pars intermedia</a:t>
            </a:r>
          </a:p>
          <a:p>
            <a:pPr eaLnBrk="1" hangingPunct="1">
              <a:buFontTx/>
              <a:buChar char="-"/>
            </a:pPr>
            <a:r>
              <a:rPr lang="pt-BR" sz="1800">
                <a:solidFill>
                  <a:srgbClr val="0000FF"/>
                </a:solidFill>
              </a:rPr>
              <a:t> pars tuberalis prolifera em volto da haste infundibular</a:t>
            </a:r>
          </a:p>
          <a:p>
            <a:pPr eaLnBrk="1" hangingPunct="1">
              <a:buFontTx/>
              <a:buChar char="-"/>
            </a:pPr>
            <a:endParaRPr lang="pt-BR" sz="1800">
              <a:solidFill>
                <a:srgbClr val="0000FF"/>
              </a:solidFill>
            </a:endParaRPr>
          </a:p>
          <a:p>
            <a:pPr eaLnBrk="1" hangingPunct="1"/>
            <a:r>
              <a:rPr lang="pt-BR" sz="1800">
                <a:solidFill>
                  <a:srgbClr val="0000FF"/>
                </a:solidFill>
              </a:rPr>
              <a:t> </a:t>
            </a:r>
            <a:r>
              <a:rPr lang="pt-BR" sz="1800" b="1">
                <a:solidFill>
                  <a:srgbClr val="0000FF"/>
                </a:solidFill>
              </a:rPr>
              <a:t>hpófise posterior (neurohipófise):</a:t>
            </a:r>
            <a:r>
              <a:rPr lang="pt-BR" sz="1800">
                <a:solidFill>
                  <a:srgbClr val="0000FF"/>
                </a:solidFill>
              </a:rPr>
              <a:t> diferenciação em eminência mediana, haste infundibular e parte nervosa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" descr="F9780443068119-009-f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" y="187412"/>
            <a:ext cx="5488093" cy="66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3965" y="171537"/>
            <a:ext cx="4634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hipotálamo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como</a:t>
            </a:r>
            <a:r>
              <a:rPr lang="en-US" sz="2800" b="1" dirty="0" smtClean="0">
                <a:solidFill>
                  <a:srgbClr val="0000FF"/>
                </a:solidFill>
              </a:rPr>
              <a:t> parte </a:t>
            </a:r>
            <a:r>
              <a:rPr lang="en-US" sz="2800" b="1" dirty="0" err="1" smtClean="0">
                <a:solidFill>
                  <a:srgbClr val="0000FF"/>
                </a:solidFill>
              </a:rPr>
              <a:t>diencéfalo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diencéfalo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telencefalo-diecenfalo cefalo sagital marca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63" y="2157612"/>
            <a:ext cx="4337988" cy="1761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09539" y="4711884"/>
            <a:ext cx="3262488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 smtClean="0">
                <a:solidFill>
                  <a:srgbClr val="0000FF"/>
                </a:solidFill>
              </a:rPr>
              <a:t>hipotálamo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deriva</a:t>
            </a:r>
            <a:r>
              <a:rPr lang="en-US" sz="2000" b="1" dirty="0" smtClean="0">
                <a:solidFill>
                  <a:srgbClr val="0000FF"/>
                </a:solidFill>
              </a:rPr>
              <a:t> da base do </a:t>
            </a:r>
            <a:r>
              <a:rPr lang="en-US" sz="2000" b="1" dirty="0" err="1" smtClean="0">
                <a:solidFill>
                  <a:srgbClr val="0000FF"/>
                </a:solidFill>
              </a:rPr>
              <a:t>diencéfalo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como</a:t>
            </a:r>
            <a:r>
              <a:rPr lang="en-US" sz="2000" b="1" dirty="0" smtClean="0">
                <a:solidFill>
                  <a:srgbClr val="0000FF"/>
                </a:solidFill>
              </a:rPr>
              <a:t> parte dos </a:t>
            </a:r>
            <a:r>
              <a:rPr lang="en-US" sz="2000" b="1" dirty="0" err="1" smtClean="0">
                <a:solidFill>
                  <a:srgbClr val="0000FF"/>
                </a:solidFill>
              </a:rPr>
              <a:t>órgãos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circumventriculares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3487" y="5327437"/>
            <a:ext cx="1654376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5</a:t>
            </a:r>
            <a:r>
              <a:rPr lang="en-US" sz="2000" baseline="30000" dirty="0">
                <a:latin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semana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embrionária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1695" y="3988401"/>
            <a:ext cx="209602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UNC Embryo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8-11-11 às 13.2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1"/>
            <a:ext cx="4905566" cy="3616324"/>
          </a:xfrm>
          <a:prstGeom prst="rect">
            <a:avLst/>
          </a:prstGeom>
        </p:spPr>
      </p:pic>
      <p:pic>
        <p:nvPicPr>
          <p:cNvPr id="3" name="Picture 2" descr="Captura de Tela 2018-11-11 às 13.26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5" y="3220381"/>
            <a:ext cx="6556375" cy="3637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5566" y="365125"/>
            <a:ext cx="381473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Regionalização</a:t>
            </a:r>
            <a:r>
              <a:rPr lang="en-US" sz="2400" b="1" dirty="0" smtClean="0">
                <a:solidFill>
                  <a:srgbClr val="0000FF"/>
                </a:solidFill>
              </a:rPr>
              <a:t> das </a:t>
            </a:r>
            <a:r>
              <a:rPr lang="en-US" sz="2400" b="1" dirty="0" err="1" smtClean="0">
                <a:solidFill>
                  <a:srgbClr val="0000FF"/>
                </a:solidFill>
              </a:rPr>
              <a:t>estruturas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hipotalámicas</a:t>
            </a:r>
            <a:r>
              <a:rPr lang="en-US" sz="2400" b="1" dirty="0" smtClean="0">
                <a:solidFill>
                  <a:srgbClr val="0000FF"/>
                </a:solidFill>
              </a:rPr>
              <a:t> no </a:t>
            </a:r>
            <a:r>
              <a:rPr lang="en-US" sz="2400" b="1" dirty="0" err="1" smtClean="0">
                <a:solidFill>
                  <a:srgbClr val="0000FF"/>
                </a:solidFill>
              </a:rPr>
              <a:t>piso</a:t>
            </a:r>
            <a:r>
              <a:rPr lang="en-US" sz="2400" b="1" dirty="0" smtClean="0">
                <a:solidFill>
                  <a:srgbClr val="0000FF"/>
                </a:solidFill>
              </a:rPr>
              <a:t> do </a:t>
            </a:r>
            <a:r>
              <a:rPr lang="en-US" sz="2400" b="1" dirty="0" err="1" smtClean="0">
                <a:solidFill>
                  <a:srgbClr val="0000FF"/>
                </a:solidFill>
              </a:rPr>
              <a:t>diencéfalo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59248"/>
            <a:ext cx="325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e </a:t>
            </a:r>
            <a:r>
              <a:rPr lang="en-US" sz="2400" b="1" dirty="0" err="1" smtClean="0">
                <a:solidFill>
                  <a:srgbClr val="0000FF"/>
                </a:solidFill>
              </a:rPr>
              <a:t>fatores</a:t>
            </a:r>
            <a:r>
              <a:rPr lang="en-US" sz="2400" b="1" dirty="0" smtClean="0">
                <a:solidFill>
                  <a:srgbClr val="0000FF"/>
                </a:solidFill>
              </a:rPr>
              <a:t> de </a:t>
            </a:r>
            <a:r>
              <a:rPr lang="en-US" sz="2400" b="1" dirty="0" err="1" smtClean="0">
                <a:solidFill>
                  <a:srgbClr val="0000FF"/>
                </a:solidFill>
              </a:rPr>
              <a:t>transcrição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definem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os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núcleos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hipotalámicos</a:t>
            </a:r>
            <a:r>
              <a:rPr lang="en-US" sz="2400" b="1" dirty="0" smtClean="0">
                <a:solidFill>
                  <a:srgbClr val="0000FF"/>
                </a:solidFill>
              </a:rPr>
              <a:t> e as </a:t>
            </a:r>
            <a:r>
              <a:rPr lang="en-US" sz="2400" b="1" dirty="0" err="1" smtClean="0">
                <a:solidFill>
                  <a:srgbClr val="0000FF"/>
                </a:solidFill>
              </a:rPr>
              <a:t>respectivas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células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neurosecretores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6125" y="6461125"/>
            <a:ext cx="44550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Burbridge</a:t>
            </a:r>
            <a:r>
              <a:rPr lang="en-US" dirty="0" smtClean="0"/>
              <a:t> et al. 2016 Comparative Physiology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2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5" y="57963"/>
            <a:ext cx="4642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cerebelo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Captura de Tela 2016-11-17 às 16.4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" y="621150"/>
            <a:ext cx="4039941" cy="6235054"/>
          </a:xfrm>
          <a:prstGeom prst="rect">
            <a:avLst/>
          </a:prstGeom>
        </p:spPr>
      </p:pic>
      <p:pic>
        <p:nvPicPr>
          <p:cNvPr id="4" name="Picture 3" descr="Captura de Tela 2016-11-17 às 16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87" y="2606225"/>
            <a:ext cx="2808972" cy="4183993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8551808" flipH="1">
            <a:off x="2222078" y="4454545"/>
            <a:ext cx="2274223" cy="25084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30521" y="531698"/>
            <a:ext cx="459133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•"/>
            </a:pPr>
            <a:r>
              <a:rPr lang="en-US" sz="2000" b="1" dirty="0" smtClean="0"/>
              <a:t>o </a:t>
            </a:r>
            <a:r>
              <a:rPr lang="en-US" sz="2000" b="1" dirty="0" err="1" smtClean="0"/>
              <a:t>cerebelo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derivado</a:t>
            </a:r>
            <a:r>
              <a:rPr lang="en-US" sz="2000" b="1" dirty="0" smtClean="0"/>
              <a:t> das </a:t>
            </a:r>
            <a:r>
              <a:rPr lang="en-US" sz="2000" b="1" dirty="0" err="1" smtClean="0"/>
              <a:t>placas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alares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metencéfalo</a:t>
            </a:r>
            <a:r>
              <a:rPr lang="en-US" sz="2000" b="1" dirty="0" smtClean="0"/>
              <a:t> e do </a:t>
            </a:r>
            <a:r>
              <a:rPr lang="en-US" sz="2000" b="1" dirty="0" err="1" smtClean="0"/>
              <a:t>lábio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rômbico</a:t>
            </a:r>
            <a:r>
              <a:rPr lang="en-US" sz="2000" b="1" dirty="0" smtClean="0"/>
              <a:t>;</a:t>
            </a:r>
          </a:p>
          <a:p>
            <a:pPr marL="285750" indent="-285750">
              <a:spcAft>
                <a:spcPts val="600"/>
              </a:spcAft>
              <a:buFontTx/>
              <a:buChar char="•"/>
            </a:pPr>
            <a:r>
              <a:rPr lang="en-US" sz="2000" b="1" dirty="0" smtClean="0"/>
              <a:t>a </a:t>
            </a:r>
            <a:r>
              <a:rPr lang="en-US" sz="2000" b="1" dirty="0" err="1" smtClean="0"/>
              <a:t>proliferação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neuroblastos</a:t>
            </a:r>
            <a:r>
              <a:rPr lang="en-US" sz="2000" b="1" dirty="0" smtClean="0"/>
              <a:t> da </a:t>
            </a:r>
            <a:r>
              <a:rPr lang="en-US" sz="2000" b="1" dirty="0" err="1" smtClean="0"/>
              <a:t>zona</a:t>
            </a:r>
            <a:r>
              <a:rPr lang="en-US" sz="2000" b="1" dirty="0" smtClean="0"/>
              <a:t> ventricular e a </a:t>
            </a:r>
            <a:r>
              <a:rPr lang="en-US" sz="2000" b="1" dirty="0" err="1" smtClean="0"/>
              <a:t>migração</a:t>
            </a:r>
            <a:r>
              <a:rPr lang="en-US" sz="2000" b="1" dirty="0" smtClean="0"/>
              <a:t> dos </a:t>
            </a:r>
            <a:r>
              <a:rPr lang="en-US" sz="2000" b="1" dirty="0" err="1" smtClean="0"/>
              <a:t>neurônios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diferenciação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gera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estrutura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fissuras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510" y="6333677"/>
            <a:ext cx="23737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Schoenwolf</a:t>
            </a:r>
            <a:r>
              <a:rPr lang="en-US" dirty="0" smtClean="0"/>
              <a:t> et al.,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0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8-11-11 às 12.3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42875"/>
            <a:ext cx="8044469" cy="4140200"/>
          </a:xfrm>
          <a:prstGeom prst="rect">
            <a:avLst/>
          </a:prstGeom>
        </p:spPr>
      </p:pic>
      <p:pic>
        <p:nvPicPr>
          <p:cNvPr id="3" name="Picture 2" descr="Captura de Tela 2018-11-11 às 12.38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4" y="4248461"/>
            <a:ext cx="7874000" cy="260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5"/>
          <p:cNvSpPr txBox="1">
            <a:spLocks noChangeArrowheads="1"/>
          </p:cNvSpPr>
          <p:nvPr/>
        </p:nvSpPr>
        <p:spPr bwMode="auto">
          <a:xfrm>
            <a:off x="373063" y="428625"/>
            <a:ext cx="8181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200" b="1" dirty="0" err="1">
                <a:solidFill>
                  <a:srgbClr val="0000FF"/>
                </a:solidFill>
              </a:rPr>
              <a:t>morfôgenos</a:t>
            </a:r>
            <a:r>
              <a:rPr lang="pt-BR" sz="2200" b="1" dirty="0">
                <a:solidFill>
                  <a:srgbClr val="0000FF"/>
                </a:solidFill>
              </a:rPr>
              <a:t> e fatores de transcrição na </a:t>
            </a:r>
            <a:r>
              <a:rPr lang="pt-BR" sz="2200" b="1" dirty="0" err="1">
                <a:solidFill>
                  <a:srgbClr val="0000FF"/>
                </a:solidFill>
              </a:rPr>
              <a:t>formaçaõ</a:t>
            </a:r>
            <a:r>
              <a:rPr lang="pt-BR" sz="2200" b="1" dirty="0">
                <a:solidFill>
                  <a:srgbClr val="0000FF"/>
                </a:solidFill>
              </a:rPr>
              <a:t> da </a:t>
            </a:r>
            <a:r>
              <a:rPr lang="pt-BR" sz="2200" b="1" dirty="0" err="1">
                <a:solidFill>
                  <a:srgbClr val="0000FF"/>
                </a:solidFill>
              </a:rPr>
              <a:t>adenohipófise</a:t>
            </a:r>
            <a:r>
              <a:rPr lang="pt-BR" sz="2200" b="1" dirty="0">
                <a:solidFill>
                  <a:srgbClr val="0000FF"/>
                </a:solidFill>
              </a:rPr>
              <a:t> </a:t>
            </a:r>
            <a:r>
              <a:rPr lang="mr-IN" sz="2200" b="1" dirty="0">
                <a:solidFill>
                  <a:srgbClr val="0000FF"/>
                </a:solidFill>
              </a:rPr>
              <a:t>–</a:t>
            </a:r>
            <a:r>
              <a:rPr lang="pt-BR" sz="2200" b="1" dirty="0">
                <a:solidFill>
                  <a:srgbClr val="0000FF"/>
                </a:solidFill>
              </a:rPr>
              <a:t> relação com produção hormonal</a:t>
            </a:r>
          </a:p>
        </p:txBody>
      </p:sp>
      <p:pic>
        <p:nvPicPr>
          <p:cNvPr id="57346" name="Imagem 10" descr="pituitary-dev-ge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92288"/>
            <a:ext cx="6881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ixaDeTexto 11"/>
          <p:cNvSpPr txBox="1">
            <a:spLocks noChangeArrowheads="1"/>
          </p:cNvSpPr>
          <p:nvPr/>
        </p:nvSpPr>
        <p:spPr bwMode="auto">
          <a:xfrm>
            <a:off x="1320800" y="5507038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B050"/>
                </a:solidFill>
                <a:latin typeface="Calibri" charset="0"/>
              </a:rPr>
              <a:t>morfôgenos</a:t>
            </a:r>
          </a:p>
        </p:txBody>
      </p:sp>
      <p:sp>
        <p:nvSpPr>
          <p:cNvPr id="57348" name="CaixaDeTexto 12"/>
          <p:cNvSpPr txBox="1">
            <a:spLocks noChangeArrowheads="1"/>
          </p:cNvSpPr>
          <p:nvPr/>
        </p:nvSpPr>
        <p:spPr bwMode="auto">
          <a:xfrm>
            <a:off x="4000500" y="5578475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558ED5"/>
                </a:solidFill>
                <a:latin typeface="Calibri" charset="0"/>
              </a:rPr>
              <a:t>fatores de transcrição</a:t>
            </a:r>
          </a:p>
        </p:txBody>
      </p:sp>
      <p:sp>
        <p:nvSpPr>
          <p:cNvPr id="48133" name="CaixaDeTexto 13"/>
          <p:cNvSpPr txBox="1">
            <a:spLocks noChangeArrowheads="1"/>
          </p:cNvSpPr>
          <p:nvPr/>
        </p:nvSpPr>
        <p:spPr bwMode="auto">
          <a:xfrm>
            <a:off x="7704138" y="2671763"/>
            <a:ext cx="10080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pt-BR" sz="2000" b="1">
                <a:latin typeface="Calibri" charset="0"/>
              </a:rPr>
              <a:t>MSH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2000" b="1">
                <a:latin typeface="Calibri" charset="0"/>
              </a:rPr>
              <a:t>ACTH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2000" b="1">
                <a:latin typeface="Calibri" charset="0"/>
              </a:rPr>
              <a:t>PRL/GH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2000" b="1">
                <a:latin typeface="Calibri" charset="0"/>
              </a:rPr>
              <a:t>TSH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2000" b="1">
                <a:latin typeface="Calibri" charset="0"/>
              </a:rPr>
              <a:t>LH/FSH</a:t>
            </a:r>
          </a:p>
        </p:txBody>
      </p:sp>
      <p:sp>
        <p:nvSpPr>
          <p:cNvPr id="48134" name="CaixaDeTexto 6"/>
          <p:cNvSpPr txBox="1">
            <a:spLocks noChangeArrowheads="1"/>
          </p:cNvSpPr>
          <p:nvPr/>
        </p:nvSpPr>
        <p:spPr bwMode="auto">
          <a:xfrm>
            <a:off x="7572375" y="5507038"/>
            <a:ext cx="142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hormônios</a:t>
            </a:r>
          </a:p>
          <a:p>
            <a:pPr eaLnBrk="1" hangingPunct="1"/>
            <a:r>
              <a:rPr lang="pt-BR" sz="1800" b="1"/>
              <a:t>produzidos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48133" grpId="1"/>
      <p:bldP spid="48134" grpId="0"/>
      <p:bldP spid="481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e cerebe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5067300" cy="4064000"/>
          </a:xfrm>
          <a:prstGeom prst="rect">
            <a:avLst/>
          </a:prstGeom>
        </p:spPr>
      </p:pic>
      <p:pic>
        <p:nvPicPr>
          <p:cNvPr id="3" name="Picture 2" descr="tronco cerebral cerebelo aumen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5" y="3850481"/>
            <a:ext cx="6683375" cy="3007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4625" y="-934"/>
            <a:ext cx="374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cerebelo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flipV="1">
            <a:off x="5254625" y="5080001"/>
            <a:ext cx="1952625" cy="269874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54375" y="593209"/>
            <a:ext cx="137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mesencéfalo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5125" y="1753045"/>
            <a:ext cx="118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ponte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16500" y="1415463"/>
            <a:ext cx="138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metencéfalo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32375" y="1911795"/>
            <a:ext cx="101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cerebelo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18000" y="1793875"/>
            <a:ext cx="10477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79901" y="1978025"/>
            <a:ext cx="108584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76625" y="2825750"/>
            <a:ext cx="142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mielencéfalo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84108" y="3409152"/>
            <a:ext cx="209816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UNC embryo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762" y="265668"/>
            <a:ext cx="341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mesencéfalo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mesencefalo esqu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5" y="249793"/>
            <a:ext cx="4864608" cy="63596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92512" y="1301750"/>
            <a:ext cx="341336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 </a:t>
            </a:r>
            <a:r>
              <a:rPr lang="en-US" sz="2000" b="1" dirty="0" err="1" smtClean="0"/>
              <a:t>mesencéfalo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composto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tratos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massivos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que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conectam</a:t>
            </a:r>
            <a:r>
              <a:rPr lang="en-US" sz="2000" b="1" dirty="0" smtClean="0"/>
              <a:t> o </a:t>
            </a:r>
            <a:r>
              <a:rPr lang="en-US" sz="2000" b="1" dirty="0" err="1" smtClean="0"/>
              <a:t>prosencéfalo</a:t>
            </a:r>
            <a:r>
              <a:rPr lang="en-US" sz="2000" b="1" dirty="0" smtClean="0"/>
              <a:t> com o </a:t>
            </a:r>
            <a:r>
              <a:rPr lang="en-US" sz="2000" b="1" dirty="0" err="1" smtClean="0"/>
              <a:t>tronco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encefálico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das </a:t>
            </a:r>
            <a:r>
              <a:rPr lang="en-US" sz="2000" b="1" dirty="0" err="1" smtClean="0"/>
              <a:t>placas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alares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derivam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colículos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superiores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inferiores</a:t>
            </a:r>
            <a:r>
              <a:rPr lang="en-US" sz="2000" b="1" dirty="0" smtClean="0"/>
              <a:t> e a </a:t>
            </a:r>
            <a:r>
              <a:rPr lang="en-US" sz="2000" b="1" dirty="0" err="1" smtClean="0"/>
              <a:t>substância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cinzenta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periaquedutal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/>
              <a:t>d</a:t>
            </a:r>
            <a:r>
              <a:rPr lang="en-US" sz="2000" b="1" dirty="0" smtClean="0"/>
              <a:t>as </a:t>
            </a:r>
            <a:r>
              <a:rPr lang="en-US" sz="2000" b="1" dirty="0" err="1" smtClean="0"/>
              <a:t>placas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basais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derivam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núcleos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diversos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nervos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cranianos</a:t>
            </a:r>
            <a:r>
              <a:rPr lang="en-US" sz="2000" b="1" dirty="0" smtClean="0"/>
              <a:t> e a </a:t>
            </a:r>
            <a:r>
              <a:rPr lang="en-US" sz="2000" b="1" dirty="0" err="1" smtClean="0"/>
              <a:t>substância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negra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O canal central se </a:t>
            </a:r>
            <a:r>
              <a:rPr lang="en-US" sz="2000" b="1" dirty="0" err="1" smtClean="0"/>
              <a:t>torna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estreito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aqueduto</a:t>
            </a:r>
            <a:r>
              <a:rPr lang="en-US" sz="2000" b="1" dirty="0" smtClean="0"/>
              <a:t> cerebral </a:t>
            </a:r>
            <a:r>
              <a:rPr lang="en-US" sz="2000" b="1" dirty="0" err="1" smtClean="0"/>
              <a:t>ou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aqueduto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Sylvius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77011" y="236729"/>
            <a:ext cx="23737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Schoenwolf</a:t>
            </a:r>
            <a:r>
              <a:rPr lang="en-US" dirty="0" smtClean="0"/>
              <a:t> et al.,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5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2752</Words>
  <Application>Microsoft Macintosh PowerPoint</Application>
  <PresentationFormat>On-screen Show (4:3)</PresentationFormat>
  <Paragraphs>404</Paragraphs>
  <Slides>71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Klaus Hartmann</dc:creator>
  <cp:lastModifiedBy>Klaus Hartmann</cp:lastModifiedBy>
  <cp:revision>8</cp:revision>
  <dcterms:created xsi:type="dcterms:W3CDTF">2019-03-06T14:04:51Z</dcterms:created>
  <dcterms:modified xsi:type="dcterms:W3CDTF">2019-03-08T15:49:52Z</dcterms:modified>
</cp:coreProperties>
</file>