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81" r:id="rId9"/>
    <p:sldId id="286" r:id="rId10"/>
    <p:sldId id="283" r:id="rId11"/>
    <p:sldId id="262" r:id="rId12"/>
    <p:sldId id="263" r:id="rId13"/>
    <p:sldId id="264" r:id="rId14"/>
    <p:sldId id="265" r:id="rId15"/>
    <p:sldId id="289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87" r:id="rId24"/>
    <p:sldId id="272" r:id="rId25"/>
    <p:sldId id="284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34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9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0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1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31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85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71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5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2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62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19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13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09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58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67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2ABFDC-1D71-FB4D-983F-A651B7E79EA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BCA6FB-60FC-3A46-8C8A-24936AD52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713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2GgulWSEdYeWycbddwUE27" TargetMode="External"/><Relationship Id="rId2" Type="http://schemas.openxmlformats.org/officeDocument/2006/relationships/hyperlink" Target="https://open.spotify.com/track/1PSz82A5rh46RAabWeuzx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7gipBZFwYRV9gDZ2sUNsam" TargetMode="External"/><Relationship Id="rId2" Type="http://schemas.openxmlformats.org/officeDocument/2006/relationships/hyperlink" Target="https://open.spotify.com/track/31jOWs9kRO5gMsjtZhBX9Z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0al9dbJzpLvFQ8xy55dOF2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4YLOwbCdgCPd6eCzqFiBH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4HqZvTToeJzhXAp4cNo0Ma" TargetMode="External"/><Relationship Id="rId2" Type="http://schemas.openxmlformats.org/officeDocument/2006/relationships/hyperlink" Target="https://open.spotify.com/track/6LmykrNzUGDmylhJUUkGP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4S7dNTjJ92AmouUSjhJzFY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7KtvPpVxeBEfJJGbz41eb4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en.spotify.com/track/76JGY4i3tsTPdFw2sUL5B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2k8tmGelAjrRVcSm10KMRH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4sDbK32DoL4xmnNkJxf4Z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130" y="386311"/>
            <a:ext cx="7518887" cy="6216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pt-BR" sz="4800" dirty="0"/>
          </a:p>
          <a:p>
            <a:pPr>
              <a:lnSpc>
                <a:spcPct val="90000"/>
              </a:lnSpc>
            </a:pPr>
            <a:endParaRPr lang="pt-BR" sz="4800" dirty="0"/>
          </a:p>
          <a:p>
            <a:pPr>
              <a:lnSpc>
                <a:spcPct val="90000"/>
              </a:lnSpc>
            </a:pPr>
            <a:endParaRPr lang="pt-BR" sz="4800" dirty="0"/>
          </a:p>
          <a:p>
            <a:pPr>
              <a:lnSpc>
                <a:spcPct val="90000"/>
              </a:lnSpc>
            </a:pPr>
            <a:r>
              <a:rPr lang="pt-BR" sz="4800" dirty="0">
                <a:latin typeface="Century Gothic" panose="020B0502020202020204" pitchFamily="34" charset="0"/>
              </a:rPr>
              <a:t>A Orquestra na Itália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115E2C-7050-42A2-9D45-797D4E83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5" y="796470"/>
            <a:ext cx="4566062" cy="56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6E8CB-1668-4EF6-A273-7B50F804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281744"/>
            <a:ext cx="10353762" cy="970450"/>
          </a:xfrm>
        </p:spPr>
        <p:txBody>
          <a:bodyPr>
            <a:noAutofit/>
          </a:bodyPr>
          <a:lstStyle/>
          <a:p>
            <a:r>
              <a:rPr lang="pt-BR" sz="2400" dirty="0"/>
              <a:t>TABELA 5.1 (SPITZER; ZASLAW. 2004. p. 144-145)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AA4490-00A6-415E-9FD9-EA38F02B0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9" t="27887" r="8961" b="11161"/>
          <a:stretch/>
        </p:blipFill>
        <p:spPr>
          <a:xfrm>
            <a:off x="1987619" y="548841"/>
            <a:ext cx="8610073" cy="31722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39C697-C118-4FFA-B337-CC5545FEF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8" t="30554" r="16001" b="13987"/>
          <a:stretch/>
        </p:blipFill>
        <p:spPr>
          <a:xfrm>
            <a:off x="1987619" y="3708398"/>
            <a:ext cx="8216762" cy="31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Orquestras comerciais, não sustentadas pela corte, eram menores.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Poucos registros restaram desses grupos, mesmo de Veneza, onde havia 4 ou 5 teatros que mantinham orquestras.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Orquestras comerciais: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Teatro </a:t>
            </a:r>
            <a:r>
              <a:rPr lang="pt-BR" i="1" dirty="0" err="1">
                <a:latin typeface="Century Gothic" panose="020B0502020202020204" pitchFamily="34" charset="0"/>
              </a:rPr>
              <a:t>Comunnale</a:t>
            </a:r>
            <a:r>
              <a:rPr lang="pt-BR" dirty="0">
                <a:latin typeface="Century Gothic" panose="020B0502020202020204" pitchFamily="34" charset="0"/>
              </a:rPr>
              <a:t> de Bolonha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Florença</a:t>
            </a: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Reggio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Emilia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Roma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Piacenza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Cremona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Trieste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923C16-CD03-BD4D-B45B-6EDFFE5F29CE}"/>
              </a:ext>
            </a:extLst>
          </p:cNvPr>
          <p:cNvSpPr txBox="1"/>
          <p:nvPr/>
        </p:nvSpPr>
        <p:spPr>
          <a:xfrm flipH="1">
            <a:off x="5243512" y="3122307"/>
            <a:ext cx="122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30 a 40 músicos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6B9A45-D307-D243-98FF-CBB8E3DB018F}"/>
              </a:ext>
            </a:extLst>
          </p:cNvPr>
          <p:cNvSpPr txBox="1"/>
          <p:nvPr/>
        </p:nvSpPr>
        <p:spPr>
          <a:xfrm>
            <a:off x="5243512" y="4927599"/>
            <a:ext cx="16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20 a 30 músicos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CA89B0A-98CA-4329-9645-FBBDA6B961E1}"/>
              </a:ext>
            </a:extLst>
          </p:cNvPr>
          <p:cNvGrpSpPr/>
          <p:nvPr/>
        </p:nvGrpSpPr>
        <p:grpSpPr>
          <a:xfrm>
            <a:off x="2901244" y="2912533"/>
            <a:ext cx="2133600" cy="971796"/>
            <a:chOff x="2901244" y="2912533"/>
            <a:chExt cx="2133600" cy="971796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01CFFAA7-494E-4AD6-AF1D-BA9A99E38AF6}"/>
                </a:ext>
              </a:extLst>
            </p:cNvPr>
            <p:cNvCxnSpPr>
              <a:cxnSpLocks/>
            </p:cNvCxnSpPr>
            <p:nvPr/>
          </p:nvCxnSpPr>
          <p:spPr>
            <a:xfrm>
              <a:off x="2901244" y="2912533"/>
              <a:ext cx="2133600" cy="5164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27995F6-F346-4B24-8397-E39090D0D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244" y="3445472"/>
              <a:ext cx="2133600" cy="4388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28D51C0-BA2B-4F43-B36F-69D6CE3484F4}"/>
              </a:ext>
            </a:extLst>
          </p:cNvPr>
          <p:cNvGrpSpPr/>
          <p:nvPr/>
        </p:nvGrpSpPr>
        <p:grpSpPr>
          <a:xfrm>
            <a:off x="2901244" y="4602134"/>
            <a:ext cx="2133600" cy="971796"/>
            <a:chOff x="2901244" y="2912533"/>
            <a:chExt cx="2133600" cy="971796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46E01B3F-7D97-4E75-AE11-73E6DB407519}"/>
                </a:ext>
              </a:extLst>
            </p:cNvPr>
            <p:cNvCxnSpPr>
              <a:cxnSpLocks/>
            </p:cNvCxnSpPr>
            <p:nvPr/>
          </p:nvCxnSpPr>
          <p:spPr>
            <a:xfrm>
              <a:off x="2901244" y="2912533"/>
              <a:ext cx="2133600" cy="5164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7038CDED-C313-48FA-B450-2325BA265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1244" y="3445472"/>
              <a:ext cx="2133600" cy="4388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Patto di Bologna per la lettura&amp;quot;, domani la presentazione al Teatro Comunale  - FarodiRoma">
            <a:extLst>
              <a:ext uri="{FF2B5EF4-FFF2-40B4-BE49-F238E27FC236}">
                <a16:creationId xmlns:a16="http://schemas.microsoft.com/office/drawing/2014/main" id="{2EB0417A-BED7-479F-818B-7DA303323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Patto di Bologna per la lettura&amp;quot;, domani la presentazione al Teatro Comunale  - FarodiRoma">
            <a:extLst>
              <a:ext uri="{FF2B5EF4-FFF2-40B4-BE49-F238E27FC236}">
                <a16:creationId xmlns:a16="http://schemas.microsoft.com/office/drawing/2014/main" id="{85CB4EDB-4F54-424A-BC40-38CD9293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85" y="1830695"/>
            <a:ext cx="4598516" cy="21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BBAD214-90EB-4ED0-847D-E0C4A1C297FC}"/>
              </a:ext>
            </a:extLst>
          </p:cNvPr>
          <p:cNvCxnSpPr/>
          <p:nvPr/>
        </p:nvCxnSpPr>
        <p:spPr>
          <a:xfrm>
            <a:off x="5034844" y="2455817"/>
            <a:ext cx="2122314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4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Sopros mais escassos que em Turim, Milão e Nápoles – par de oboés e trompas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	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Ex.: Concertos de gala em Bolonha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Orquestras de ópera cômica eram menores que as de ópera séria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Última década do século XVII: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Instrumentos graves são integrados ao grupo do contínuo, originalmente formado só por teclado com cordas dedilhadas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Orquestras do século XVIII já não têm cordas dedilhadas em suas listas de pagamento – cordas dedilhadas têm muito pouco volume, não seriam ouvidas nos novos teatros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Outra razão – afinação: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Cordas dedilhadas – temperamento igual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Cravo – afinação </a:t>
            </a:r>
            <a:r>
              <a:rPr lang="pt-BR" dirty="0" err="1">
                <a:latin typeface="Century Gothic" panose="020B0502020202020204" pitchFamily="34" charset="0"/>
              </a:rPr>
              <a:t>mesotônica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52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Ópera italiana – sistema de dois cravos – palco muito largo: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1º cravo – compositor – recitativos e árias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2º cravo – mestre de capela – sinfonias e árias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Compositores tiraram proveito dos dois cravos para efeito de eco:</a:t>
            </a: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Bononcini</a:t>
            </a:r>
            <a:r>
              <a:rPr lang="pt-BR" dirty="0">
                <a:latin typeface="Century Gothic" panose="020B0502020202020204" pitchFamily="34" charset="0"/>
              </a:rPr>
              <a:t> – Il </a:t>
            </a:r>
            <a:r>
              <a:rPr lang="pt-BR" dirty="0" err="1">
                <a:latin typeface="Century Gothic" panose="020B0502020202020204" pitchFamily="34" charset="0"/>
              </a:rPr>
              <a:t>Trionfo</a:t>
            </a:r>
            <a:r>
              <a:rPr lang="pt-BR" dirty="0">
                <a:latin typeface="Century Gothic" panose="020B0502020202020204" pitchFamily="34" charset="0"/>
              </a:rPr>
              <a:t> de Camila (Nápoles, 1696)</a:t>
            </a:r>
          </a:p>
          <a:p>
            <a:pPr marL="800100" lvl="1" indent="-342900" algn="l">
              <a:buFontTx/>
              <a:buChar char="-"/>
            </a:pP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https://open.spotify.com/track/1PSz82A5rh46RAabWeuzxs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Scarlatti – Il </a:t>
            </a:r>
            <a:r>
              <a:rPr lang="pt-BR" dirty="0" err="1">
                <a:latin typeface="Century Gothic" panose="020B0502020202020204" pitchFamily="34" charset="0"/>
              </a:rPr>
              <a:t>Prigioniero</a:t>
            </a:r>
            <a:r>
              <a:rPr lang="pt-BR" dirty="0">
                <a:latin typeface="Century Gothic" panose="020B0502020202020204" pitchFamily="34" charset="0"/>
              </a:rPr>
              <a:t> Fortunato (Nápoles, 1698)</a:t>
            </a:r>
          </a:p>
          <a:p>
            <a:pPr marL="800100" lvl="1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Sinfonia I. </a:t>
            </a:r>
            <a:r>
              <a:rPr lang="pt-BR" dirty="0" err="1">
                <a:latin typeface="Century Gothic" panose="020B0502020202020204" pitchFamily="34" charset="0"/>
              </a:rPr>
              <a:t>Allegro</a:t>
            </a:r>
            <a:r>
              <a:rPr lang="pt-BR" dirty="0">
                <a:latin typeface="Century Gothic" panose="020B0502020202020204" pitchFamily="34" charset="0"/>
              </a:rPr>
              <a:t>  </a:t>
            </a:r>
            <a:r>
              <a:rPr lang="pt-BR" sz="1000" dirty="0">
                <a:latin typeface="Century Gothic" panose="020B0502020202020204" pitchFamily="34" charset="0"/>
                <a:hlinkClick r:id="rId3"/>
              </a:rPr>
              <a:t>https://open.spotify.com/track/2GgulWSEdYeWycbddwUE27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Händel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Sosarme</a:t>
            </a:r>
            <a:r>
              <a:rPr lang="pt-BR" dirty="0">
                <a:latin typeface="Century Gothic" panose="020B0502020202020204" pitchFamily="34" charset="0"/>
              </a:rPr>
              <a:t> – ópera italiana (Londres, 1732)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Leonardo Leo – </a:t>
            </a:r>
            <a:r>
              <a:rPr lang="pt-BR" dirty="0" err="1">
                <a:latin typeface="Century Gothic" panose="020B0502020202020204" pitchFamily="34" charset="0"/>
              </a:rPr>
              <a:t>Lo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Annascuso</a:t>
            </a:r>
            <a:r>
              <a:rPr lang="pt-BR" dirty="0">
                <a:latin typeface="Century Gothic" panose="020B0502020202020204" pitchFamily="34" charset="0"/>
              </a:rPr>
              <a:t> Matrimonio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2º cravo some quando orquestra passa a tocar mais no acompanhamento vocal.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Danças – capítulo à parte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Grupo do contínuo e alguns outros solistas eram liberados dos balés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Outro compositor escrevia o balé para a ópera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Além dos balés para profissionais, havia os balés sociais: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Ex.: Baile Real de máscaras, em Nápoles, 1747: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Músicos de uniforme – 60 cordas, 8 oboés, 2 flautas, 4 trompas e um </a:t>
            </a:r>
            <a:r>
              <a:rPr lang="pt-BR" dirty="0" err="1">
                <a:latin typeface="Century Gothic" panose="020B0502020202020204" pitchFamily="34" charset="0"/>
              </a:rPr>
              <a:t>chitarrone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Exceto pela ausência do cravo e pela presença de percussão, orquestra de baile tinha o mesmo balanço da orquestra de ópera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Banda de cena em ópera: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Músicos fantasiados e atuando em cena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Pagos normalmente à parte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Músicos extras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3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23E6AA-FC2D-44E2-B8AC-ECFAA57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4194" r="24654" b="3356"/>
          <a:stretch/>
        </p:blipFill>
        <p:spPr>
          <a:xfrm>
            <a:off x="2222025" y="511667"/>
            <a:ext cx="7747949" cy="61441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9444D0-05AF-4DBA-AF0B-C0BBF547825C}"/>
              </a:ext>
            </a:extLst>
          </p:cNvPr>
          <p:cNvSpPr txBox="1"/>
          <p:nvPr/>
        </p:nvSpPr>
        <p:spPr>
          <a:xfrm>
            <a:off x="3686992" y="147080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Baile Real de máscaras, em Nápoles, 1747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64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err="1">
                <a:latin typeface="Century Gothic" panose="020B0502020202020204" pitchFamily="34" charset="0"/>
              </a:rPr>
              <a:t>Exs</a:t>
            </a:r>
            <a:r>
              <a:rPr lang="pt-BR" dirty="0">
                <a:latin typeface="Century Gothic" panose="020B0502020202020204" pitchFamily="34" charset="0"/>
              </a:rPr>
              <a:t>.: </a:t>
            </a: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Pallavicino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Nerone</a:t>
            </a:r>
            <a:r>
              <a:rPr lang="pt-BR" dirty="0">
                <a:latin typeface="Century Gothic" panose="020B0502020202020204" pitchFamily="34" charset="0"/>
              </a:rPr>
              <a:t> (Veneza, 1679) – 40 instrumentos: flautas, trompetes, percussão, violas, violinos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Domenico Sarro – </a:t>
            </a:r>
            <a:r>
              <a:rPr lang="pt-BR" dirty="0" err="1">
                <a:latin typeface="Century Gothic" panose="020B0502020202020204" pitchFamily="34" charset="0"/>
              </a:rPr>
              <a:t>Arsace</a:t>
            </a:r>
            <a:r>
              <a:rPr lang="pt-BR" dirty="0">
                <a:latin typeface="Century Gothic" panose="020B0502020202020204" pitchFamily="34" charset="0"/>
              </a:rPr>
              <a:t> (Nápoles, 1718) – banda de oboés e fagotes ; </a:t>
            </a:r>
            <a:r>
              <a:rPr lang="pt-BR" dirty="0" err="1">
                <a:latin typeface="Century Gothic" panose="020B0502020202020204" pitchFamily="34" charset="0"/>
              </a:rPr>
              <a:t>Ezio</a:t>
            </a:r>
            <a:r>
              <a:rPr lang="pt-BR" dirty="0">
                <a:latin typeface="Century Gothic" panose="020B0502020202020204" pitchFamily="34" charset="0"/>
              </a:rPr>
              <a:t> (1741) – Banda da Guarda Suíça</a:t>
            </a:r>
          </a:p>
          <a:p>
            <a:pPr marL="800100" lvl="1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Ex. de música do compositor: Il </a:t>
            </a:r>
            <a:r>
              <a:rPr lang="pt-BR" dirty="0" err="1">
                <a:latin typeface="Century Gothic" panose="020B0502020202020204" pitchFamily="34" charset="0"/>
              </a:rPr>
              <a:t>valdemaro</a:t>
            </a:r>
            <a:r>
              <a:rPr lang="pt-BR" dirty="0">
                <a:latin typeface="Century Gothic" panose="020B0502020202020204" pitchFamily="34" charset="0"/>
              </a:rPr>
              <a:t>, La brama </a:t>
            </a:r>
            <a:r>
              <a:rPr lang="pt-BR" dirty="0" err="1">
                <a:latin typeface="Century Gothic" panose="020B0502020202020204" pitchFamily="34" charset="0"/>
              </a:rPr>
              <a:t>di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regno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1200" dirty="0">
                <a:latin typeface="Century Gothic" panose="020B0502020202020204" pitchFamily="34" charset="0"/>
                <a:hlinkClick r:id="rId2"/>
              </a:rPr>
              <a:t>https://open.spotify.com/track/31jOWs9kRO5gMsjtZhBX9Z</a:t>
            </a:r>
            <a:r>
              <a:rPr lang="pt-BR" sz="12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Hasse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Tigrane</a:t>
            </a:r>
            <a:r>
              <a:rPr lang="pt-BR" dirty="0">
                <a:latin typeface="Century Gothic" panose="020B0502020202020204" pitchFamily="34" charset="0"/>
              </a:rPr>
              <a:t> (1746); </a:t>
            </a:r>
            <a:r>
              <a:rPr lang="pt-BR" dirty="0" err="1">
                <a:latin typeface="Century Gothic" panose="020B0502020202020204" pitchFamily="34" charset="0"/>
              </a:rPr>
              <a:t>Ipermestra</a:t>
            </a:r>
            <a:r>
              <a:rPr lang="pt-BR" dirty="0">
                <a:latin typeface="Century Gothic" panose="020B0502020202020204" pitchFamily="34" charset="0"/>
              </a:rPr>
              <a:t> (Nápoles, 1746) – Estudantes do Conservatório </a:t>
            </a:r>
            <a:r>
              <a:rPr lang="pt-BR" dirty="0" err="1">
                <a:latin typeface="Century Gothic" panose="020B0502020202020204" pitchFamily="34" charset="0"/>
              </a:rPr>
              <a:t>della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Pietà</a:t>
            </a:r>
            <a:r>
              <a:rPr lang="pt-BR" dirty="0">
                <a:latin typeface="Century Gothic" panose="020B0502020202020204" pitchFamily="34" charset="0"/>
              </a:rPr>
              <a:t> dei </a:t>
            </a:r>
            <a:r>
              <a:rPr lang="pt-BR" dirty="0" err="1">
                <a:latin typeface="Century Gothic" panose="020B0502020202020204" pitchFamily="34" charset="0"/>
              </a:rPr>
              <a:t>Turchini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800100" lvl="1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Ex. </a:t>
            </a:r>
            <a:r>
              <a:rPr lang="pt-BR" dirty="0" err="1">
                <a:latin typeface="Century Gothic" panose="020B0502020202020204" pitchFamily="34" charset="0"/>
              </a:rPr>
              <a:t>Tigrane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1100" dirty="0">
                <a:latin typeface="Century Gothic" panose="020B0502020202020204" pitchFamily="34" charset="0"/>
                <a:hlinkClick r:id="rId3"/>
              </a:rPr>
              <a:t>https://open.spotify.com/track/7gipBZFwYRV9gDZ2sUNsam</a:t>
            </a:r>
            <a:r>
              <a:rPr lang="pt-BR" sz="1100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Precursor da banda sul palco – sopros – século XIX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Orquestra de ópera: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Mais forte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Mais concentrada no agudo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Contínuo se integra na orquestra de cordas – unificação do ensemble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12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Orquestras de Oratório e Serenatas: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Parecidos com a ópera no estilo, porém eventos únicos, para marcar uma data especial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Oratório (igrejas, seminários):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Natal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Páscoa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Semana Santa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Serenatas: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Ocasião social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Aniversário de nobre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Evento político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Frequentemente ao ar livre, às vezes em teatros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Músicos usam uniforme ou fantasia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Cantores cantam lendo as partes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2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Oratórios e serenatas: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Única apresentação – orquestra grande – ocasião grandiosa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Serenatas: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Para se ouvir ao ar livre era necessário um bom número de músicos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Estruturas construídas especialmente para o evento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Ex. de oratórios;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Roma – </a:t>
            </a:r>
            <a:r>
              <a:rPr lang="pt-BR" dirty="0" err="1">
                <a:latin typeface="Century Gothic" panose="020B0502020202020204" pitchFamily="34" charset="0"/>
              </a:rPr>
              <a:t>Ottoboni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Pamphili</a:t>
            </a:r>
            <a:r>
              <a:rPr lang="pt-BR" dirty="0">
                <a:latin typeface="Century Gothic" panose="020B0502020202020204" pitchFamily="34" charset="0"/>
              </a:rPr>
              <a:t>, Príncipe </a:t>
            </a:r>
            <a:r>
              <a:rPr lang="pt-BR" dirty="0" err="1">
                <a:latin typeface="Century Gothic" panose="020B0502020202020204" pitchFamily="34" charset="0"/>
              </a:rPr>
              <a:t>Ruspoli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Modena – Duque Francesco D’Este (1660-94)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Florença – </a:t>
            </a:r>
            <a:r>
              <a:rPr lang="pt-BR" dirty="0" err="1">
                <a:latin typeface="Century Gothic" panose="020B0502020202020204" pitchFamily="34" charset="0"/>
              </a:rPr>
              <a:t>Cosimo</a:t>
            </a:r>
            <a:r>
              <a:rPr lang="pt-BR" dirty="0">
                <a:latin typeface="Century Gothic" panose="020B0502020202020204" pitchFamily="34" charset="0"/>
              </a:rPr>
              <a:t> III de </a:t>
            </a:r>
            <a:r>
              <a:rPr lang="pt-BR" dirty="0" err="1">
                <a:latin typeface="Century Gothic" panose="020B0502020202020204" pitchFamily="34" charset="0"/>
              </a:rPr>
              <a:t>Medici</a:t>
            </a:r>
            <a:r>
              <a:rPr lang="pt-BR" dirty="0">
                <a:latin typeface="Century Gothic" panose="020B0502020202020204" pitchFamily="34" charset="0"/>
              </a:rPr>
              <a:t> (1670-1723)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Veneza: 1660s – Santa Maria </a:t>
            </a:r>
            <a:r>
              <a:rPr lang="pt-BR" dirty="0" err="1">
                <a:latin typeface="Century Gothic" panose="020B0502020202020204" pitchFamily="34" charset="0"/>
              </a:rPr>
              <a:t>della</a:t>
            </a:r>
            <a:r>
              <a:rPr lang="pt-BR" dirty="0">
                <a:latin typeface="Century Gothic" panose="020B0502020202020204" pitchFamily="34" charset="0"/>
              </a:rPr>
              <a:t> Fava: poucos músicos; 1680s – oratórios passam para os </a:t>
            </a:r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 – muitos músicos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1716 – Vivaldi – </a:t>
            </a:r>
            <a:r>
              <a:rPr lang="pt-BR" dirty="0" err="1">
                <a:latin typeface="Century Gothic" panose="020B0502020202020204" pitchFamily="34" charset="0"/>
              </a:rPr>
              <a:t>Juditha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triumphans</a:t>
            </a:r>
            <a:r>
              <a:rPr lang="pt-BR" dirty="0">
                <a:latin typeface="Century Gothic" panose="020B0502020202020204" pitchFamily="34" charset="0"/>
              </a:rPr>
              <a:t> – instrumentos </a:t>
            </a:r>
            <a:r>
              <a:rPr lang="pt-BR" dirty="0" err="1">
                <a:latin typeface="Century Gothic" panose="020B0502020202020204" pitchFamily="34" charset="0"/>
              </a:rPr>
              <a:t>obligato</a:t>
            </a:r>
            <a:r>
              <a:rPr lang="pt-BR" dirty="0">
                <a:latin typeface="Century Gothic" panose="020B0502020202020204" pitchFamily="34" charset="0"/>
              </a:rPr>
              <a:t>: viola d’amore, 5 violas </a:t>
            </a:r>
            <a:r>
              <a:rPr lang="pt-BR" dirty="0" err="1">
                <a:latin typeface="Century Gothic" panose="020B0502020202020204" pitchFamily="34" charset="0"/>
              </a:rPr>
              <a:t>all’inglese</a:t>
            </a:r>
            <a:r>
              <a:rPr lang="pt-BR" dirty="0">
                <a:latin typeface="Century Gothic" panose="020B0502020202020204" pitchFamily="34" charset="0"/>
              </a:rPr>
              <a:t>, bandolim, 4 </a:t>
            </a:r>
            <a:r>
              <a:rPr lang="pt-BR" dirty="0" err="1">
                <a:latin typeface="Century Gothic" panose="020B0502020202020204" pitchFamily="34" charset="0"/>
              </a:rPr>
              <a:t>teorbas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chalumeau</a:t>
            </a:r>
            <a:r>
              <a:rPr lang="pt-BR" dirty="0">
                <a:latin typeface="Century Gothic" panose="020B0502020202020204" pitchFamily="34" charset="0"/>
              </a:rPr>
              <a:t>, 2 trompetes </a:t>
            </a:r>
            <a:r>
              <a:rPr lang="pt-BR" dirty="0" err="1">
                <a:latin typeface="Century Gothic" panose="020B0502020202020204" pitchFamily="34" charset="0"/>
              </a:rPr>
              <a:t>clarinos</a:t>
            </a:r>
            <a:r>
              <a:rPr lang="pt-BR" dirty="0">
                <a:latin typeface="Century Gothic" panose="020B0502020202020204" pitchFamily="34" charset="0"/>
              </a:rPr>
              <a:t>, violinos e oboés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	Ex.: Parte I, Arma (Coro)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https://open.spotify.com/track/0al9dbJzpLvFQ8xy55dOF2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59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 err="1">
                <a:latin typeface="Century Gothic" panose="020B0502020202020204" pitchFamily="34" charset="0"/>
              </a:rPr>
              <a:t>Exs</a:t>
            </a:r>
            <a:r>
              <a:rPr lang="pt-BR" dirty="0">
                <a:latin typeface="Century Gothic" panose="020B0502020202020204" pitchFamily="34" charset="0"/>
              </a:rPr>
              <a:t>. Serenatas: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Roma – embaixadores de França e Espanha com </a:t>
            </a:r>
            <a:r>
              <a:rPr lang="pt-BR" dirty="0" err="1">
                <a:latin typeface="Century Gothic" panose="020B0502020202020204" pitchFamily="34" charset="0"/>
              </a:rPr>
              <a:t>Corelli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Nápoles – </a:t>
            </a:r>
            <a:r>
              <a:rPr lang="pt-BR" dirty="0" err="1">
                <a:latin typeface="Century Gothic" panose="020B0502020202020204" pitchFamily="34" charset="0"/>
              </a:rPr>
              <a:t>Ilgenio</a:t>
            </a:r>
            <a:r>
              <a:rPr lang="pt-BR" dirty="0">
                <a:latin typeface="Century Gothic" panose="020B0502020202020204" pitchFamily="34" charset="0"/>
              </a:rPr>
              <a:t> austríaco de A. Scarlatti (1713)- aniversário de Elizabeth, mulher do Imp. Charles VI da Áustria – muito luxo, sopros aparecem em reportagem de jornal, mas não na gravura da ocasião. Em 1732, outra serenata no palácio real documenta a participação dos sopros: 6 oboés, 4 trompas, 2 trompetes, fagote e 46 cordas em obra de Nicola </a:t>
            </a:r>
            <a:r>
              <a:rPr lang="pt-BR" dirty="0" err="1">
                <a:latin typeface="Century Gothic" panose="020B0502020202020204" pitchFamily="34" charset="0"/>
              </a:rPr>
              <a:t>Porpora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Giasone</a:t>
            </a:r>
            <a:r>
              <a:rPr lang="pt-BR" dirty="0">
                <a:latin typeface="Century Gothic" panose="020B0502020202020204" pitchFamily="34" charset="0"/>
              </a:rPr>
              <a:t>.   </a:t>
            </a:r>
          </a:p>
          <a:p>
            <a:pPr marL="800100" lvl="1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Ex. de música de </a:t>
            </a:r>
            <a:r>
              <a:rPr lang="pt-BR" dirty="0" err="1">
                <a:latin typeface="Century Gothic" panose="020B0502020202020204" pitchFamily="34" charset="0"/>
              </a:rPr>
              <a:t>Porpora</a:t>
            </a:r>
            <a:r>
              <a:rPr lang="pt-BR" dirty="0">
                <a:latin typeface="Century Gothic" panose="020B0502020202020204" pitchFamily="34" charset="0"/>
              </a:rPr>
              <a:t>, Orfeu, </a:t>
            </a:r>
            <a:r>
              <a:rPr lang="pt-BR" dirty="0" err="1">
                <a:latin typeface="Century Gothic" panose="020B0502020202020204" pitchFamily="34" charset="0"/>
              </a:rPr>
              <a:t>Dall’amor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piú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sventurato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900" dirty="0">
                <a:latin typeface="Century Gothic" panose="020B0502020202020204" pitchFamily="34" charset="0"/>
                <a:hlinkClick r:id="rId2"/>
              </a:rPr>
              <a:t>https://open.spotify.com/track/4YLOwbCdgCPd6eCzqFiBHY</a:t>
            </a:r>
            <a:r>
              <a:rPr lang="pt-BR" sz="9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Bolonha – 1706 – Conde </a:t>
            </a:r>
            <a:r>
              <a:rPr lang="pt-BR" dirty="0" err="1">
                <a:latin typeface="Century Gothic" panose="020B0502020202020204" pitchFamily="34" charset="0"/>
              </a:rPr>
              <a:t>Pirro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Albergati</a:t>
            </a:r>
            <a:r>
              <a:rPr lang="pt-BR" dirty="0">
                <a:latin typeface="Century Gothic" panose="020B0502020202020204" pitchFamily="34" charset="0"/>
              </a:rPr>
              <a:t> – serenata com mais de 70 músicos </a:t>
            </a: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Veneza – serenatas eram organizadas para as academias e casas particulares e, por isso, eram menores. Maior serenata para uma academia: 1735, 30 músicos.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Depois de </a:t>
            </a:r>
            <a:r>
              <a:rPr lang="pt-BR" dirty="0" err="1">
                <a:latin typeface="Century Gothic" panose="020B0502020202020204" pitchFamily="34" charset="0"/>
              </a:rPr>
              <a:t>Corelli</a:t>
            </a:r>
            <a:r>
              <a:rPr lang="pt-BR" dirty="0">
                <a:latin typeface="Century Gothic" panose="020B0502020202020204" pitchFamily="34" charset="0"/>
              </a:rPr>
              <a:t> – ensembles têm atributos de orquestra: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Instrumentos da família dos violinos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Vários instrumentos por parte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Ensembles unificados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Repertório distinto: concertos, sinfonias, música sacra concertante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Ex.: Concerto n. 4 em Ré Maior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https://open.spotify.com/track/6LmykrNzUGDmylhJUUkGPE</a:t>
            </a:r>
            <a:endParaRPr lang="pt-BR" sz="1000" dirty="0">
              <a:latin typeface="Century Gothic" panose="020B0502020202020204" pitchFamily="34" charset="0"/>
            </a:endParaRP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Ópera </a:t>
            </a:r>
          </a:p>
          <a:p>
            <a:pPr algn="l"/>
            <a:r>
              <a:rPr lang="pt-BR" dirty="0" err="1">
                <a:latin typeface="Century Gothic" panose="020B0502020202020204" pitchFamily="34" charset="0"/>
              </a:rPr>
              <a:t>Orfeo</a:t>
            </a:r>
            <a:r>
              <a:rPr lang="pt-BR" dirty="0">
                <a:latin typeface="Century Gothic" panose="020B0502020202020204" pitchFamily="34" charset="0"/>
              </a:rPr>
              <a:t> de Sartori – 1673 (Ato 1: Cara e </a:t>
            </a:r>
            <a:r>
              <a:rPr lang="pt-BR" dirty="0" err="1">
                <a:latin typeface="Century Gothic" panose="020B0502020202020204" pitchFamily="34" charset="0"/>
              </a:rPr>
              <a:t>Amabile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Catena</a:t>
            </a:r>
            <a:r>
              <a:rPr lang="pt-BR" dirty="0">
                <a:latin typeface="Century Gothic" panose="020B0502020202020204" pitchFamily="34" charset="0"/>
              </a:rPr>
              <a:t>) </a:t>
            </a:r>
            <a:r>
              <a:rPr lang="pt-BR" sz="1000" dirty="0">
                <a:latin typeface="Century Gothic" panose="020B0502020202020204" pitchFamily="34" charset="0"/>
                <a:hlinkClick r:id="rId3"/>
              </a:rPr>
              <a:t>https://open.spotify.com/track/4HqZvTToeJzhXAp4cNo0Ma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  <a:endParaRPr lang="pt-BR" sz="1600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Árias acompanhadas por contínuo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Instrumentos tocam nos </a:t>
            </a:r>
            <a:r>
              <a:rPr lang="pt-BR" dirty="0" err="1">
                <a:latin typeface="Century Gothic" panose="020B0502020202020204" pitchFamily="34" charset="0"/>
              </a:rPr>
              <a:t>ritornellos</a:t>
            </a:r>
            <a:r>
              <a:rPr lang="pt-BR" dirty="0">
                <a:latin typeface="Century Gothic" panose="020B0502020202020204" pitchFamily="34" charset="0"/>
              </a:rPr>
              <a:t> ou somente antes da voz entrar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Instrumentos só estão presentes em momentos de grande comoção. Ex.: Lamento de </a:t>
            </a:r>
            <a:r>
              <a:rPr lang="pt-BR" dirty="0" err="1">
                <a:latin typeface="Century Gothic" panose="020B0502020202020204" pitchFamily="34" charset="0"/>
              </a:rPr>
              <a:t>Orfeo</a:t>
            </a:r>
            <a:r>
              <a:rPr lang="pt-BR" dirty="0">
                <a:latin typeface="Century Gothic" panose="020B0502020202020204" pitchFamily="34" charset="0"/>
              </a:rPr>
              <a:t> por Eurídice, em que o cantor é ecoado pelos instrumentos.</a:t>
            </a:r>
          </a:p>
          <a:p>
            <a:endParaRPr lang="pt-BR" sz="3600" dirty="0">
              <a:latin typeface="Century Gothic" panose="020B0502020202020204" pitchFamily="34" charset="0"/>
            </a:endParaRPr>
          </a:p>
          <a:p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Orquestras de Igreja: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Música instrumental na igreja foi uma tradição italiana nos séculos XVII e XVIII, apesar das queixas de segmentos mais conservadores do clero.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Do século XVI em diante – organistas, trombonistas, </a:t>
            </a:r>
            <a:r>
              <a:rPr lang="pt-BR" dirty="0" err="1">
                <a:latin typeface="Century Gothic" panose="020B0502020202020204" pitchFamily="34" charset="0"/>
              </a:rPr>
              <a:t>cornetistas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Segunda metade do século XVII e primeira metade do século XVIII – violinos, violas e </a:t>
            </a:r>
            <a:r>
              <a:rPr lang="pt-BR" dirty="0" err="1">
                <a:latin typeface="Century Gothic" panose="020B0502020202020204" pitchFamily="34" charset="0"/>
              </a:rPr>
              <a:t>violoni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1749 – Papa Benedict XIV foi obrigado a reconhecer que as orquestras se tornaram indispensáveis para a igreja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Inicialmente, sonatas e concertos serviam como contraponto, interlúdios, às partes cantadas e, com o tempo, as substituíram.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No século XVIII – sonatas foram substituídas por música orquestral, incluída na liturgia da missa ou das vésperas.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Música instrumental mais números vocais em estilo operístico = atração especial para o público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Ex.: Festival em Veneza, 1758, relato de Pierre Jean </a:t>
            </a:r>
            <a:r>
              <a:rPr lang="pt-BR" dirty="0" err="1">
                <a:latin typeface="Century Gothic" panose="020B0502020202020204" pitchFamily="34" charset="0"/>
              </a:rPr>
              <a:t>Grosley</a:t>
            </a:r>
            <a:r>
              <a:rPr lang="pt-BR" dirty="0">
                <a:latin typeface="Century Gothic" panose="020B0502020202020204" pitchFamily="34" charset="0"/>
              </a:rPr>
              <a:t>, visitante francês – 400 vozes e instrumentos dos maiores virtuoses da Itália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5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Número de músicos nas listas de pagamento das igrejas cresceram ao longo dos séculos XVII e XVIII, porém não tanto quanto nas orquestras de ópera.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Exs</a:t>
            </a:r>
            <a:r>
              <a:rPr lang="pt-BR" dirty="0">
                <a:latin typeface="Century Gothic" panose="020B0502020202020204" pitchFamily="34" charset="0"/>
              </a:rPr>
              <a:t>.: Bolonha – Igreja de San </a:t>
            </a:r>
            <a:r>
              <a:rPr lang="pt-BR" dirty="0" err="1">
                <a:latin typeface="Century Gothic" panose="020B0502020202020204" pitchFamily="34" charset="0"/>
              </a:rPr>
              <a:t>Petronio</a:t>
            </a:r>
            <a:r>
              <a:rPr lang="pt-BR" dirty="0">
                <a:latin typeface="Century Gothic" panose="020B0502020202020204" pitchFamily="34" charset="0"/>
              </a:rPr>
              <a:t>; Veneza – Catedral de San Marco: instrumentos arcaicos vão sendo substituídos por cordas – contingente de músicos é relativamente pequeno, mas aumenta em ocasiões especiais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Música </a:t>
            </a:r>
            <a:r>
              <a:rPr lang="pt-BR" dirty="0" err="1">
                <a:latin typeface="Century Gothic" panose="020B0502020202020204" pitchFamily="34" charset="0"/>
              </a:rPr>
              <a:t>policoral</a:t>
            </a:r>
            <a:r>
              <a:rPr lang="pt-BR" dirty="0">
                <a:latin typeface="Century Gothic" panose="020B0502020202020204" pitchFamily="34" charset="0"/>
              </a:rPr>
              <a:t> continua tardiamente nas igrejas italianas: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Burney</a:t>
            </a:r>
            <a:r>
              <a:rPr lang="pt-BR" dirty="0">
                <a:latin typeface="Century Gothic" panose="020B0502020202020204" pitchFamily="34" charset="0"/>
              </a:rPr>
              <a:t>, 1770 – Milão, </a:t>
            </a:r>
            <a:r>
              <a:rPr lang="pt-BR" dirty="0" err="1">
                <a:latin typeface="Century Gothic" panose="020B0502020202020204" pitchFamily="34" charset="0"/>
              </a:rPr>
              <a:t>Pádova</a:t>
            </a:r>
            <a:r>
              <a:rPr lang="pt-BR" dirty="0">
                <a:latin typeface="Century Gothic" panose="020B0502020202020204" pitchFamily="34" charset="0"/>
              </a:rPr>
              <a:t> e Veneza – intérpretes não estavam exatamente juntos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Galeazzi</a:t>
            </a:r>
            <a:r>
              <a:rPr lang="pt-BR" dirty="0">
                <a:latin typeface="Century Gothic" panose="020B0502020202020204" pitchFamily="34" charset="0"/>
              </a:rPr>
              <a:t> – 1791 – atraso dos ensembles na música </a:t>
            </a:r>
            <a:r>
              <a:rPr lang="pt-BR" dirty="0" err="1">
                <a:latin typeface="Century Gothic" panose="020B0502020202020204" pitchFamily="34" charset="0"/>
              </a:rPr>
              <a:t>policoral</a:t>
            </a:r>
            <a:r>
              <a:rPr lang="pt-BR" dirty="0">
                <a:latin typeface="Century Gothic" panose="020B0502020202020204" pitchFamily="34" charset="0"/>
              </a:rPr>
              <a:t> chega a 1/8 de tempo </a:t>
            </a: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Conservadorismo das orquestras italianas de igreja: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Ensembles divididos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Tamanho pequeno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Instrumentos arcaicos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70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E3EFC-ACF7-4F60-98C5-A2D636A6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4253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t-BR" dirty="0"/>
              <a:t>Oratório no Palácio da Chancelaria, Roma, 1727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FDA5B3-C56F-4C2C-A990-7EABABA10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3" t="18856" r="33309" b="5824"/>
          <a:stretch/>
        </p:blipFill>
        <p:spPr>
          <a:xfrm>
            <a:off x="4192171" y="1294228"/>
            <a:ext cx="4149969" cy="5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D23FC-538D-4EF3-8EC3-6B1ABAB0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1795"/>
            <a:ext cx="10353762" cy="970450"/>
          </a:xfrm>
        </p:spPr>
        <p:txBody>
          <a:bodyPr>
            <a:normAutofit/>
          </a:bodyPr>
          <a:lstStyle/>
          <a:p>
            <a:r>
              <a:rPr lang="pt-BR" sz="2000" dirty="0"/>
              <a:t>Serenata no Palácio Real em honra da Imperatriz </a:t>
            </a:r>
            <a:r>
              <a:rPr lang="pt-BR" sz="2000" dirty="0" err="1"/>
              <a:t>Elisabetta</a:t>
            </a:r>
            <a:r>
              <a:rPr lang="pt-BR" sz="2000" dirty="0"/>
              <a:t>, Nápoles, 1713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FC946E-79E1-449A-BBEF-34B33CBF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4" t="39174" r="32269" b="11366"/>
          <a:stretch/>
        </p:blipFill>
        <p:spPr>
          <a:xfrm>
            <a:off x="2553321" y="903507"/>
            <a:ext cx="7561350" cy="57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9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Ópera era mais avançada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Igreja – importante para músicos – emprego sólido (mas pagava pouco)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Estabilidade da igreja atraiu: </a:t>
            </a:r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Tartini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Valentini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	Ex. </a:t>
            </a:r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, Abertura em Ré Maior, </a:t>
            </a:r>
            <a:r>
              <a:rPr lang="pt-BR" sz="1100" dirty="0">
                <a:latin typeface="Century Gothic" panose="020B0502020202020204" pitchFamily="34" charset="0"/>
                <a:hlinkClick r:id="rId2"/>
              </a:rPr>
              <a:t>https://open.spotify.com/track/4S7dNTjJ92AmouUSjhJzFY</a:t>
            </a:r>
            <a:r>
              <a:rPr lang="pt-BR" sz="1100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b="1" dirty="0">
                <a:latin typeface="Century Gothic" panose="020B0502020202020204" pitchFamily="34" charset="0"/>
              </a:rPr>
              <a:t>Orquestras de Concerto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Comuns na Lombardia, sobre administração austríaca de 1706 a 1796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Importantes no norte da Itália: Veneza, </a:t>
            </a:r>
            <a:r>
              <a:rPr lang="pt-BR" dirty="0" err="1">
                <a:latin typeface="Century Gothic" panose="020B0502020202020204" pitchFamily="34" charset="0"/>
              </a:rPr>
              <a:t>Mântova</a:t>
            </a:r>
            <a:r>
              <a:rPr lang="pt-BR" dirty="0">
                <a:latin typeface="Century Gothic" panose="020B0502020202020204" pitchFamily="34" charset="0"/>
              </a:rPr>
              <a:t> e Bolonha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Concertos: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Patrocinados por academia ou nobre – número limitado de pessoas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Alguns poucos – ao ar livre – atingiam mais público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Mais barato promover concertos que óperas ou oratórios: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Não precisam de teatros específicos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Não precisam de maquinaria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Ex.: Concertos patrocinados pelo Conde </a:t>
            </a:r>
            <a:r>
              <a:rPr lang="pt-BR" dirty="0" err="1">
                <a:latin typeface="Century Gothic" panose="020B0502020202020204" pitchFamily="34" charset="0"/>
              </a:rPr>
              <a:t>Pallavicini</a:t>
            </a:r>
            <a:r>
              <a:rPr lang="pt-BR" dirty="0">
                <a:latin typeface="Century Gothic" panose="020B0502020202020204" pitchFamily="34" charset="0"/>
              </a:rPr>
              <a:t>, governador austríaco de Milão (1746-47 e 1750-53). No verão – praça ao lado do fosso do castelo </a:t>
            </a:r>
            <a:r>
              <a:rPr lang="pt-BR" dirty="0" err="1">
                <a:latin typeface="Century Gothic" panose="020B0502020202020204" pitchFamily="34" charset="0"/>
              </a:rPr>
              <a:t>Sforzesco</a:t>
            </a:r>
            <a:r>
              <a:rPr lang="pt-BR" dirty="0">
                <a:latin typeface="Century Gothic" panose="020B0502020202020204" pitchFamily="34" charset="0"/>
              </a:rPr>
              <a:t>. Fig. 5.4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33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D58BA-2BAD-4683-8B94-69675869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16" y="830377"/>
            <a:ext cx="4501696" cy="2584101"/>
          </a:xfrm>
        </p:spPr>
        <p:txBody>
          <a:bodyPr>
            <a:noAutofit/>
          </a:bodyPr>
          <a:lstStyle/>
          <a:p>
            <a:r>
              <a:rPr lang="pt-BR" sz="2000" dirty="0"/>
              <a:t>Castelo </a:t>
            </a:r>
            <a:r>
              <a:rPr lang="pt-BR" sz="2000" dirty="0" err="1"/>
              <a:t>Sforzesco</a:t>
            </a:r>
            <a:r>
              <a:rPr lang="pt-BR" sz="2000" dirty="0"/>
              <a:t>, Milão, 1751</a:t>
            </a:r>
            <a:br>
              <a:rPr lang="pt-BR" sz="2000" dirty="0"/>
            </a:br>
            <a:r>
              <a:rPr lang="pt-BR" sz="2000" dirty="0"/>
              <a:t>detalhe mostrando a concha [acústica] do lado de fora do fosso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E2DFAF6-01BB-469E-AAFD-8A0211AAB73C}"/>
              </a:ext>
            </a:extLst>
          </p:cNvPr>
          <p:cNvCxnSpPr>
            <a:cxnSpLocks/>
          </p:cNvCxnSpPr>
          <p:nvPr/>
        </p:nvCxnSpPr>
        <p:spPr>
          <a:xfrm flipH="1">
            <a:off x="9468093" y="4965539"/>
            <a:ext cx="497710" cy="3125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099644E-7175-42F2-9AFA-5D7E1B8F3E10}"/>
              </a:ext>
            </a:extLst>
          </p:cNvPr>
          <p:cNvCxnSpPr>
            <a:cxnSpLocks/>
          </p:cNvCxnSpPr>
          <p:nvPr/>
        </p:nvCxnSpPr>
        <p:spPr>
          <a:xfrm flipH="1">
            <a:off x="6995355" y="1333017"/>
            <a:ext cx="497710" cy="3125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8E0DFE5-45EE-4916-9EE3-15E62D40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4" t="16364" r="21144" b="3596"/>
          <a:stretch/>
        </p:blipFill>
        <p:spPr>
          <a:xfrm>
            <a:off x="6200503" y="134240"/>
            <a:ext cx="4379392" cy="34188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CCDE56-A6AF-4A61-AD30-2F0E27340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63" t="36184" r="22343" b="8743"/>
          <a:stretch/>
        </p:blipFill>
        <p:spPr>
          <a:xfrm>
            <a:off x="6339330" y="3602722"/>
            <a:ext cx="4101737" cy="3121038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E6AD6FD-072C-4A00-87C0-329118DBCF97}"/>
              </a:ext>
            </a:extLst>
          </p:cNvPr>
          <p:cNvCxnSpPr/>
          <p:nvPr/>
        </p:nvCxnSpPr>
        <p:spPr>
          <a:xfrm>
            <a:off x="5773783" y="1045029"/>
            <a:ext cx="1470427" cy="600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B1C08EE-E73F-4937-8AE6-F3EBA9447B57}"/>
              </a:ext>
            </a:extLst>
          </p:cNvPr>
          <p:cNvCxnSpPr/>
          <p:nvPr/>
        </p:nvCxnSpPr>
        <p:spPr>
          <a:xfrm>
            <a:off x="7811589" y="4965539"/>
            <a:ext cx="1358537" cy="15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9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800" dirty="0">
                <a:latin typeface="Century Gothic" panose="020B0502020202020204" pitchFamily="34" charset="0"/>
              </a:rPr>
              <a:t>Giovanni </a:t>
            </a:r>
            <a:r>
              <a:rPr lang="pt-BR" sz="2800" dirty="0" err="1">
                <a:latin typeface="Century Gothic" panose="020B0502020202020204" pitchFamily="34" charset="0"/>
              </a:rPr>
              <a:t>Battista</a:t>
            </a:r>
            <a:r>
              <a:rPr lang="pt-BR" sz="2800" dirty="0">
                <a:latin typeface="Century Gothic" panose="020B0502020202020204" pitchFamily="34" charset="0"/>
              </a:rPr>
              <a:t> </a:t>
            </a:r>
            <a:r>
              <a:rPr lang="pt-BR" sz="2800" dirty="0" err="1">
                <a:latin typeface="Century Gothic" panose="020B0502020202020204" pitchFamily="34" charset="0"/>
              </a:rPr>
              <a:t>Sammartini</a:t>
            </a:r>
            <a:endParaRPr lang="pt-BR" sz="2800" dirty="0">
              <a:latin typeface="Century Gothic" panose="020B0502020202020204" pitchFamily="34" charset="0"/>
            </a:endParaRPr>
          </a:p>
          <a:p>
            <a:pPr algn="l"/>
            <a:r>
              <a:rPr lang="pt-BR" sz="1500" dirty="0">
                <a:latin typeface="Century Gothic" panose="020B0502020202020204" pitchFamily="34" charset="0"/>
              </a:rPr>
              <a:t>Ex. Sinfonia em Sol Maior, II mov.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https://open.spotify.com/track/7KtvPpVxeBEfJJGbz41eb4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  <a:endParaRPr lang="pt-BR" sz="1500" dirty="0">
              <a:latin typeface="Century Gothic" panose="020B0502020202020204" pitchFamily="34" charset="0"/>
            </a:endParaRP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Compositor, </a:t>
            </a:r>
            <a:r>
              <a:rPr lang="pt-BR" dirty="0" err="1">
                <a:latin typeface="Century Gothic" panose="020B0502020202020204" pitchFamily="34" charset="0"/>
              </a:rPr>
              <a:t>arregimentador</a:t>
            </a:r>
            <a:r>
              <a:rPr lang="pt-BR" dirty="0">
                <a:latin typeface="Century Gothic" panose="020B0502020202020204" pitchFamily="34" charset="0"/>
              </a:rPr>
              <a:t>, diretor</a:t>
            </a:r>
          </a:p>
          <a:p>
            <a:pPr algn="l"/>
            <a:r>
              <a:rPr lang="pt-BR" dirty="0" err="1">
                <a:latin typeface="Century Gothic" panose="020B0502020202020204" pitchFamily="34" charset="0"/>
              </a:rPr>
              <a:t>Corelli</a:t>
            </a:r>
            <a:r>
              <a:rPr lang="pt-BR" dirty="0">
                <a:latin typeface="Century Gothic" panose="020B0502020202020204" pitchFamily="34" charset="0"/>
              </a:rPr>
              <a:t> em Roma = </a:t>
            </a:r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 em Milão (50 anos depois)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Música orquestral para o governador e para as academias milanesas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Segundo </a:t>
            </a:r>
            <a:r>
              <a:rPr lang="pt-BR" dirty="0" err="1">
                <a:latin typeface="Century Gothic" panose="020B0502020202020204" pitchFamily="34" charset="0"/>
              </a:rPr>
              <a:t>Giovenale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Sachi</a:t>
            </a:r>
            <a:r>
              <a:rPr lang="pt-BR" dirty="0">
                <a:latin typeface="Century Gothic" panose="020B0502020202020204" pitchFamily="34" charset="0"/>
              </a:rPr>
              <a:t>, matemático e músico amador – Orquestra de Milão, uma das melhores da Europa.</a:t>
            </a:r>
          </a:p>
          <a:p>
            <a:pPr algn="l"/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 e a Orquestra de Milão – concertos para outras cidades do norte da Itália: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Cremona e </a:t>
            </a:r>
            <a:r>
              <a:rPr lang="pt-BR" dirty="0" err="1">
                <a:latin typeface="Century Gothic" panose="020B0502020202020204" pitchFamily="34" charset="0"/>
              </a:rPr>
              <a:t>Pádova</a:t>
            </a:r>
            <a:r>
              <a:rPr lang="pt-BR" dirty="0">
                <a:latin typeface="Century Gothic" panose="020B0502020202020204" pitchFamily="34" charset="0"/>
              </a:rPr>
              <a:t>  - Arquiduque austríaco </a:t>
            </a:r>
            <a:r>
              <a:rPr lang="pt-BR" dirty="0" err="1">
                <a:latin typeface="Century Gothic" panose="020B0502020202020204" pitchFamily="34" charset="0"/>
              </a:rPr>
              <a:t>Leopold</a:t>
            </a:r>
            <a:r>
              <a:rPr lang="pt-BR" dirty="0">
                <a:latin typeface="Century Gothic" panose="020B0502020202020204" pitchFamily="34" charset="0"/>
              </a:rPr>
              <a:t> e sua esposa – 1765 – 32 músicos mais contingente local </a:t>
            </a:r>
          </a:p>
          <a:p>
            <a:pPr algn="l"/>
            <a:r>
              <a:rPr lang="pt-BR" dirty="0" err="1">
                <a:latin typeface="Century Gothic" panose="020B0502020202020204" pitchFamily="34" charset="0"/>
              </a:rPr>
              <a:t>Burney</a:t>
            </a:r>
            <a:r>
              <a:rPr lang="pt-BR" dirty="0">
                <a:latin typeface="Century Gothic" panose="020B0502020202020204" pitchFamily="34" charset="0"/>
              </a:rPr>
              <a:t> relata um concerto de amadores que ouviu em Milão – nível dos amadores milaneses era bastante alto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1758 – </a:t>
            </a:r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 funda com aristocratas a </a:t>
            </a:r>
            <a:r>
              <a:rPr lang="pt-BR" dirty="0" err="1">
                <a:latin typeface="Century Gothic" panose="020B0502020202020204" pitchFamily="34" charset="0"/>
              </a:rPr>
              <a:t>Accademia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Filarmonica</a:t>
            </a:r>
            <a:r>
              <a:rPr lang="pt-BR" dirty="0">
                <a:latin typeface="Century Gothic" panose="020B0502020202020204" pitchFamily="34" charset="0"/>
              </a:rPr>
              <a:t>, uma orquestra amadora, que se encontrava uma vez por semana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42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 err="1">
                <a:latin typeface="Century Gothic" panose="020B0502020202020204" pitchFamily="34" charset="0"/>
              </a:rPr>
              <a:t>Reale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Accademia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Mântova</a:t>
            </a:r>
            <a:r>
              <a:rPr lang="pt-BR" dirty="0">
                <a:latin typeface="Century Gothic" panose="020B0502020202020204" pitchFamily="34" charset="0"/>
              </a:rPr>
              <a:t> – patrocinava a </a:t>
            </a:r>
            <a:r>
              <a:rPr lang="pt-BR" dirty="0" err="1">
                <a:latin typeface="Century Gothic" panose="020B0502020202020204" pitchFamily="34" charset="0"/>
              </a:rPr>
              <a:t>Colonia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Filarmonica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Intérpretes amadores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Amadores não intérpretes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Profissionais pagos (do teatro e da igreja)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Mozart – 1770 – encontrou 18 profissionais e um número desconhecido de amadores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Orquestras de concerto – a ênfase não está na grandiosidade, mas no entretenimento social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Concerti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grossi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Corelli</a:t>
            </a:r>
            <a:r>
              <a:rPr lang="pt-BR" dirty="0">
                <a:latin typeface="Century Gothic" panose="020B0502020202020204" pitchFamily="34" charset="0"/>
              </a:rPr>
              <a:t> ou concertos de Vivaldi – difíceis para amadores que liam à primeira vista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Repertório de amadores – árias de ópera e sinfonias de ópera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Repertório novo, composto especialmente para esses grupos, mais fácil: Vivaldi, </a:t>
            </a:r>
            <a:r>
              <a:rPr lang="pt-BR" dirty="0" err="1">
                <a:latin typeface="Century Gothic" panose="020B0502020202020204" pitchFamily="34" charset="0"/>
              </a:rPr>
              <a:t>Giulini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Lampugnani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Chiesa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Brioschi</a:t>
            </a:r>
            <a:r>
              <a:rPr lang="pt-BR" dirty="0">
                <a:latin typeface="Century Gothic" panose="020B0502020202020204" pitchFamily="34" charset="0"/>
              </a:rPr>
              <a:t> e, sobretudo, </a:t>
            </a:r>
            <a:r>
              <a:rPr lang="pt-BR" dirty="0" err="1">
                <a:latin typeface="Century Gothic" panose="020B0502020202020204" pitchFamily="34" charset="0"/>
              </a:rPr>
              <a:t>Sammartini</a:t>
            </a:r>
            <a:r>
              <a:rPr lang="pt-BR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73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Repertório italiano não foi impresso na própria Itália, mas em Paris, Londres e Amsterdam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Repertório italiano circulou muito na Alemanha, onde influenciou um estilo orquestral de composição e performance.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latin typeface="Century Gothic" panose="020B0502020202020204" pitchFamily="34" charset="0"/>
              </a:rPr>
              <a:t>Instrumentos para a orquestra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Desenvolvimento da música orquestral nos séculos XVII e XVIII: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Disponibilidade de instrumentos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Disponibilidade de instrumentistas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Centro de manufatura de instrumentos de cordas – Lombardia: Milão, Brescia e Cremona – Família </a:t>
            </a:r>
            <a:r>
              <a:rPr lang="pt-BR" dirty="0" err="1">
                <a:latin typeface="Century Gothic" panose="020B0502020202020204" pitchFamily="34" charset="0"/>
              </a:rPr>
              <a:t>Amati</a:t>
            </a:r>
            <a:r>
              <a:rPr lang="pt-BR" dirty="0">
                <a:latin typeface="Century Gothic" panose="020B0502020202020204" pitchFamily="34" charset="0"/>
              </a:rPr>
              <a:t>, Família </a:t>
            </a:r>
            <a:r>
              <a:rPr lang="pt-BR" dirty="0" err="1">
                <a:latin typeface="Century Gothic" panose="020B0502020202020204" pitchFamily="34" charset="0"/>
              </a:rPr>
              <a:t>Guarneri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Antonio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Stradivari</a:t>
            </a:r>
            <a:r>
              <a:rPr lang="pt-BR" dirty="0">
                <a:latin typeface="Century Gothic" panose="020B0502020202020204" pitchFamily="34" charset="0"/>
              </a:rPr>
              <a:t> (1644-1737)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Bolonha, Veneza, Roma e Nápoles – instrumentos bons para a orquestra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32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err="1">
                <a:latin typeface="Century Gothic" panose="020B0502020202020204" pitchFamily="34" charset="0"/>
              </a:rPr>
              <a:t>Guarneri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Stradivari</a:t>
            </a:r>
            <a:r>
              <a:rPr lang="pt-BR" dirty="0">
                <a:latin typeface="Century Gothic" panose="020B0502020202020204" pitchFamily="34" charset="0"/>
              </a:rPr>
              <a:t>  desenvolveram novo tipo de violino – com o corpo mais plano.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Aumentaram o brilho e a capacidade de sustentar o som.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 design de </a:t>
            </a:r>
            <a:r>
              <a:rPr lang="pt-BR" dirty="0" err="1">
                <a:latin typeface="Century Gothic" panose="020B0502020202020204" pitchFamily="34" charset="0"/>
              </a:rPr>
              <a:t>Stradivari</a:t>
            </a:r>
            <a:r>
              <a:rPr lang="pt-BR" dirty="0">
                <a:latin typeface="Century Gothic" panose="020B0502020202020204" pitchFamily="34" charset="0"/>
              </a:rPr>
              <a:t> foi amplamente imitado, tanto na Itália quanto em outros países europeus.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Começo do século XVIII – arco </a:t>
            </a:r>
            <a:r>
              <a:rPr lang="pt-BR" dirty="0" err="1">
                <a:latin typeface="Century Gothic" panose="020B0502020202020204" pitchFamily="34" charset="0"/>
              </a:rPr>
              <a:t>Tartini</a:t>
            </a:r>
            <a:r>
              <a:rPr lang="pt-BR" dirty="0">
                <a:latin typeface="Century Gothic" panose="020B0502020202020204" pitchFamily="34" charset="0"/>
              </a:rPr>
              <a:t>: mais longo, mais reto, com mais peso na ponta. Em uso por praticamente todo o século XVIII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Centro de produção de cordas de tripa: Roma, Nápoles e </a:t>
            </a:r>
            <a:r>
              <a:rPr lang="pt-BR" dirty="0" err="1">
                <a:latin typeface="Century Gothic" panose="020B0502020202020204" pitchFamily="34" charset="0"/>
              </a:rPr>
              <a:t>Pádova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François </a:t>
            </a:r>
            <a:r>
              <a:rPr lang="pt-BR" dirty="0" err="1">
                <a:latin typeface="Century Gothic" panose="020B0502020202020204" pitchFamily="34" charset="0"/>
              </a:rPr>
              <a:t>Raguenet</a:t>
            </a:r>
            <a:r>
              <a:rPr lang="pt-BR" dirty="0">
                <a:latin typeface="Century Gothic" panose="020B0502020202020204" pitchFamily="34" charset="0"/>
              </a:rPr>
              <a:t>, visitante francês em Roma, 1702: as cordas italianas são maiores, os arcos são mais longos – tocam mais forte que os franceses.</a:t>
            </a:r>
          </a:p>
          <a:p>
            <a:pPr algn="just"/>
            <a:r>
              <a:rPr lang="pt-BR" b="1" dirty="0" err="1">
                <a:latin typeface="Century Gothic" panose="020B0502020202020204" pitchFamily="34" charset="0"/>
              </a:rPr>
              <a:t>Cello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– surgiu na Lombardia, em 1650 – até então o </a:t>
            </a:r>
            <a:r>
              <a:rPr lang="pt-BR" dirty="0" err="1">
                <a:latin typeface="Century Gothic" panose="020B0502020202020204" pitchFamily="34" charset="0"/>
              </a:rPr>
              <a:t>violone</a:t>
            </a:r>
            <a:r>
              <a:rPr lang="pt-BR" dirty="0">
                <a:latin typeface="Century Gothic" panose="020B0502020202020204" pitchFamily="34" charset="0"/>
              </a:rPr>
              <a:t> era mais comum – instrumento de 8 pés maior que o </a:t>
            </a:r>
            <a:r>
              <a:rPr lang="pt-BR" dirty="0" err="1">
                <a:latin typeface="Century Gothic" panose="020B0502020202020204" pitchFamily="34" charset="0"/>
              </a:rPr>
              <a:t>cello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b="1" dirty="0" err="1">
                <a:latin typeface="Century Gothic" panose="020B0502020202020204" pitchFamily="34" charset="0"/>
              </a:rPr>
              <a:t>Cello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é melhor no registro agudo. Artesãos bolonheses teriam colocado um arame fino de prata na corda mais grave – confere mais potência para as grandes salas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Apesar do </a:t>
            </a:r>
            <a:r>
              <a:rPr lang="pt-BR" dirty="0" err="1">
                <a:latin typeface="Century Gothic" panose="020B0502020202020204" pitchFamily="34" charset="0"/>
              </a:rPr>
              <a:t>cello</a:t>
            </a:r>
            <a:r>
              <a:rPr lang="pt-BR" dirty="0">
                <a:latin typeface="Century Gothic" panose="020B0502020202020204" pitchFamily="34" charset="0"/>
              </a:rPr>
              <a:t> ser muito usado como solista, </a:t>
            </a:r>
            <a:r>
              <a:rPr lang="pt-BR" dirty="0" err="1">
                <a:latin typeface="Century Gothic" panose="020B0502020202020204" pitchFamily="34" charset="0"/>
              </a:rPr>
              <a:t>violone</a:t>
            </a:r>
            <a:r>
              <a:rPr lang="pt-BR" dirty="0">
                <a:latin typeface="Century Gothic" panose="020B0502020202020204" pitchFamily="34" charset="0"/>
              </a:rPr>
              <a:t> e contrabaixo continuaram a ser os baixos mais comuns na orquestra italiana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15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16036-EE0A-4F97-9977-785A9ADB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Sartorio</a:t>
            </a:r>
            <a:r>
              <a:rPr lang="pt-BR" dirty="0"/>
              <a:t>, Orfeu, Ato III, cena </a:t>
            </a:r>
            <a:r>
              <a:rPr lang="pt-BR" dirty="0" err="1"/>
              <a:t>iii</a:t>
            </a:r>
            <a:r>
              <a:rPr lang="pt-BR" dirty="0"/>
              <a:t> (</a:t>
            </a:r>
            <a:r>
              <a:rPr lang="pt-BR" dirty="0" err="1"/>
              <a:t>È</a:t>
            </a:r>
            <a:r>
              <a:rPr lang="pt-BR" dirty="0"/>
              <a:t> morta...)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E00D6-5372-41BE-85C2-40D9DA9C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pt-BR" sz="1100" dirty="0">
                <a:hlinkClick r:id="rId2"/>
              </a:rPr>
              <a:t>https://open.spotify.com/track/76JGY4i3tsTPdFw2sUL5BJ</a:t>
            </a:r>
            <a:r>
              <a:rPr lang="pt-BR" sz="1100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55D5CF-9A72-48EE-BADC-FF5FCFAF9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3" t="29547" r="15655" b="9468"/>
          <a:stretch/>
        </p:blipFill>
        <p:spPr>
          <a:xfrm>
            <a:off x="168813" y="2094666"/>
            <a:ext cx="5729874" cy="28712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F389BE-5296-43DD-9597-1E277F5A2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2" t="17010" r="20731"/>
          <a:stretch/>
        </p:blipFill>
        <p:spPr>
          <a:xfrm>
            <a:off x="6072038" y="1732449"/>
            <a:ext cx="5940501" cy="46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8576990" cy="56705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600 a 700 instrumentos de </a:t>
            </a:r>
            <a:r>
              <a:rPr lang="pt-BR" dirty="0" err="1">
                <a:latin typeface="Century Gothic" panose="020B0502020202020204" pitchFamily="34" charset="0"/>
              </a:rPr>
              <a:t>Stradivari</a:t>
            </a:r>
            <a:r>
              <a:rPr lang="pt-BR" dirty="0">
                <a:latin typeface="Century Gothic" panose="020B0502020202020204" pitchFamily="34" charset="0"/>
              </a:rPr>
              <a:t> sobreviveram até hoje – ele deve ter feito 1.100. Isso dá a ideia de quantos instrumentos os italianos eram capazes de produzir. Forneceram para toda a Europa.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>
                <a:latin typeface="Century Gothic" panose="020B0502020202020204" pitchFamily="34" charset="0"/>
              </a:rPr>
              <a:t>Instrumentos de sopro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Cornetto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sacabuxa</a:t>
            </a:r>
            <a:r>
              <a:rPr lang="pt-BR" dirty="0">
                <a:latin typeface="Century Gothic" panose="020B0502020202020204" pitchFamily="34" charset="0"/>
              </a:rPr>
              <a:t> – desde o século XV – Siena e Veneza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Não havia tradição na manufatura de instrumentos de sopro. Oboé e </a:t>
            </a:r>
            <a:r>
              <a:rPr lang="pt-BR" dirty="0" err="1">
                <a:latin typeface="Century Gothic" panose="020B0502020202020204" pitchFamily="34" charset="0"/>
              </a:rPr>
              <a:t>traverso</a:t>
            </a:r>
            <a:r>
              <a:rPr lang="pt-BR" dirty="0">
                <a:latin typeface="Century Gothic" panose="020B0502020202020204" pitchFamily="34" charset="0"/>
              </a:rPr>
              <a:t>: instrumentos e instrumentistas vinham da França.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Problema com corporação dificultava os luthiers de instrumentos de sopro – eles não tinham uma corporação própria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Andrea </a:t>
            </a:r>
            <a:r>
              <a:rPr lang="pt-BR" dirty="0" err="1">
                <a:latin typeface="Century Gothic" panose="020B0502020202020204" pitchFamily="34" charset="0"/>
              </a:rPr>
              <a:t>Fornari</a:t>
            </a:r>
            <a:r>
              <a:rPr lang="pt-BR" dirty="0">
                <a:latin typeface="Century Gothic" panose="020B0502020202020204" pitchFamily="34" charset="0"/>
              </a:rPr>
              <a:t> – 1792 – primeiro artesão italiano oficialmente autorizado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Carlo Palanca, Turim – luthier ruim, relato de fagote mal feito – mistura de peças novas com velhas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Instrumentos ruins faziam com que orquestras italianas tivessem poucos sopros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6AB39A-D528-4416-B664-FF50B04D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83" y="1034209"/>
            <a:ext cx="2570467" cy="1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26D347-DE6C-4FA9-ABE1-E6D3B3EE5F55}"/>
              </a:ext>
            </a:extLst>
          </p:cNvPr>
          <p:cNvSpPr txBox="1"/>
          <p:nvPr/>
        </p:nvSpPr>
        <p:spPr>
          <a:xfrm>
            <a:off x="9549729" y="2962059"/>
            <a:ext cx="238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Tocadora de </a:t>
            </a:r>
            <a:r>
              <a:rPr lang="pt-BR" dirty="0" err="1"/>
              <a:t>Sacabuxa</a:t>
            </a:r>
            <a:endParaRPr lang="pt-BR" dirty="0"/>
          </a:p>
          <a:p>
            <a:endParaRPr lang="pt-BR" dirty="0"/>
          </a:p>
        </p:txBody>
      </p:sp>
      <p:pic>
        <p:nvPicPr>
          <p:cNvPr id="3076" name="Picture 4" descr="Cornetto (Baroque) – Early Music Instrument Database">
            <a:extLst>
              <a:ext uri="{FF2B5EF4-FFF2-40B4-BE49-F238E27FC236}">
                <a16:creationId xmlns:a16="http://schemas.microsoft.com/office/drawing/2014/main" id="{11F2B735-63FE-460A-A1F7-B2ED62B4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17" y="3362623"/>
            <a:ext cx="1941244" cy="22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91E8F1-BDCC-45F8-B0D4-57A3DA0D95F0}"/>
              </a:ext>
            </a:extLst>
          </p:cNvPr>
          <p:cNvSpPr txBox="1"/>
          <p:nvPr/>
        </p:nvSpPr>
        <p:spPr>
          <a:xfrm>
            <a:off x="9549729" y="5823791"/>
            <a:ext cx="215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Tocador de </a:t>
            </a:r>
            <a:r>
              <a:rPr lang="pt-BR" dirty="0" err="1"/>
              <a:t>cornetto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990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latin typeface="Century Gothic" panose="020B0502020202020204" pitchFamily="34" charset="0"/>
              </a:rPr>
              <a:t>Formação de músicos orquestrais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Nápoles e Veneza – instituições únicas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Conservatórios – instituições de caridade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Orfanato com objetivo de: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Ensinar aos jovens uma profissão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Sustentar o orfanato com a atividade dos alunos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Conservatórios admitiam alunos pagantes, músicos e cantores de talento que eram patrocinados por parentes ou por um doador rico.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Nápoles – 4 conservatórios – </a:t>
            </a:r>
            <a:r>
              <a:rPr lang="pt-BR" dirty="0" err="1">
                <a:latin typeface="Century Gothic" panose="020B0502020202020204" pitchFamily="34" charset="0"/>
              </a:rPr>
              <a:t>Conservatorio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della</a:t>
            </a:r>
            <a:r>
              <a:rPr lang="pt-BR" dirty="0">
                <a:latin typeface="Century Gothic" panose="020B0502020202020204" pitchFamily="34" charset="0"/>
              </a:rPr>
              <a:t> Pietá dei </a:t>
            </a:r>
            <a:r>
              <a:rPr lang="pt-BR" dirty="0" err="1">
                <a:latin typeface="Century Gothic" panose="020B0502020202020204" pitchFamily="34" charset="0"/>
              </a:rPr>
              <a:t>Turchini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Burney</a:t>
            </a:r>
            <a:r>
              <a:rPr lang="pt-BR" dirty="0">
                <a:latin typeface="Century Gothic" panose="020B0502020202020204" pitchFamily="34" charset="0"/>
              </a:rPr>
              <a:t> descreve a multidão de gente tocando junto em espaços comuns no conservatório de Sant’</a:t>
            </a:r>
            <a:r>
              <a:rPr lang="pt-BR" dirty="0" err="1">
                <a:latin typeface="Century Gothic" panose="020B0502020202020204" pitchFamily="34" charset="0"/>
              </a:rPr>
              <a:t>Onofrio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B4AD9E-17E7-4130-933B-C82C7F51DD84}"/>
              </a:ext>
            </a:extLst>
          </p:cNvPr>
          <p:cNvSpPr txBox="1"/>
          <p:nvPr/>
        </p:nvSpPr>
        <p:spPr>
          <a:xfrm>
            <a:off x="9306114" y="2813741"/>
            <a:ext cx="27519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entury Gothic" panose="020B0502020202020204" pitchFamily="34" charset="0"/>
              </a:rPr>
              <a:t>Santa Barbara dei </a:t>
            </a:r>
            <a:r>
              <a:rPr lang="pt-BR" sz="1400" dirty="0" err="1">
                <a:latin typeface="Century Gothic" panose="020B0502020202020204" pitchFamily="34" charset="0"/>
              </a:rPr>
              <a:t>Cannonieri</a:t>
            </a:r>
            <a:r>
              <a:rPr lang="pt-BR" sz="1400" dirty="0">
                <a:latin typeface="Century Gothic" panose="020B0502020202020204" pitchFamily="34" charset="0"/>
              </a:rPr>
              <a:t> – Fundadores do </a:t>
            </a:r>
            <a:r>
              <a:rPr lang="pt-BR" sz="1400" dirty="0" err="1">
                <a:latin typeface="Century Gothic" panose="020B0502020202020204" pitchFamily="34" charset="0"/>
              </a:rPr>
              <a:t>Conservatorio</a:t>
            </a:r>
            <a:r>
              <a:rPr lang="pt-BR" sz="1400" dirty="0">
                <a:latin typeface="Century Gothic" panose="020B0502020202020204" pitchFamily="34" charset="0"/>
              </a:rPr>
              <a:t> </a:t>
            </a:r>
            <a:r>
              <a:rPr lang="pt-BR" sz="1400" dirty="0" err="1">
                <a:latin typeface="Century Gothic" panose="020B0502020202020204" pitchFamily="34" charset="0"/>
              </a:rPr>
              <a:t>della</a:t>
            </a:r>
            <a:r>
              <a:rPr lang="pt-BR" sz="1400" dirty="0">
                <a:latin typeface="Century Gothic" panose="020B0502020202020204" pitchFamily="34" charset="0"/>
              </a:rPr>
              <a:t> Pietá</a:t>
            </a:r>
            <a:endParaRPr lang="pt-BR" sz="1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ABFB07-3DE1-43C9-A3DD-E90B7482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18" y="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05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Veneza – 4 conservatórios – Orfanatos (</a:t>
            </a:r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) só de moças. Exceção: </a:t>
            </a:r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Pietá, que aceitava rapazes que, no entanto, não tocavam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Moças: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Órfãs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Estudantes aceitas para audição com bolsa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Alunos pagantes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Maestros dos </a:t>
            </a:r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Pietá e </a:t>
            </a:r>
            <a:r>
              <a:rPr lang="pt-BR" dirty="0" err="1">
                <a:latin typeface="Century Gothic" panose="020B0502020202020204" pitchFamily="34" charset="0"/>
              </a:rPr>
              <a:t>Incurabili</a:t>
            </a:r>
            <a:r>
              <a:rPr lang="pt-BR" dirty="0">
                <a:latin typeface="Century Gothic" panose="020B0502020202020204" pitchFamily="34" charset="0"/>
              </a:rPr>
              <a:t>: Vivaldi, </a:t>
            </a:r>
            <a:r>
              <a:rPr lang="pt-BR" dirty="0" err="1">
                <a:latin typeface="Century Gothic" panose="020B0502020202020204" pitchFamily="34" charset="0"/>
              </a:rPr>
              <a:t>Porpora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Sarti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Galuppi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Hasse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Jommelli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	</a:t>
            </a:r>
            <a:r>
              <a:rPr lang="pt-BR" sz="1800" dirty="0">
                <a:latin typeface="Century Gothic" panose="020B0502020202020204" pitchFamily="34" charset="0"/>
              </a:rPr>
              <a:t>Ex. </a:t>
            </a:r>
            <a:r>
              <a:rPr lang="pt-BR" sz="1800" dirty="0" err="1">
                <a:latin typeface="Century Gothic" panose="020B0502020202020204" pitchFamily="34" charset="0"/>
              </a:rPr>
              <a:t>Jommelli</a:t>
            </a:r>
            <a:r>
              <a:rPr lang="pt-BR" sz="1800" dirty="0">
                <a:latin typeface="Century Gothic" panose="020B0502020202020204" pitchFamily="34" charset="0"/>
              </a:rPr>
              <a:t>, La </a:t>
            </a:r>
            <a:r>
              <a:rPr lang="pt-BR" sz="1800" dirty="0" err="1">
                <a:latin typeface="Century Gothic" panose="020B0502020202020204" pitchFamily="34" charset="0"/>
              </a:rPr>
              <a:t>passione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di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nostro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sgnore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Gesú</a:t>
            </a:r>
            <a:r>
              <a:rPr lang="pt-BR" sz="1800" dirty="0">
                <a:latin typeface="Century Gothic" panose="020B0502020202020204" pitchFamily="34" charset="0"/>
              </a:rPr>
              <a:t> Cristo, Aria </a:t>
            </a:r>
            <a:r>
              <a:rPr lang="pt-BR" sz="1800" dirty="0" err="1">
                <a:latin typeface="Century Gothic" panose="020B0502020202020204" pitchFamily="34" charset="0"/>
              </a:rPr>
              <a:t>A’passi</a:t>
            </a:r>
            <a:r>
              <a:rPr lang="pt-BR" sz="1800" dirty="0">
                <a:latin typeface="Century Gothic" panose="020B0502020202020204" pitchFamily="34" charset="0"/>
              </a:rPr>
              <a:t> </a:t>
            </a:r>
            <a:r>
              <a:rPr lang="pt-BR" sz="1800" dirty="0" err="1">
                <a:latin typeface="Century Gothic" panose="020B0502020202020204" pitchFamily="34" charset="0"/>
              </a:rPr>
              <a:t>erranti</a:t>
            </a:r>
            <a:r>
              <a:rPr lang="pt-BR" sz="1800" dirty="0">
                <a:latin typeface="Century Gothic" panose="020B0502020202020204" pitchFamily="34" charset="0"/>
              </a:rPr>
              <a:t>  </a:t>
            </a:r>
            <a:r>
              <a:rPr lang="pt-BR" sz="1200" dirty="0">
                <a:latin typeface="Century Gothic" panose="020B0502020202020204" pitchFamily="34" charset="0"/>
                <a:hlinkClick r:id="rId2"/>
              </a:rPr>
              <a:t>https://open.spotify.com/track/2k8tmGelAjrRVcSm10KMRH</a:t>
            </a:r>
            <a:r>
              <a:rPr lang="pt-BR" sz="1200" dirty="0">
                <a:latin typeface="Century Gothic" panose="020B0502020202020204" pitchFamily="34" charset="0"/>
              </a:rPr>
              <a:t> 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Moças viviam isoladas, vestidas de uniforme e tinham hábitos praticamente monásticos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 mantinham um grupo equivalente a uma capela - coro e orquestra, com solistas instrumentais e vocais – tocavam em missas, vésperas e oratórios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Século XVIII – </a:t>
            </a:r>
            <a:r>
              <a:rPr lang="pt-BR" dirty="0" err="1">
                <a:latin typeface="Century Gothic" panose="020B0502020202020204" pitchFamily="34" charset="0"/>
              </a:rPr>
              <a:t>Ospedali</a:t>
            </a:r>
            <a:r>
              <a:rPr lang="pt-BR" dirty="0">
                <a:latin typeface="Century Gothic" panose="020B0502020202020204" pitchFamily="34" charset="0"/>
              </a:rPr>
              <a:t> se tornaram atração turística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Moças tinham muito tempo para ensaiar e estudar. A qualidade da performance impressionava os visitantes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Moças tocavam atrás de véus e grades. Havia um apelo exótico e sensual pelo fato de se tratar de moças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Moças de Veneza não podiam tocar nas orquestras profissionais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Não havia, fora isso, nenhum sistema formal de educação musical. Os músicos pagavam um professor particular, ligavam-se a ele e acabavam tocando junto na orquestra.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5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Orquestras romanas – </a:t>
            </a:r>
            <a:r>
              <a:rPr lang="pt-BR" dirty="0" err="1">
                <a:latin typeface="Century Gothic" panose="020B0502020202020204" pitchFamily="34" charset="0"/>
              </a:rPr>
              <a:t>Scolaro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di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Silvestro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scolaro</a:t>
            </a:r>
            <a:r>
              <a:rPr lang="pt-BR" dirty="0">
                <a:latin typeface="Century Gothic" panose="020B0502020202020204" pitchFamily="34" charset="0"/>
              </a:rPr>
              <a:t> d’</a:t>
            </a:r>
            <a:r>
              <a:rPr lang="pt-BR" dirty="0" err="1">
                <a:latin typeface="Century Gothic" panose="020B0502020202020204" pitchFamily="34" charset="0"/>
              </a:rPr>
              <a:t>Ippolito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Ensino musical também vinha muitas vezes da família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Nas listas de músicos de Milão, Florença e Turim, havia várias pessoas com o mesmo sobrenome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Sistema de substituição nas orquestras, ainda que causasse reclamações, possibilitava aos jovens as primeiras experiências orquestrais – isso aumentava também o número de músicos-extra disponíveis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Grande circulação de músicos por toda a Itália, especialmente nos grande centros. Em Roma, registro de músicos de: Gênova, Nápoles, Bolonha, Alemanha, Espanha </a:t>
            </a:r>
            <a:r>
              <a:rPr lang="pt-BR" dirty="0" err="1">
                <a:latin typeface="Century Gothic" panose="020B0502020202020204" pitchFamily="34" charset="0"/>
              </a:rPr>
              <a:t>etc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Sopros: importados da Alemanha, em Veneza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Itália exportou músicos de cordas e importou sopros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C4A139-61AA-254B-B5FD-D77374139081}"/>
              </a:ext>
            </a:extLst>
          </p:cNvPr>
          <p:cNvSpPr txBox="1"/>
          <p:nvPr/>
        </p:nvSpPr>
        <p:spPr>
          <a:xfrm flipH="1">
            <a:off x="6649470" y="2962059"/>
            <a:ext cx="45719" cy="4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3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1690 a 1710: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Proporção de árias acompanhadas sobe notadamente  - instrumentos não só acompanham as árias como também acompanham de maneira mais ativa. Instrumentos ainda concluem, por uns poucos compassos, depois que o cantor para de cantar.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1730: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Árias de contínuo praticamente desaparecem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Ex.: Alessandro Scarlatti: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Óperas de juventude – 50% ária de contínuo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1679 a 1697 – </a:t>
            </a:r>
            <a:r>
              <a:rPr lang="pt-BR" dirty="0" err="1">
                <a:latin typeface="Century Gothic" panose="020B0502020202020204" pitchFamily="34" charset="0"/>
              </a:rPr>
              <a:t>Eraclea</a:t>
            </a:r>
            <a:r>
              <a:rPr lang="pt-BR" dirty="0">
                <a:latin typeface="Century Gothic" panose="020B0502020202020204" pitchFamily="34" charset="0"/>
              </a:rPr>
              <a:t> (1700) – 28%; </a:t>
            </a:r>
            <a:r>
              <a:rPr lang="pt-BR" dirty="0" err="1">
                <a:latin typeface="Century Gothic" panose="020B0502020202020204" pitchFamily="34" charset="0"/>
              </a:rPr>
              <a:t>Mitridate</a:t>
            </a:r>
            <a:r>
              <a:rPr lang="pt-BR" dirty="0">
                <a:latin typeface="Century Gothic" panose="020B0502020202020204" pitchFamily="34" charset="0"/>
              </a:rPr>
              <a:t> (1707) 7%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 últimas óperas – Marco </a:t>
            </a:r>
            <a:r>
              <a:rPr lang="pt-BR" dirty="0" err="1">
                <a:latin typeface="Century Gothic" panose="020B0502020202020204" pitchFamily="34" charset="0"/>
              </a:rPr>
              <a:t>Attilio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Regolo</a:t>
            </a:r>
            <a:r>
              <a:rPr lang="pt-BR" dirty="0">
                <a:latin typeface="Century Gothic" panose="020B0502020202020204" pitchFamily="34" charset="0"/>
              </a:rPr>
              <a:t> 1719 – </a:t>
            </a:r>
            <a:r>
              <a:rPr lang="pt-BR" dirty="0" err="1">
                <a:latin typeface="Century Gothic" panose="020B0502020202020204" pitchFamily="34" charset="0"/>
              </a:rPr>
              <a:t>Griselda</a:t>
            </a:r>
            <a:r>
              <a:rPr lang="pt-BR" dirty="0">
                <a:latin typeface="Century Gothic" panose="020B0502020202020204" pitchFamily="34" charset="0"/>
              </a:rPr>
              <a:t> (1721) – sem ária de contínuo </a:t>
            </a:r>
          </a:p>
          <a:p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1720s e 1730s – Vinci, Leo, </a:t>
            </a:r>
            <a:r>
              <a:rPr lang="pt-BR" dirty="0" err="1">
                <a:latin typeface="Century Gothic" panose="020B0502020202020204" pitchFamily="34" charset="0"/>
              </a:rPr>
              <a:t>Hasse</a:t>
            </a:r>
            <a:r>
              <a:rPr lang="pt-BR" dirty="0">
                <a:latin typeface="Century Gothic" panose="020B0502020202020204" pitchFamily="34" charset="0"/>
              </a:rPr>
              <a:t> entre outros: praticamente todas as árias são acompanhadas pelas cordas todas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	Ex.: </a:t>
            </a:r>
            <a:r>
              <a:rPr lang="pt-BR" dirty="0" err="1">
                <a:latin typeface="Century Gothic" panose="020B0502020202020204" pitchFamily="34" charset="0"/>
              </a:rPr>
              <a:t>Hasse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Tigrane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Solca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il</a:t>
            </a:r>
            <a:r>
              <a:rPr lang="pt-BR" dirty="0">
                <a:latin typeface="Century Gothic" panose="020B0502020202020204" pitchFamily="34" charset="0"/>
              </a:rPr>
              <a:t> mar e </a:t>
            </a:r>
            <a:r>
              <a:rPr lang="pt-BR" dirty="0" err="1">
                <a:latin typeface="Century Gothic" panose="020B0502020202020204" pitchFamily="34" charset="0"/>
              </a:rPr>
              <a:t>nil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periglio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https://open.spotify.com/track/4sDbK32DoL4xmnNkJxf4Z0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Críticas – Pietro Francesco Tosi – Tratado Vocal (1723) – “voz tem a mortificação de abdicar seu posto para os violinos”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b="1" dirty="0">
                <a:latin typeface="Century Gothic" panose="020B0502020202020204" pitchFamily="34" charset="0"/>
              </a:rPr>
              <a:t>Sopros – </a:t>
            </a:r>
            <a:r>
              <a:rPr lang="pt-BR" dirty="0">
                <a:latin typeface="Century Gothic" panose="020B0502020202020204" pitchFamily="34" charset="0"/>
              </a:rPr>
              <a:t>fim do século XVII: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Cenas marciais, de batalhas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Momentos solenes 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Tradição do </a:t>
            </a:r>
            <a:r>
              <a:rPr lang="pt-BR" dirty="0" err="1">
                <a:latin typeface="Century Gothic" panose="020B0502020202020204" pitchFamily="34" charset="0"/>
              </a:rPr>
              <a:t>clarino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1722 – </a:t>
            </a:r>
            <a:r>
              <a:rPr lang="pt-BR" dirty="0" err="1">
                <a:latin typeface="Century Gothic" panose="020B0502020202020204" pitchFamily="34" charset="0"/>
              </a:rPr>
              <a:t>Burney</a:t>
            </a:r>
            <a:r>
              <a:rPr lang="pt-BR" dirty="0">
                <a:latin typeface="Century Gothic" panose="020B0502020202020204" pitchFamily="34" charset="0"/>
              </a:rPr>
              <a:t> narra batalha de Farinelli com trompetista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Flautas e oboés – caráter rústico e pastoral  – especialmente a flauta – estereótipo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- 	Oboés – novo papel de expressar fortes emoções – acompanhamento de cordas tornou-se rotina, passou a caber ao solista sugerir um grau mais intenso de emoção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4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526370" cy="56705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Orquestra passa a acompanhar recitativos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Precursor – Cavalli –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usou cordas ocasionalmente para tornar mais intensos os recitativos de clímax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1720 - recitativos acompanhados passaram a ser característica da ópera séria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 err="1">
                <a:latin typeface="Century Gothic" panose="020B0502020202020204" pitchFamily="34" charset="0"/>
              </a:rPr>
              <a:t>Metastasio</a:t>
            </a:r>
            <a:r>
              <a:rPr lang="pt-BR" dirty="0">
                <a:latin typeface="Century Gothic" panose="020B0502020202020204" pitchFamily="34" charset="0"/>
              </a:rPr>
              <a:t> em carta a </a:t>
            </a:r>
            <a:r>
              <a:rPr lang="pt-BR" dirty="0" err="1">
                <a:latin typeface="Century Gothic" panose="020B0502020202020204" pitchFamily="34" charset="0"/>
              </a:rPr>
              <a:t>Hasse</a:t>
            </a:r>
            <a:r>
              <a:rPr lang="pt-BR" dirty="0">
                <a:latin typeface="Century Gothic" panose="020B0502020202020204" pitchFamily="34" charset="0"/>
              </a:rPr>
              <a:t>: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instrumentos devem variar tempo e dinâmica, “não só meramente para expressar e reforçar as palavras ou sentimentos ... Mas também para retratar o estado da mente daquele que pronuncia essas palavras e sentimentos”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Críticas: </a:t>
            </a: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Burney</a:t>
            </a:r>
            <a:r>
              <a:rPr lang="pt-BR" dirty="0">
                <a:latin typeface="Century Gothic" panose="020B0502020202020204" pitchFamily="34" charset="0"/>
              </a:rPr>
              <a:t>: a orquestra encobria os cantores</a:t>
            </a:r>
          </a:p>
          <a:p>
            <a:pPr marL="342900" indent="-342900" algn="l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Arteaga</a:t>
            </a:r>
            <a:r>
              <a:rPr lang="pt-BR" dirty="0">
                <a:latin typeface="Century Gothic" panose="020B0502020202020204" pitchFamily="34" charset="0"/>
              </a:rPr>
              <a:t> (1785): os instrumentos não podem se expressar com a exatidão das vozes 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ancesco Cavalli - Wikipedia, la enciclopedia libre">
            <a:extLst>
              <a:ext uri="{FF2B5EF4-FFF2-40B4-BE49-F238E27FC236}">
                <a16:creationId xmlns:a16="http://schemas.microsoft.com/office/drawing/2014/main" id="{54F59931-4F28-430C-867E-7F10ABC4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A19A1AA-F5CE-49BC-B96B-75D13F470CF4}"/>
              </a:ext>
            </a:extLst>
          </p:cNvPr>
          <p:cNvCxnSpPr/>
          <p:nvPr/>
        </p:nvCxnSpPr>
        <p:spPr>
          <a:xfrm>
            <a:off x="3010486" y="1477108"/>
            <a:ext cx="6935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3827DB-4A1A-D94A-BA93-4D7B88F93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615949"/>
            <a:ext cx="10858500" cy="5670551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Orquestras mais ativas = orquestras maiores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Tabela 5.1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Teatro </a:t>
            </a:r>
            <a:r>
              <a:rPr lang="pt-BR" dirty="0" err="1">
                <a:latin typeface="Century Gothic" panose="020B0502020202020204" pitchFamily="34" charset="0"/>
              </a:rPr>
              <a:t>Ducale</a:t>
            </a:r>
            <a:r>
              <a:rPr lang="pt-BR" dirty="0">
                <a:latin typeface="Century Gothic" panose="020B0502020202020204" pitchFamily="34" charset="0"/>
              </a:rPr>
              <a:t> (Milão – governador austríaco) e Teatro </a:t>
            </a:r>
            <a:r>
              <a:rPr lang="pt-BR" dirty="0" err="1">
                <a:latin typeface="Century Gothic" panose="020B0502020202020204" pitchFamily="34" charset="0"/>
              </a:rPr>
              <a:t>Regio</a:t>
            </a:r>
            <a:r>
              <a:rPr lang="pt-BR" dirty="0">
                <a:latin typeface="Century Gothic" panose="020B0502020202020204" pitchFamily="34" charset="0"/>
              </a:rPr>
              <a:t> Turim (corte de Savoia)- maiores teatros do norte da Itália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No sul- Teatro San Carlo – Nápoles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Proporção das orquestras italianas – balanço pende para o extremo agudo (especialmente) - e para o extremo grave (baixo de 16 pés)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Sopros – instrumentistas tocavam mais de um instrumento: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oboé, fagote, flauta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Trompete e trompa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0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6E8CB-1668-4EF6-A273-7B50F804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4375"/>
            <a:ext cx="10353762" cy="970450"/>
          </a:xfrm>
        </p:spPr>
        <p:txBody>
          <a:bodyPr>
            <a:noAutofit/>
          </a:bodyPr>
          <a:lstStyle/>
          <a:p>
            <a:r>
              <a:rPr lang="pt-BR" sz="2400" dirty="0"/>
              <a:t>TABELA 5.1 (SPITZER; ZASLAW. 2004. p. 144-145)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1C00D4-11AC-4E51-9932-7B48A8974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1" t="17831" r="8731" b="8082"/>
          <a:stretch/>
        </p:blipFill>
        <p:spPr>
          <a:xfrm>
            <a:off x="1153550" y="1223889"/>
            <a:ext cx="9973995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6E8CB-1668-4EF6-A273-7B50F804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24375"/>
            <a:ext cx="10353762" cy="970450"/>
          </a:xfrm>
        </p:spPr>
        <p:txBody>
          <a:bodyPr>
            <a:noAutofit/>
          </a:bodyPr>
          <a:lstStyle/>
          <a:p>
            <a:r>
              <a:rPr lang="pt-BR" sz="2400" dirty="0"/>
              <a:t>TABELA 5.1 (SPITZER; ZASLAW. 2004. p. 144-145)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D44FA0-9390-4DD6-8FAE-76A4B6DDE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8" t="15948" r="8962" b="6851"/>
          <a:stretch/>
        </p:blipFill>
        <p:spPr>
          <a:xfrm>
            <a:off x="1041009" y="1094825"/>
            <a:ext cx="10058400" cy="52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10154</TotalTime>
  <Words>3010</Words>
  <Application>Microsoft Office PowerPoint</Application>
  <PresentationFormat>Widescreen</PresentationFormat>
  <Paragraphs>288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Calisto MT</vt:lpstr>
      <vt:lpstr>Century Gothic</vt:lpstr>
      <vt:lpstr>Wingdings 2</vt:lpstr>
      <vt:lpstr>Ardósia</vt:lpstr>
      <vt:lpstr>Apresentação do PowerPoint</vt:lpstr>
      <vt:lpstr>Apresentação do PowerPoint</vt:lpstr>
      <vt:lpstr>A Sartorio, Orfeu, Ato III, cena iii (È morta...)</vt:lpstr>
      <vt:lpstr>Apresentação do PowerPoint</vt:lpstr>
      <vt:lpstr>Apresentação do PowerPoint</vt:lpstr>
      <vt:lpstr>Apresentação do PowerPoint</vt:lpstr>
      <vt:lpstr>Apresentação do PowerPoint</vt:lpstr>
      <vt:lpstr>TABELA 5.1 (SPITZER; ZASLAW. 2004. p. 144-145)</vt:lpstr>
      <vt:lpstr>TABELA 5.1 (SPITZER; ZASLAW. 2004. p. 144-145)</vt:lpstr>
      <vt:lpstr>TABELA 5.1 (SPITZER; ZASLAW. 2004. p. 144-145)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Oratório no Palácio da Chancelaria, Roma, 1727</vt:lpstr>
      <vt:lpstr>Serenata no Palácio Real em honra da Imperatriz Elisabetta, Nápoles, 1713</vt:lpstr>
      <vt:lpstr>Apresentação do PowerPoint</vt:lpstr>
      <vt:lpstr>Castelo Sforzesco, Milão, 1751 detalhe mostrando a concha [acústica] do lado de fora do fosso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Cury</dc:creator>
  <cp:lastModifiedBy>João Batista Cruz</cp:lastModifiedBy>
  <cp:revision>71</cp:revision>
  <dcterms:created xsi:type="dcterms:W3CDTF">2018-10-09T20:58:50Z</dcterms:created>
  <dcterms:modified xsi:type="dcterms:W3CDTF">2021-09-21T21:55:32Z</dcterms:modified>
</cp:coreProperties>
</file>