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6" r:id="rId3"/>
    <p:sldId id="327" r:id="rId4"/>
    <p:sldId id="328" r:id="rId5"/>
    <p:sldId id="330" r:id="rId6"/>
    <p:sldId id="331" r:id="rId7"/>
    <p:sldId id="332" r:id="rId8"/>
    <p:sldId id="333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632" autoAdjust="0"/>
  </p:normalViewPr>
  <p:slideViewPr>
    <p:cSldViewPr snapToGrid="0" snapToObjects="1">
      <p:cViewPr>
        <p:scale>
          <a:sx n="60" d="100"/>
          <a:sy n="60" d="100"/>
        </p:scale>
        <p:origin x="-2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80" d="100"/>
          <a:sy n="80" d="100"/>
        </p:scale>
        <p:origin x="-2250" y="88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B6B29-FF2C-4E30-9BEF-02A86A922129}" type="datetimeFigureOut">
              <a:rPr lang="pt-BR" smtClean="0"/>
              <a:t>25/04/17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A1C9-D12D-40C3-A2AA-7FDDA285B0C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812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B643B3DD-F9F8-4681-9F53-3A9F625D1359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 smtClean="0"/>
              <a:t>Click to edit Master text styles</a:t>
            </a:r>
          </a:p>
          <a:p>
            <a:pPr lvl="1"/>
            <a:r>
              <a:rPr lang="x-none" noProof="0" smtClean="0"/>
              <a:t>Second level</a:t>
            </a:r>
          </a:p>
          <a:p>
            <a:pPr lvl="2"/>
            <a:r>
              <a:rPr lang="x-none" noProof="0" smtClean="0"/>
              <a:t>Third level</a:t>
            </a:r>
          </a:p>
          <a:p>
            <a:pPr lvl="3"/>
            <a:r>
              <a:rPr lang="x-none" noProof="0" smtClean="0"/>
              <a:t>Fourth level</a:t>
            </a:r>
          </a:p>
          <a:p>
            <a:pPr lvl="4"/>
            <a:r>
              <a:rPr lang="x-non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C9FD59B3-E0AC-4B1A-95E3-3574535F8F8B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01240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 smtClean="0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eaLnBrk="1" hangingPunct="1"/>
            <a:fld id="{D5AAEED8-08DD-4266-9A7A-C03F7BEA6C47}" type="slidenum">
              <a:rPr lang="en-US" altLang="pt-BR" sz="1200">
                <a:latin typeface="Calibri" pitchFamily="34" charset="0"/>
              </a:rPr>
              <a:pPr eaLnBrk="1" hangingPunct="1"/>
              <a:t>1</a:t>
            </a:fld>
            <a:endParaRPr lang="en-US" alt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1200" dirty="0" smtClean="0">
              <a:latin typeface="+mn-lt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eaLnBrk="1" hangingPunct="1"/>
            <a:fld id="{B0C7E8C7-CF50-4318-8E1E-50F687CA18BD}" type="slidenum">
              <a:rPr lang="en-US" altLang="pt-BR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2</a:t>
            </a:fld>
            <a:endParaRPr lang="en-US" altLang="pt-B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1200" dirty="0" smtClean="0">
              <a:latin typeface="+mn-lt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eaLnBrk="1" hangingPunct="1"/>
            <a:fld id="{B0C7E8C7-CF50-4318-8E1E-50F687CA18BD}" type="slidenum">
              <a:rPr lang="en-US" altLang="pt-BR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en-US" altLang="pt-B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1200" dirty="0" smtClean="0">
              <a:latin typeface="+mn-lt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eaLnBrk="1" hangingPunct="1"/>
            <a:fld id="{B0C7E8C7-CF50-4318-8E1E-50F687CA18BD}" type="slidenum">
              <a:rPr lang="en-US" altLang="pt-BR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4</a:t>
            </a:fld>
            <a:endParaRPr lang="en-US" altLang="pt-B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marR="0" lvl="5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eaLnBrk="1" hangingPunct="1"/>
            <a:fld id="{B0C7E8C7-CF50-4318-8E1E-50F687CA18BD}" type="slidenum">
              <a:rPr lang="en-US" altLang="pt-BR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en-US" altLang="pt-B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1200" dirty="0" smtClean="0">
              <a:latin typeface="+mn-lt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eaLnBrk="1" hangingPunct="1"/>
            <a:fld id="{B0C7E8C7-CF50-4318-8E1E-50F687CA18BD}" type="slidenum">
              <a:rPr lang="en-US" altLang="pt-BR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6</a:t>
            </a:fld>
            <a:endParaRPr lang="en-US" altLang="pt-B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1200" dirty="0" smtClean="0">
              <a:latin typeface="+mn-lt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eaLnBrk="1" hangingPunct="1"/>
            <a:fld id="{B0C7E8C7-CF50-4318-8E1E-50F687CA18BD}" type="slidenum">
              <a:rPr lang="en-US" altLang="pt-BR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7</a:t>
            </a:fld>
            <a:endParaRPr lang="en-US" altLang="pt-B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2400" dirty="0" smtClean="0"/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eaLnBrk="1" hangingPunct="1"/>
            <a:fld id="{B0C7E8C7-CF50-4318-8E1E-50F687CA18BD}" type="slidenum">
              <a:rPr lang="en-US" altLang="pt-BR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8</a:t>
            </a:fld>
            <a:endParaRPr lang="en-US" altLang="pt-B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2287A-4242-4B79-9EB9-422E706F250C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633DE-5065-4228-A04C-ECB76F872F05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9681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BD5DE-E732-4CA7-848B-C9B2BDD597F1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DCB68-2F2D-4393-B6B5-C34CF30151DD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8775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9B29C6-1A5B-457C-8411-E82ED2A0D4D0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090F6-9699-4D5C-B849-174EE9129B58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7575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E7B554-EE20-4623-B180-AC31340D8151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E131F-195D-45EF-A334-A16CB87EA980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3582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AF555-E83D-4BFE-8CA0-92AA9785DC77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19E02-1C6F-4099-9790-34AE9686A996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3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EEFEBC-91C3-4DAF-A8FA-BE18CBB3C29A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69154-F4D1-4797-93B5-CC27B7ACFDB1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6269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4D333-E0E6-474B-8D04-531D0A629454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D6BC5-1C35-431B-86EA-5AB230978285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7876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9683B-B89D-4906-BAB8-D04DBA2AA812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7767C-7751-429E-9952-D003F2CE527A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5094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D5C47F-AD7A-481E-A30F-B324539CA2A4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2CF7F-D500-40F4-BE56-BCE562A57C83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8369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7AEB62-B0FA-4C1C-B0AB-D97CC18DA4E3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A6005-8471-450E-969F-770A7243505E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2099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C0C3E818-1F64-4F18-BCF0-32517E173777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F8B730B2-BCCC-48FB-9335-A8C5C4107208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8492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fld id="{B4A563AF-6CCC-45E9-8B39-7C952AF3C19E}" type="datetimeFigureOut">
              <a:rPr lang="en-US" altLang="pt-BR"/>
              <a:pPr/>
              <a:t>25/04/17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fld id="{33C3D885-53A3-4B5F-8073-05E568517759}" type="slidenum">
              <a:rPr lang="en-US" altLang="pt-BR"/>
              <a:pPr/>
              <a:t>‹#›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0" r:id="rId2"/>
    <p:sldLayoutId id="2147483786" r:id="rId3"/>
    <p:sldLayoutId id="2147483781" r:id="rId4"/>
    <p:sldLayoutId id="2147483782" r:id="rId5"/>
    <p:sldLayoutId id="2147483783" r:id="rId6"/>
    <p:sldLayoutId id="2147483787" r:id="rId7"/>
    <p:sldLayoutId id="2147483788" r:id="rId8"/>
    <p:sldLayoutId id="2147483789" r:id="rId9"/>
    <p:sldLayoutId id="2147483784" r:id="rId10"/>
    <p:sldLayoutId id="21474837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975"/>
            <a:ext cx="8077200" cy="1673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14339" name="Picture 2" descr="http://rossmackenzie.net/wp-content/uploads/2013/07/shutterstock_12270432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9969" y="3044279"/>
            <a:ext cx="844408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Suspensão e extinção do processo</a:t>
            </a:r>
            <a:endParaRPr lang="x-none" sz="44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Da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suspensão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do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processo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(L. I, T. II)</a:t>
            </a:r>
            <a:endParaRPr lang="en-US" sz="3200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11300"/>
            <a:ext cx="9144000" cy="5181600"/>
          </a:xfrm>
        </p:spPr>
        <p:txBody>
          <a:bodyPr/>
          <a:lstStyle/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endParaRPr lang="en-US" sz="1800" i="1" dirty="0" smtClean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r>
              <a:rPr lang="pt-BR" sz="2200" i="1" dirty="0" smtClean="0">
                <a:solidFill>
                  <a:prstClr val="black"/>
                </a:solidFill>
                <a:latin typeface="Catriel" pitchFamily="2" charset="0"/>
              </a:rPr>
              <a:t>“Art</a:t>
            </a:r>
            <a:r>
              <a:rPr lang="pt-BR" sz="2200" i="1" dirty="0">
                <a:solidFill>
                  <a:prstClr val="black"/>
                </a:solidFill>
                <a:latin typeface="Catriel" pitchFamily="2" charset="0"/>
              </a:rPr>
              <a:t>. </a:t>
            </a:r>
            <a:r>
              <a:rPr lang="pt-BR" sz="2200" i="1" dirty="0" smtClean="0">
                <a:solidFill>
                  <a:prstClr val="black"/>
                </a:solidFill>
                <a:latin typeface="Catriel" pitchFamily="2" charset="0"/>
              </a:rPr>
              <a:t>313. Suspende-se o processo: </a:t>
            </a:r>
            <a:endParaRPr lang="pt-BR" sz="2200" dirty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r>
              <a:rPr lang="pt-BR" sz="2200" dirty="0">
                <a:solidFill>
                  <a:prstClr val="black"/>
                </a:solidFill>
                <a:latin typeface="Catriel" pitchFamily="2" charset="0"/>
              </a:rPr>
              <a:t> </a:t>
            </a:r>
            <a:r>
              <a:rPr lang="pt-BR" sz="2200" dirty="0" smtClean="0">
                <a:solidFill>
                  <a:prstClr val="black"/>
                </a:solidFill>
                <a:latin typeface="Catriel" pitchFamily="2" charset="0"/>
              </a:rPr>
              <a:t> </a:t>
            </a:r>
            <a:r>
              <a:rPr lang="pt-BR" sz="2200" dirty="0" err="1" smtClean="0">
                <a:solidFill>
                  <a:prstClr val="black"/>
                </a:solidFill>
                <a:latin typeface="Catriel" pitchFamily="2" charset="0"/>
              </a:rPr>
              <a:t>I</a:t>
            </a:r>
            <a:r>
              <a:rPr lang="pt-BR" sz="2200" dirty="0" smtClean="0">
                <a:solidFill>
                  <a:prstClr val="black"/>
                </a:solidFill>
                <a:latin typeface="Catriel" pitchFamily="2" charset="0"/>
              </a:rPr>
              <a:t>- pela morte ou perda da capacidade processual de qualquer das partes, de seu representante legal ou de seu procurador”</a:t>
            </a:r>
            <a:endParaRPr lang="en-US" altLang="pt-BR" sz="2000" b="1" dirty="0" smtClean="0">
              <a:latin typeface="Catriel" pitchFamily="2" charset="0"/>
            </a:endParaRPr>
          </a:p>
          <a:p>
            <a:pPr marL="892175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7897813" algn="l"/>
              </a:tabLst>
            </a:pPr>
            <a:endParaRPr lang="en-US" altLang="pt-BR" sz="2000" b="1" dirty="0" smtClean="0">
              <a:latin typeface="Catriel" pitchFamily="2" charset="0"/>
            </a:endParaRPr>
          </a:p>
          <a:p>
            <a:pPr marL="357188" indent="-238125" eaLnBrk="1" hangingPunct="1">
              <a:spcAft>
                <a:spcPts val="600"/>
              </a:spcAft>
            </a:pPr>
            <a:r>
              <a:rPr lang="en-US" altLang="pt-BR" sz="2000" b="1" dirty="0" err="1" smtClean="0">
                <a:latin typeface="Catriel" pitchFamily="2" charset="0"/>
              </a:rPr>
              <a:t>Perguntas</a:t>
            </a:r>
            <a:endParaRPr lang="en-US" altLang="pt-BR" sz="2000" b="1" dirty="0" smtClean="0">
              <a:latin typeface="Catriel" pitchFamily="2" charset="0"/>
            </a:endParaRP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Qual o </a:t>
            </a:r>
            <a:r>
              <a:rPr lang="en-US" altLang="pt-BR" dirty="0" err="1" smtClean="0">
                <a:latin typeface="Catriel" pitchFamily="2" charset="0"/>
              </a:rPr>
              <a:t>conceito</a:t>
            </a:r>
            <a:r>
              <a:rPr lang="en-US" altLang="pt-BR" dirty="0" smtClean="0">
                <a:latin typeface="Catriel" pitchFamily="2" charset="0"/>
              </a:rPr>
              <a:t> de “parte” </a:t>
            </a:r>
            <a:r>
              <a:rPr lang="en-US" altLang="pt-BR" dirty="0" err="1" smtClean="0">
                <a:latin typeface="Catriel" pitchFamily="2" charset="0"/>
              </a:rPr>
              <a:t>utilizado</a:t>
            </a:r>
            <a:r>
              <a:rPr lang="en-US" altLang="pt-BR" dirty="0" smtClean="0">
                <a:latin typeface="Catriel" pitchFamily="2" charset="0"/>
              </a:rPr>
              <a:t> no </a:t>
            </a:r>
            <a:r>
              <a:rPr lang="en-US" altLang="pt-BR" dirty="0" err="1" smtClean="0">
                <a:latin typeface="Catriel" pitchFamily="2" charset="0"/>
              </a:rPr>
              <a:t>inciso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A </a:t>
            </a:r>
            <a:r>
              <a:rPr lang="en-US" altLang="pt-BR" dirty="0" err="1" smtClean="0">
                <a:latin typeface="Catriel" pitchFamily="2" charset="0"/>
              </a:rPr>
              <a:t>hipótese</a:t>
            </a:r>
            <a:r>
              <a:rPr lang="en-US" altLang="pt-BR" dirty="0" smtClean="0">
                <a:latin typeface="Catriel" pitchFamily="2" charset="0"/>
              </a:rPr>
              <a:t> se </a:t>
            </a:r>
            <a:r>
              <a:rPr lang="en-US" altLang="pt-BR" dirty="0" err="1" smtClean="0">
                <a:latin typeface="Catriel" pitchFamily="2" charset="0"/>
              </a:rPr>
              <a:t>aplica</a:t>
            </a:r>
            <a:r>
              <a:rPr lang="en-US" altLang="pt-BR" dirty="0" smtClean="0">
                <a:latin typeface="Catriel" pitchFamily="2" charset="0"/>
              </a:rPr>
              <a:t> no </a:t>
            </a:r>
            <a:r>
              <a:rPr lang="en-US" altLang="pt-BR" dirty="0" err="1" smtClean="0">
                <a:latin typeface="Catriel" pitchFamily="2" charset="0"/>
              </a:rPr>
              <a:t>caso</a:t>
            </a:r>
            <a:r>
              <a:rPr lang="en-US" altLang="pt-BR" dirty="0" smtClean="0">
                <a:latin typeface="Catriel" pitchFamily="2" charset="0"/>
              </a:rPr>
              <a:t> de </a:t>
            </a:r>
            <a:r>
              <a:rPr lang="en-US" altLang="pt-BR" dirty="0" err="1" smtClean="0">
                <a:latin typeface="Catriel" pitchFamily="2" charset="0"/>
              </a:rPr>
              <a:t>extinção</a:t>
            </a:r>
            <a:r>
              <a:rPr lang="en-US" altLang="pt-BR" dirty="0" smtClean="0">
                <a:latin typeface="Catriel" pitchFamily="2" charset="0"/>
              </a:rPr>
              <a:t> da </a:t>
            </a:r>
            <a:r>
              <a:rPr lang="en-US" altLang="pt-BR" dirty="0" err="1" smtClean="0">
                <a:latin typeface="Catriel" pitchFamily="2" charset="0"/>
              </a:rPr>
              <a:t>pessoa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jurídica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O </a:t>
            </a:r>
            <a:r>
              <a:rPr lang="en-US" altLang="pt-BR" dirty="0" err="1" smtClean="0">
                <a:latin typeface="Catriel" pitchFamily="2" charset="0"/>
              </a:rPr>
              <a:t>que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é</a:t>
            </a:r>
            <a:r>
              <a:rPr lang="en-US" altLang="pt-BR" dirty="0" smtClean="0">
                <a:latin typeface="Catriel" pitchFamily="2" charset="0"/>
              </a:rPr>
              <a:t> “</a:t>
            </a:r>
            <a:r>
              <a:rPr lang="en-US" altLang="pt-BR" dirty="0" err="1" smtClean="0">
                <a:latin typeface="Catriel" pitchFamily="2" charset="0"/>
              </a:rPr>
              <a:t>capacidade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processual</a:t>
            </a:r>
            <a:r>
              <a:rPr lang="en-US" altLang="pt-BR" dirty="0" smtClean="0">
                <a:latin typeface="Catriel" pitchFamily="2" charset="0"/>
              </a:rPr>
              <a:t>” da parte?</a:t>
            </a: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endParaRPr lang="en-US" altLang="pt-BR" dirty="0">
              <a:latin typeface="Catriel" pitchFamily="2" charset="0"/>
            </a:endParaRP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endParaRPr altLang="pt-BR" dirty="0" smtClean="0">
              <a:latin typeface="Catrie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16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Da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suspensão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do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processo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(L. I, T. II)</a:t>
            </a:r>
            <a:endParaRPr lang="en-US" sz="3200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11300"/>
            <a:ext cx="9144000" cy="5181600"/>
          </a:xfrm>
        </p:spPr>
        <p:txBody>
          <a:bodyPr/>
          <a:lstStyle/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endParaRPr lang="en-US" sz="1800" i="1" dirty="0">
              <a:solidFill>
                <a:prstClr val="black"/>
              </a:solidFill>
              <a:latin typeface="Catriel" pitchFamily="2" charset="0"/>
            </a:endParaRPr>
          </a:p>
          <a:p>
            <a:pPr marL="357188" indent="-238125">
              <a:spcAft>
                <a:spcPts val="600"/>
              </a:spcAft>
            </a:pPr>
            <a:r>
              <a:rPr lang="en-US" altLang="pt-BR" sz="2300" b="1" dirty="0" err="1" smtClean="0">
                <a:latin typeface="Catriel" pitchFamily="2" charset="0"/>
              </a:rPr>
              <a:t>Procedimento</a:t>
            </a:r>
            <a:endParaRPr lang="en-US" altLang="pt-BR" sz="2300" b="1" dirty="0">
              <a:latin typeface="Catriel" pitchFamily="2" charset="0"/>
            </a:endParaRP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r>
              <a:rPr lang="en-US" altLang="pt-BR" dirty="0">
                <a:latin typeface="Catriel" pitchFamily="2" charset="0"/>
              </a:rPr>
              <a:t>Art. </a:t>
            </a:r>
            <a:r>
              <a:rPr lang="en-US" altLang="pt-BR" dirty="0" smtClean="0">
                <a:latin typeface="Catriel" pitchFamily="2" charset="0"/>
              </a:rPr>
              <a:t>313, §1º e §3º</a:t>
            </a:r>
            <a:endParaRPr lang="en-US" altLang="pt-BR" dirty="0">
              <a:latin typeface="Catriel" pitchFamily="2" charset="0"/>
            </a:endParaRP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endParaRPr lang="en-US" altLang="pt-BR" dirty="0">
              <a:latin typeface="Catriel" pitchFamily="2" charset="0"/>
            </a:endParaRP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r>
              <a:rPr lang="en-US" altLang="pt-BR" b="1" dirty="0" err="1">
                <a:latin typeface="Catriel" pitchFamily="2" charset="0"/>
              </a:rPr>
              <a:t>Perguntas</a:t>
            </a:r>
            <a:endParaRPr lang="en-US" altLang="pt-BR" b="1" dirty="0">
              <a:latin typeface="Catriel" pitchFamily="2" charset="0"/>
            </a:endParaRP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O </a:t>
            </a:r>
            <a:r>
              <a:rPr lang="en-US" altLang="pt-BR" dirty="0" err="1" smtClean="0">
                <a:latin typeface="Catriel" pitchFamily="2" charset="0"/>
              </a:rPr>
              <a:t>que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acontece</a:t>
            </a:r>
            <a:r>
              <a:rPr lang="en-US" altLang="pt-BR" dirty="0" smtClean="0">
                <a:latin typeface="Catriel" pitchFamily="2" charset="0"/>
              </a:rPr>
              <a:t> se </a:t>
            </a:r>
            <a:r>
              <a:rPr lang="en-US" altLang="pt-BR" dirty="0" err="1" smtClean="0">
                <a:latin typeface="Catriel" pitchFamily="2" charset="0"/>
              </a:rPr>
              <a:t>forem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praticados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atos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processuais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O </a:t>
            </a:r>
            <a:r>
              <a:rPr lang="en-US" altLang="pt-BR" dirty="0" err="1" smtClean="0">
                <a:latin typeface="Catriel" pitchFamily="2" charset="0"/>
              </a:rPr>
              <a:t>que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acontece</a:t>
            </a:r>
            <a:r>
              <a:rPr lang="en-US" altLang="pt-BR" dirty="0" smtClean="0">
                <a:latin typeface="Catriel" pitchFamily="2" charset="0"/>
              </a:rPr>
              <a:t> com </a:t>
            </a:r>
            <a:r>
              <a:rPr lang="en-US" altLang="pt-BR" dirty="0" err="1" smtClean="0">
                <a:latin typeface="Catriel" pitchFamily="2" charset="0"/>
              </a:rPr>
              <a:t>os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prazos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em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curso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r>
              <a:rPr lang="en-US" altLang="pt-BR" dirty="0" err="1" smtClean="0">
                <a:latin typeface="Catriel" pitchFamily="2" charset="0"/>
              </a:rPr>
              <a:t>Quando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deve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ocorrer</a:t>
            </a:r>
            <a:r>
              <a:rPr lang="en-US" altLang="pt-BR" dirty="0" smtClean="0">
                <a:latin typeface="Catriel" pitchFamily="2" charset="0"/>
              </a:rPr>
              <a:t> a </a:t>
            </a:r>
            <a:r>
              <a:rPr lang="en-US" altLang="pt-BR" dirty="0" err="1" smtClean="0">
                <a:latin typeface="Catriel" pitchFamily="2" charset="0"/>
              </a:rPr>
              <a:t>sucessão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pelo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espólio</a:t>
            </a:r>
            <a:r>
              <a:rPr lang="en-US" altLang="pt-BR" dirty="0" smtClean="0">
                <a:latin typeface="Catriel" pitchFamily="2" charset="0"/>
              </a:rPr>
              <a:t> e </a:t>
            </a:r>
            <a:r>
              <a:rPr lang="en-US" altLang="pt-BR" dirty="0" err="1" smtClean="0">
                <a:latin typeface="Catriel" pitchFamily="2" charset="0"/>
              </a:rPr>
              <a:t>quando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pelos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sucessores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O </a:t>
            </a:r>
            <a:r>
              <a:rPr lang="en-US" altLang="pt-BR" dirty="0" err="1" smtClean="0">
                <a:latin typeface="Catriel" pitchFamily="2" charset="0"/>
              </a:rPr>
              <a:t>que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ocorrerá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quando</a:t>
            </a:r>
            <a:r>
              <a:rPr lang="en-US" altLang="pt-BR" dirty="0" smtClean="0">
                <a:latin typeface="Catriel" pitchFamily="2" charset="0"/>
              </a:rPr>
              <a:t> o </a:t>
            </a:r>
            <a:r>
              <a:rPr lang="en-US" altLang="pt-BR" dirty="0" err="1" smtClean="0">
                <a:latin typeface="Catriel" pitchFamily="2" charset="0"/>
              </a:rPr>
              <a:t>inventariante</a:t>
            </a:r>
            <a:r>
              <a:rPr lang="en-US" altLang="pt-BR" dirty="0" smtClean="0">
                <a:latin typeface="Catriel" pitchFamily="2" charset="0"/>
              </a:rPr>
              <a:t> for </a:t>
            </a:r>
            <a:r>
              <a:rPr lang="en-US" altLang="pt-BR" dirty="0" err="1" smtClean="0">
                <a:latin typeface="Catriel" pitchFamily="2" charset="0"/>
              </a:rPr>
              <a:t>dativo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Aliás</a:t>
            </a:r>
            <a:r>
              <a:rPr lang="en-US" altLang="pt-BR" dirty="0" smtClean="0">
                <a:latin typeface="Catriel" pitchFamily="2" charset="0"/>
              </a:rPr>
              <a:t>, </a:t>
            </a:r>
            <a:r>
              <a:rPr lang="en-US" altLang="pt-BR" dirty="0" err="1" smtClean="0">
                <a:latin typeface="Catriel" pitchFamily="2" charset="0"/>
              </a:rPr>
              <a:t>deve</a:t>
            </a:r>
            <a:r>
              <a:rPr lang="en-US" altLang="pt-BR" dirty="0" smtClean="0">
                <a:latin typeface="Catriel" pitchFamily="2" charset="0"/>
              </a:rPr>
              <a:t>-se </a:t>
            </a:r>
            <a:r>
              <a:rPr lang="en-US" altLang="pt-BR" dirty="0" err="1" smtClean="0">
                <a:latin typeface="Catriel" pitchFamily="2" charset="0"/>
              </a:rPr>
              <a:t>falar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em</a:t>
            </a:r>
            <a:r>
              <a:rPr lang="en-US" altLang="pt-BR" dirty="0" smtClean="0">
                <a:latin typeface="Catriel" pitchFamily="2" charset="0"/>
              </a:rPr>
              <a:t> “</a:t>
            </a:r>
            <a:r>
              <a:rPr lang="en-US" altLang="pt-BR" dirty="0" err="1" smtClean="0">
                <a:latin typeface="Catriel" pitchFamily="2" charset="0"/>
              </a:rPr>
              <a:t>sucessão</a:t>
            </a:r>
            <a:r>
              <a:rPr lang="en-US" altLang="pt-BR" dirty="0" smtClean="0">
                <a:latin typeface="Catriel" pitchFamily="2" charset="0"/>
              </a:rPr>
              <a:t>” </a:t>
            </a:r>
            <a:r>
              <a:rPr lang="en-US" altLang="pt-BR" dirty="0" err="1" smtClean="0">
                <a:latin typeface="Catriel" pitchFamily="2" charset="0"/>
              </a:rPr>
              <a:t>ou</a:t>
            </a:r>
            <a:r>
              <a:rPr lang="en-US" altLang="pt-BR" dirty="0" smtClean="0">
                <a:latin typeface="Catriel" pitchFamily="2" charset="0"/>
              </a:rPr>
              <a:t> “</a:t>
            </a:r>
            <a:r>
              <a:rPr lang="en-US" altLang="pt-BR" dirty="0" err="1" smtClean="0">
                <a:latin typeface="Catriel" pitchFamily="2" charset="0"/>
              </a:rPr>
              <a:t>substituição</a:t>
            </a:r>
            <a:r>
              <a:rPr lang="en-US" altLang="pt-BR" dirty="0" smtClean="0">
                <a:latin typeface="Catriel" pitchFamily="2" charset="0"/>
              </a:rPr>
              <a:t>” da parte?</a:t>
            </a: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O </a:t>
            </a:r>
            <a:r>
              <a:rPr lang="en-US" altLang="pt-BR" dirty="0" err="1" smtClean="0">
                <a:latin typeface="Catriel" pitchFamily="2" charset="0"/>
              </a:rPr>
              <a:t>que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acontece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quando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falece</a:t>
            </a:r>
            <a:r>
              <a:rPr lang="en-US" altLang="pt-BR" dirty="0" smtClean="0">
                <a:latin typeface="Catriel" pitchFamily="2" charset="0"/>
              </a:rPr>
              <a:t> o </a:t>
            </a:r>
            <a:r>
              <a:rPr lang="en-US" altLang="pt-BR" dirty="0" err="1" smtClean="0">
                <a:latin typeface="Catriel" pitchFamily="2" charset="0"/>
              </a:rPr>
              <a:t>procurador</a:t>
            </a:r>
            <a:r>
              <a:rPr lang="en-US" altLang="pt-BR" dirty="0" smtClean="0">
                <a:latin typeface="Catriel" pitchFamily="2" charset="0"/>
              </a:rPr>
              <a:t>?</a:t>
            </a:r>
            <a:endParaRPr lang="en-US" altLang="pt-BR" dirty="0">
              <a:latin typeface="Catriel" pitchFamily="2" charset="0"/>
            </a:endParaRP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endParaRPr lang="en-US" altLang="pt-BR" dirty="0">
              <a:latin typeface="Catrie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279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Da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suspensão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do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processo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(L. I, T. II)</a:t>
            </a:r>
            <a:endParaRPr lang="en-US" sz="3200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11300"/>
            <a:ext cx="9144000" cy="5181600"/>
          </a:xfrm>
        </p:spPr>
        <p:txBody>
          <a:bodyPr/>
          <a:lstStyle/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endParaRPr lang="en-US" sz="1800" i="1" dirty="0" smtClean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r>
              <a:rPr lang="pt-BR" sz="2200" i="1" dirty="0">
                <a:solidFill>
                  <a:prstClr val="black"/>
                </a:solidFill>
                <a:latin typeface="Catriel" pitchFamily="2" charset="0"/>
              </a:rPr>
              <a:t>“Art. 313. Suspende-se o processo: </a:t>
            </a:r>
            <a:endParaRPr lang="pt-BR" sz="2200" dirty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r>
              <a:rPr lang="pt-BR" sz="2200" dirty="0" smtClean="0">
                <a:solidFill>
                  <a:prstClr val="black"/>
                </a:solidFill>
                <a:latin typeface="Catriel" pitchFamily="2" charset="0"/>
              </a:rPr>
              <a:t>  II – pela convenção das partes;”</a:t>
            </a:r>
            <a:endParaRPr lang="pt-BR" sz="2200" dirty="0">
              <a:solidFill>
                <a:prstClr val="black"/>
              </a:solidFill>
              <a:latin typeface="Catriel" pitchFamily="2" charset="0"/>
            </a:endParaRPr>
          </a:p>
          <a:p>
            <a:pPr marL="892175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7897813" algn="l"/>
              </a:tabLst>
            </a:pPr>
            <a:endParaRPr lang="en-US" altLang="pt-BR" sz="2000" b="1" dirty="0" smtClean="0">
              <a:latin typeface="Catriel" pitchFamily="2" charset="0"/>
            </a:endParaRPr>
          </a:p>
          <a:p>
            <a:pPr marL="357188" indent="-238125" eaLnBrk="1" hangingPunct="1">
              <a:spcAft>
                <a:spcPts val="600"/>
              </a:spcAft>
            </a:pPr>
            <a:r>
              <a:rPr lang="en-US" altLang="pt-BR" sz="2000" b="1" dirty="0" err="1" smtClean="0">
                <a:latin typeface="Catriel" pitchFamily="2" charset="0"/>
              </a:rPr>
              <a:t>Pergunta</a:t>
            </a:r>
            <a:endParaRPr lang="en-US" altLang="pt-BR" sz="2000" b="1" dirty="0" smtClean="0">
              <a:latin typeface="Catriel" pitchFamily="2" charset="0"/>
            </a:endParaRP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Há </a:t>
            </a:r>
            <a:r>
              <a:rPr lang="en-US" altLang="pt-BR" dirty="0" err="1" smtClean="0">
                <a:latin typeface="Catriel" pitchFamily="2" charset="0"/>
              </a:rPr>
              <a:t>prazo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máximo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para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essa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suspensão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endParaRPr lang="en-US" altLang="pt-BR" dirty="0">
              <a:latin typeface="Catriel" pitchFamily="2" charset="0"/>
            </a:endParaRP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endParaRPr altLang="pt-BR" dirty="0" smtClean="0">
              <a:latin typeface="Catrie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84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Da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suspensão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do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processo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(L. I, T. II)</a:t>
            </a:r>
            <a:endParaRPr lang="en-US" sz="3200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11300"/>
            <a:ext cx="9144000" cy="5181600"/>
          </a:xfrm>
        </p:spPr>
        <p:txBody>
          <a:bodyPr/>
          <a:lstStyle/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endParaRPr lang="en-US" sz="1800" i="1" dirty="0" smtClean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r>
              <a:rPr lang="pt-BR" sz="2200" i="1" dirty="0">
                <a:solidFill>
                  <a:prstClr val="black"/>
                </a:solidFill>
                <a:latin typeface="Catriel" pitchFamily="2" charset="0"/>
              </a:rPr>
              <a:t>“Art. 313. Suspende-se o processo: </a:t>
            </a:r>
            <a:endParaRPr lang="pt-BR" sz="2200" dirty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r>
              <a:rPr lang="pt-BR" sz="2200" dirty="0">
                <a:solidFill>
                  <a:prstClr val="black"/>
                </a:solidFill>
                <a:latin typeface="Catriel" pitchFamily="2" charset="0"/>
              </a:rPr>
              <a:t>  III - pela arguição de impedimento ou de suspeição;</a:t>
            </a: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r>
              <a:rPr lang="pt-BR" sz="2200" dirty="0">
                <a:solidFill>
                  <a:prstClr val="black"/>
                </a:solidFill>
                <a:latin typeface="Catriel" pitchFamily="2" charset="0"/>
              </a:rPr>
              <a:t>  IV – </a:t>
            </a:r>
            <a:r>
              <a:rPr lang="pt-BR" sz="2200" dirty="0" smtClean="0">
                <a:solidFill>
                  <a:prstClr val="black"/>
                </a:solidFill>
                <a:latin typeface="Catriel" pitchFamily="2" charset="0"/>
              </a:rPr>
              <a:t>pela </a:t>
            </a:r>
            <a:r>
              <a:rPr lang="pt-BR" sz="2200" dirty="0">
                <a:solidFill>
                  <a:prstClr val="black"/>
                </a:solidFill>
                <a:latin typeface="Catriel" pitchFamily="2" charset="0"/>
              </a:rPr>
              <a:t>admissão de incidente de resolução de demandas repetitivas;”</a:t>
            </a:r>
            <a:endParaRPr lang="en-US" altLang="pt-BR" sz="2000" b="1" dirty="0">
              <a:latin typeface="Catriel" pitchFamily="2" charset="0"/>
            </a:endParaRPr>
          </a:p>
          <a:p>
            <a:pPr marL="892175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7897813" algn="l"/>
              </a:tabLst>
            </a:pPr>
            <a:endParaRPr lang="en-US" altLang="pt-BR" sz="2000" b="1" dirty="0" smtClean="0">
              <a:latin typeface="Catriel" pitchFamily="2" charset="0"/>
            </a:endParaRPr>
          </a:p>
          <a:p>
            <a:pPr marL="357188" indent="-238125" eaLnBrk="1" hangingPunct="1">
              <a:spcAft>
                <a:spcPts val="600"/>
              </a:spcAft>
            </a:pPr>
            <a:r>
              <a:rPr lang="en-US" altLang="pt-BR" sz="2000" b="1" dirty="0" err="1" smtClean="0">
                <a:latin typeface="Catriel" pitchFamily="2" charset="0"/>
              </a:rPr>
              <a:t>Perguntas</a:t>
            </a:r>
            <a:endParaRPr lang="en-US" altLang="pt-BR" sz="2000" b="1" dirty="0" smtClean="0">
              <a:latin typeface="Catriel" pitchFamily="2" charset="0"/>
            </a:endParaRP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Há </a:t>
            </a:r>
            <a:r>
              <a:rPr lang="en-US" altLang="pt-BR" dirty="0" err="1">
                <a:latin typeface="Catriel" pitchFamily="2" charset="0"/>
              </a:rPr>
              <a:t>prazo</a:t>
            </a:r>
            <a:r>
              <a:rPr lang="en-US" altLang="pt-BR" dirty="0">
                <a:latin typeface="Catriel" pitchFamily="2" charset="0"/>
              </a:rPr>
              <a:t> </a:t>
            </a:r>
            <a:r>
              <a:rPr lang="en-US" altLang="pt-BR" dirty="0" err="1">
                <a:latin typeface="Catriel" pitchFamily="2" charset="0"/>
              </a:rPr>
              <a:t>máximo</a:t>
            </a:r>
            <a:r>
              <a:rPr lang="en-US" altLang="pt-BR" dirty="0">
                <a:latin typeface="Catriel" pitchFamily="2" charset="0"/>
              </a:rPr>
              <a:t> </a:t>
            </a:r>
            <a:r>
              <a:rPr lang="en-US" altLang="pt-BR" dirty="0" err="1">
                <a:latin typeface="Catriel" pitchFamily="2" charset="0"/>
              </a:rPr>
              <a:t>para</a:t>
            </a:r>
            <a:r>
              <a:rPr lang="en-US" altLang="pt-BR" dirty="0">
                <a:latin typeface="Catriel" pitchFamily="2" charset="0"/>
              </a:rPr>
              <a:t> a </a:t>
            </a:r>
            <a:r>
              <a:rPr lang="en-US" altLang="pt-BR" dirty="0" err="1">
                <a:latin typeface="Catriel" pitchFamily="2" charset="0"/>
              </a:rPr>
              <a:t>suspensão</a:t>
            </a:r>
            <a:r>
              <a:rPr lang="en-US" altLang="pt-BR" dirty="0">
                <a:latin typeface="Catriel" pitchFamily="2" charset="0"/>
              </a:rPr>
              <a:t>?</a:t>
            </a: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O </a:t>
            </a:r>
            <a:r>
              <a:rPr lang="en-US" altLang="pt-BR" dirty="0" err="1" smtClean="0">
                <a:latin typeface="Catriel" pitchFamily="2" charset="0"/>
              </a:rPr>
              <a:t>que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ocorre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na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arguição</a:t>
            </a:r>
            <a:r>
              <a:rPr lang="en-US" altLang="pt-BR" dirty="0" smtClean="0">
                <a:latin typeface="Catriel" pitchFamily="2" charset="0"/>
              </a:rPr>
              <a:t> de </a:t>
            </a:r>
            <a:r>
              <a:rPr lang="en-US" altLang="pt-BR" dirty="0" err="1" smtClean="0">
                <a:latin typeface="Catriel" pitchFamily="2" charset="0"/>
              </a:rPr>
              <a:t>impedimento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ou</a:t>
            </a:r>
            <a:r>
              <a:rPr lang="en-US" altLang="pt-BR" dirty="0" smtClean="0">
                <a:latin typeface="Catriel" pitchFamily="2" charset="0"/>
              </a:rPr>
              <a:t> de </a:t>
            </a:r>
            <a:r>
              <a:rPr lang="en-US" altLang="pt-BR" dirty="0" err="1" smtClean="0">
                <a:latin typeface="Catriel" pitchFamily="2" charset="0"/>
              </a:rPr>
              <a:t>suspeição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>
              <a:spcBef>
                <a:spcPct val="0"/>
              </a:spcBef>
              <a:spcAft>
                <a:spcPts val="600"/>
              </a:spcAft>
            </a:pPr>
            <a:r>
              <a:rPr lang="en-US" altLang="pt-BR" dirty="0">
                <a:latin typeface="Catriel" pitchFamily="2" charset="0"/>
              </a:rPr>
              <a:t>O </a:t>
            </a:r>
            <a:r>
              <a:rPr lang="en-US" altLang="pt-BR" dirty="0" err="1">
                <a:latin typeface="Catriel" pitchFamily="2" charset="0"/>
              </a:rPr>
              <a:t>que</a:t>
            </a:r>
            <a:r>
              <a:rPr lang="en-US" altLang="pt-BR" dirty="0">
                <a:latin typeface="Catriel" pitchFamily="2" charset="0"/>
              </a:rPr>
              <a:t> </a:t>
            </a:r>
            <a:r>
              <a:rPr lang="en-US" altLang="pt-BR" dirty="0" err="1">
                <a:latin typeface="Catriel" pitchFamily="2" charset="0"/>
              </a:rPr>
              <a:t>ocorre</a:t>
            </a:r>
            <a:r>
              <a:rPr lang="en-US" altLang="pt-BR" dirty="0">
                <a:latin typeface="Catriel" pitchFamily="2" charset="0"/>
              </a:rPr>
              <a:t> </a:t>
            </a:r>
            <a:r>
              <a:rPr lang="en-US" altLang="pt-BR" dirty="0" smtClean="0">
                <a:latin typeface="Catriel" pitchFamily="2" charset="0"/>
              </a:rPr>
              <a:t>no </a:t>
            </a:r>
            <a:r>
              <a:rPr lang="en-US" altLang="pt-BR" dirty="0" err="1" smtClean="0">
                <a:latin typeface="Catriel" pitchFamily="2" charset="0"/>
              </a:rPr>
              <a:t>incidente</a:t>
            </a:r>
            <a:r>
              <a:rPr lang="en-US" altLang="pt-BR" dirty="0" smtClean="0">
                <a:latin typeface="Catriel" pitchFamily="2" charset="0"/>
              </a:rPr>
              <a:t> de </a:t>
            </a:r>
            <a:r>
              <a:rPr lang="en-US" altLang="pt-BR" dirty="0" err="1" smtClean="0">
                <a:latin typeface="Catriel" pitchFamily="2" charset="0"/>
              </a:rPr>
              <a:t>resolução</a:t>
            </a:r>
            <a:r>
              <a:rPr lang="en-US" altLang="pt-BR" dirty="0" smtClean="0">
                <a:latin typeface="Catriel" pitchFamily="2" charset="0"/>
              </a:rPr>
              <a:t> de </a:t>
            </a:r>
            <a:r>
              <a:rPr lang="en-US" altLang="pt-BR" dirty="0" err="1" smtClean="0">
                <a:latin typeface="Catriel" pitchFamily="2" charset="0"/>
              </a:rPr>
              <a:t>demandas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repetitivas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endParaRPr lang="en-US" altLang="pt-BR" dirty="0">
              <a:latin typeface="Catriel" pitchFamily="2" charset="0"/>
            </a:endParaRP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endParaRPr altLang="pt-BR" dirty="0" smtClean="0">
              <a:latin typeface="Catrie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267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Da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suspensão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do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processo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(L. I, T. II)</a:t>
            </a:r>
            <a:endParaRPr lang="en-US" sz="3200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11300"/>
            <a:ext cx="9144000" cy="5181600"/>
          </a:xfrm>
        </p:spPr>
        <p:txBody>
          <a:bodyPr/>
          <a:lstStyle/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endParaRPr lang="en-US" sz="1800" i="1" dirty="0" smtClean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endParaRPr lang="pt-BR" sz="2200" i="1" dirty="0" smtClean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r>
              <a:rPr lang="pt-BR" sz="2200" i="1" dirty="0" smtClean="0">
                <a:solidFill>
                  <a:prstClr val="black"/>
                </a:solidFill>
                <a:latin typeface="Catriel" pitchFamily="2" charset="0"/>
              </a:rPr>
              <a:t>“</a:t>
            </a:r>
            <a:r>
              <a:rPr lang="pt-BR" sz="2200" i="1" dirty="0">
                <a:solidFill>
                  <a:prstClr val="black"/>
                </a:solidFill>
                <a:latin typeface="Catriel" pitchFamily="2" charset="0"/>
              </a:rPr>
              <a:t>Art. 313. Suspende-se o processo: </a:t>
            </a:r>
            <a:endParaRPr lang="pt-BR" sz="2200" dirty="0" smtClean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r>
              <a:rPr lang="pt-BR" sz="2200" dirty="0" smtClean="0">
                <a:solidFill>
                  <a:prstClr val="black"/>
                </a:solidFill>
                <a:latin typeface="Catriel" pitchFamily="2" charset="0"/>
              </a:rPr>
              <a:t>  </a:t>
            </a:r>
            <a:r>
              <a:rPr lang="pt-BR" sz="2200" dirty="0">
                <a:solidFill>
                  <a:prstClr val="black"/>
                </a:solidFill>
                <a:latin typeface="Catriel" pitchFamily="2" charset="0"/>
              </a:rPr>
              <a:t>V - quando a sentença de mérito:</a:t>
            </a: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360363" algn="l"/>
                <a:tab pos="528638" algn="l"/>
                <a:tab pos="8170863" algn="l"/>
              </a:tabLst>
            </a:pPr>
            <a:r>
              <a:rPr lang="pt-BR" sz="2200" dirty="0" smtClean="0">
                <a:solidFill>
                  <a:prstClr val="black"/>
                </a:solidFill>
                <a:latin typeface="Catriel" pitchFamily="2" charset="0"/>
              </a:rPr>
              <a:t>a</a:t>
            </a:r>
            <a:r>
              <a:rPr lang="pt-BR" sz="2200" dirty="0">
                <a:solidFill>
                  <a:prstClr val="black"/>
                </a:solidFill>
                <a:latin typeface="Catriel" pitchFamily="2" charset="0"/>
              </a:rPr>
              <a:t>) depender do julgamento de outra causa ou da declaração de existência ou de inexistência de relação jurídica que constitua o objeto principal de outro processo pendente;</a:t>
            </a: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r>
              <a:rPr lang="pt-BR" sz="2200" dirty="0" err="1">
                <a:solidFill>
                  <a:prstClr val="black"/>
                </a:solidFill>
                <a:latin typeface="Catriel" pitchFamily="2" charset="0"/>
              </a:rPr>
              <a:t>b</a:t>
            </a:r>
            <a:r>
              <a:rPr lang="pt-BR" sz="2200" dirty="0">
                <a:solidFill>
                  <a:prstClr val="black"/>
                </a:solidFill>
                <a:latin typeface="Catriel" pitchFamily="2" charset="0"/>
              </a:rPr>
              <a:t>) tiver de ser proferida somente após a verificação de determinado fato ou a produção de certa prova, requisitada a outro juízo; ”</a:t>
            </a:r>
            <a:endParaRPr lang="en-US" altLang="pt-BR" sz="2000" b="1" dirty="0">
              <a:latin typeface="Catriel" pitchFamily="2" charset="0"/>
            </a:endParaRPr>
          </a:p>
          <a:p>
            <a:pPr marL="892175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7897813" algn="l"/>
              </a:tabLst>
            </a:pPr>
            <a:endParaRPr lang="en-US" altLang="pt-BR" sz="2000" b="1" dirty="0" smtClean="0">
              <a:latin typeface="Catriel" pitchFamily="2" charset="0"/>
            </a:endParaRPr>
          </a:p>
          <a:p>
            <a:pPr marL="357187" lvl="4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pt-BR" dirty="0">
              <a:latin typeface="Catriel" pitchFamily="2" charset="0"/>
            </a:endParaRP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endParaRPr altLang="pt-BR" dirty="0" smtClean="0">
              <a:latin typeface="Catrie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242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Da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suspensão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do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processo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(L. I, T. II)</a:t>
            </a:r>
            <a:endParaRPr lang="en-US" sz="3200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11300"/>
            <a:ext cx="9144000" cy="5181600"/>
          </a:xfrm>
        </p:spPr>
        <p:txBody>
          <a:bodyPr/>
          <a:lstStyle/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endParaRPr lang="en-US" sz="1800" i="1" dirty="0" smtClean="0">
              <a:solidFill>
                <a:prstClr val="black"/>
              </a:solidFill>
              <a:latin typeface="Catriel" pitchFamily="2" charset="0"/>
            </a:endParaRPr>
          </a:p>
          <a:p>
            <a:r>
              <a:rPr lang="pt-BR" sz="2400" i="1" dirty="0" smtClean="0"/>
              <a:t>“</a:t>
            </a:r>
            <a:r>
              <a:rPr lang="pt-BR" sz="2200" i="1" dirty="0">
                <a:solidFill>
                  <a:prstClr val="black"/>
                </a:solidFill>
                <a:latin typeface="Catriel" pitchFamily="2" charset="0"/>
              </a:rPr>
              <a:t>Art. 315.  Se o conhecimento do mérito depender de verificação da existência de fato delituoso, o juiz pode determinar a suspensão do processo até que se pronuncie a justiça criminal.”</a:t>
            </a:r>
          </a:p>
          <a:p>
            <a:endParaRPr lang="en-US" altLang="pt-BR" sz="2000" b="1" dirty="0" smtClean="0">
              <a:latin typeface="Catriel" pitchFamily="2" charset="0"/>
            </a:endParaRPr>
          </a:p>
          <a:p>
            <a:endParaRPr lang="en-US" altLang="pt-BR" sz="2000" b="1" dirty="0">
              <a:latin typeface="Catriel" pitchFamily="2" charset="0"/>
            </a:endParaRPr>
          </a:p>
          <a:p>
            <a:r>
              <a:rPr lang="en-US" altLang="pt-BR" sz="2000" b="1" dirty="0" err="1" smtClean="0">
                <a:latin typeface="Catriel" pitchFamily="2" charset="0"/>
              </a:rPr>
              <a:t>Perguntas</a:t>
            </a:r>
            <a:endParaRPr lang="en-US" altLang="pt-BR" sz="2000" b="1" dirty="0" smtClean="0">
              <a:latin typeface="Catriel" pitchFamily="2" charset="0"/>
            </a:endParaRP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O </a:t>
            </a:r>
            <a:r>
              <a:rPr lang="en-US" altLang="pt-BR" dirty="0" err="1" smtClean="0">
                <a:latin typeface="Catriel" pitchFamily="2" charset="0"/>
              </a:rPr>
              <a:t>que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acontece</a:t>
            </a:r>
            <a:r>
              <a:rPr lang="en-US" altLang="pt-BR" dirty="0" smtClean="0">
                <a:latin typeface="Catriel" pitchFamily="2" charset="0"/>
              </a:rPr>
              <a:t> se o </a:t>
            </a:r>
            <a:r>
              <a:rPr lang="en-US" altLang="pt-BR" dirty="0" err="1" smtClean="0">
                <a:latin typeface="Catriel" pitchFamily="2" charset="0"/>
              </a:rPr>
              <a:t>réu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na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ação</a:t>
            </a:r>
            <a:r>
              <a:rPr lang="en-US" altLang="pt-BR" dirty="0" smtClean="0">
                <a:latin typeface="Catriel" pitchFamily="2" charset="0"/>
              </a:rPr>
              <a:t> penal for </a:t>
            </a:r>
            <a:r>
              <a:rPr lang="en-US" altLang="pt-BR" dirty="0" err="1" smtClean="0">
                <a:latin typeface="Catriel" pitchFamily="2" charset="0"/>
              </a:rPr>
              <a:t>absolvido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pt-BR" dirty="0" smtClean="0">
                <a:latin typeface="Catriel" pitchFamily="2" charset="0"/>
              </a:rPr>
              <a:t>O </a:t>
            </a:r>
            <a:r>
              <a:rPr lang="en-US" altLang="pt-BR" dirty="0" err="1" smtClean="0">
                <a:latin typeface="Catriel" pitchFamily="2" charset="0"/>
              </a:rPr>
              <a:t>que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deve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fazer</a:t>
            </a:r>
            <a:r>
              <a:rPr lang="en-US" altLang="pt-BR" dirty="0" smtClean="0">
                <a:latin typeface="Catriel" pitchFamily="2" charset="0"/>
              </a:rPr>
              <a:t> o </a:t>
            </a:r>
            <a:r>
              <a:rPr lang="en-US" altLang="pt-BR" dirty="0" err="1" smtClean="0">
                <a:latin typeface="Catriel" pitchFamily="2" charset="0"/>
              </a:rPr>
              <a:t>autor</a:t>
            </a:r>
            <a:r>
              <a:rPr lang="en-US" altLang="pt-BR" dirty="0" smtClean="0">
                <a:latin typeface="Catriel" pitchFamily="2" charset="0"/>
              </a:rPr>
              <a:t> se o </a:t>
            </a:r>
            <a:r>
              <a:rPr lang="en-US" altLang="pt-BR" dirty="0" err="1" smtClean="0">
                <a:latin typeface="Catriel" pitchFamily="2" charset="0"/>
              </a:rPr>
              <a:t>réu</a:t>
            </a:r>
            <a:r>
              <a:rPr lang="en-US" altLang="pt-BR" dirty="0" smtClean="0">
                <a:latin typeface="Catriel" pitchFamily="2" charset="0"/>
              </a:rPr>
              <a:t> for </a:t>
            </a:r>
            <a:r>
              <a:rPr lang="en-US" altLang="pt-BR" dirty="0" err="1" smtClean="0">
                <a:latin typeface="Catriel" pitchFamily="2" charset="0"/>
              </a:rPr>
              <a:t>definitivamente</a:t>
            </a:r>
            <a:r>
              <a:rPr lang="en-US" altLang="pt-BR" dirty="0" smtClean="0">
                <a:latin typeface="Catriel" pitchFamily="2" charset="0"/>
              </a:rPr>
              <a:t> </a:t>
            </a:r>
            <a:r>
              <a:rPr lang="en-US" altLang="pt-BR" dirty="0" err="1" smtClean="0">
                <a:latin typeface="Catriel" pitchFamily="2" charset="0"/>
              </a:rPr>
              <a:t>condenado</a:t>
            </a:r>
            <a:r>
              <a:rPr lang="en-US" altLang="pt-BR" dirty="0" smtClean="0">
                <a:latin typeface="Catriel" pitchFamily="2" charset="0"/>
              </a:rPr>
              <a:t>?</a:t>
            </a: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endParaRPr lang="en-US" altLang="pt-BR" dirty="0">
              <a:latin typeface="Catriel" pitchFamily="2" charset="0"/>
            </a:endParaRPr>
          </a:p>
          <a:p>
            <a:pPr marL="450850" lvl="4" indent="-93663" eaLnBrk="1" hangingPunct="1">
              <a:spcBef>
                <a:spcPct val="0"/>
              </a:spcBef>
              <a:spcAft>
                <a:spcPts val="600"/>
              </a:spcAft>
            </a:pPr>
            <a:endParaRPr altLang="pt-BR" dirty="0" smtClean="0">
              <a:latin typeface="Catrie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39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Da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extinção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do 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processo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(L. I, T. III)</a:t>
            </a:r>
            <a:endParaRPr lang="en-US" sz="3200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11300"/>
            <a:ext cx="9144000" cy="5181600"/>
          </a:xfrm>
        </p:spPr>
        <p:txBody>
          <a:bodyPr/>
          <a:lstStyle/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endParaRPr lang="en-US" sz="1800" i="1" dirty="0" smtClean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endParaRPr lang="en-US" sz="1800" i="1" dirty="0" smtClean="0">
              <a:solidFill>
                <a:prstClr val="black"/>
              </a:solidFill>
              <a:latin typeface="Catriel" pitchFamily="2" charset="0"/>
            </a:endParaRPr>
          </a:p>
          <a:p>
            <a:pPr marL="169863" lvl="0" indent="0">
              <a:spcAft>
                <a:spcPts val="600"/>
              </a:spcAft>
              <a:buClr>
                <a:srgbClr val="F0AD00"/>
              </a:buClr>
              <a:buNone/>
              <a:tabLst>
                <a:tab pos="8170863" algn="l"/>
              </a:tabLst>
            </a:pPr>
            <a:endParaRPr lang="en-US" sz="1800" i="1" dirty="0" smtClean="0">
              <a:solidFill>
                <a:prstClr val="black"/>
              </a:solidFill>
              <a:latin typeface="Catriel" pitchFamily="2" charset="0"/>
            </a:endParaRPr>
          </a:p>
          <a:p>
            <a:r>
              <a:rPr lang="pt-BR" sz="2200" i="1" dirty="0">
                <a:solidFill>
                  <a:prstClr val="black"/>
                </a:solidFill>
                <a:latin typeface="Catriel" pitchFamily="2" charset="0"/>
              </a:rPr>
              <a:t>“Art. 316.  A extinção do processo dar-se-á por sentença.”</a:t>
            </a:r>
          </a:p>
          <a:p>
            <a:endParaRPr lang="en-US" altLang="pt-BR" sz="2200" i="1" dirty="0">
              <a:solidFill>
                <a:prstClr val="black"/>
              </a:solidFill>
              <a:latin typeface="Catriel" pitchFamily="2" charset="0"/>
            </a:endParaRPr>
          </a:p>
          <a:p>
            <a:endParaRPr lang="en-US" altLang="pt-BR" sz="2200" i="1" dirty="0">
              <a:solidFill>
                <a:prstClr val="black"/>
              </a:solidFill>
              <a:latin typeface="Catriel" pitchFamily="2" charset="0"/>
            </a:endParaRPr>
          </a:p>
          <a:p>
            <a:pPr lvl="0">
              <a:buClr>
                <a:srgbClr val="F0AD00"/>
              </a:buClr>
            </a:pPr>
            <a:r>
              <a:rPr lang="pt-BR" sz="2200" i="1" dirty="0">
                <a:solidFill>
                  <a:prstClr val="black"/>
                </a:solidFill>
                <a:latin typeface="Catriel" pitchFamily="2" charset="0"/>
              </a:rPr>
              <a:t>“Art. 317.  Antes de proferir decisão sem resolução de mérito, o juiz deverá conceder à parte oportunidade para, se possível, corrigir o vício.”</a:t>
            </a:r>
          </a:p>
        </p:txBody>
      </p:sp>
    </p:spTree>
    <p:extLst>
      <p:ext uri="{BB962C8B-B14F-4D97-AF65-F5344CB8AC3E}">
        <p14:creationId xmlns:p14="http://schemas.microsoft.com/office/powerpoint/2010/main" val="10218285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utela provisória cautela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Tutela provisória cautelar</Template>
  <TotalTime>2422</TotalTime>
  <Words>428</Words>
  <Application>Microsoft Macintosh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Tutela provisória cautelar</vt:lpstr>
      <vt:lpstr>PowerPoint Presentation</vt:lpstr>
      <vt:lpstr>Da suspensão do processo (L. I, T. II)</vt:lpstr>
      <vt:lpstr>Da suspensão do processo (L. I, T. II)</vt:lpstr>
      <vt:lpstr>Da suspensão do processo (L. I, T. II)</vt:lpstr>
      <vt:lpstr>Da suspensão do processo (L. I, T. II)</vt:lpstr>
      <vt:lpstr>Da suspensão do processo (L. I, T. II)</vt:lpstr>
      <vt:lpstr>Da suspensão do processo (L. I, T. II)</vt:lpstr>
      <vt:lpstr>Da extinção do processo (L. I, T. III)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MRTC</dc:creator>
  <cp:lastModifiedBy> MRTC22  </cp:lastModifiedBy>
  <cp:revision>58</cp:revision>
  <cp:lastPrinted>2017-03-24T19:15:46Z</cp:lastPrinted>
  <dcterms:created xsi:type="dcterms:W3CDTF">2017-03-24T11:35:19Z</dcterms:created>
  <dcterms:modified xsi:type="dcterms:W3CDTF">2017-04-26T01:33:09Z</dcterms:modified>
</cp:coreProperties>
</file>