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0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4" r:id="rId13"/>
    <p:sldId id="275" r:id="rId14"/>
    <p:sldId id="276" r:id="rId15"/>
    <p:sldId id="277" r:id="rId16"/>
    <p:sldId id="278" r:id="rId17"/>
    <p:sldId id="279" r:id="rId18"/>
    <p:sldId id="283" r:id="rId19"/>
    <p:sldId id="284" r:id="rId20"/>
    <p:sldId id="287" r:id="rId21"/>
    <p:sldId id="288" r:id="rId22"/>
    <p:sldId id="289" r:id="rId23"/>
    <p:sldId id="290" r:id="rId24"/>
    <p:sldId id="261" r:id="rId2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4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83337-6A31-4EC7-9FB2-A29373262988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B2C82-94CA-4122-9A26-F5376C04B42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92476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D1E3-710C-4A33-BA36-F3CDEAC69011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869A5-B565-4FD9-9F61-9DAB3405030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D1E3-710C-4A33-BA36-F3CDEAC69011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869A5-B565-4FD9-9F61-9DAB3405030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D1E3-710C-4A33-BA36-F3CDEAC69011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869A5-B565-4FD9-9F61-9DAB3405030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D1E3-710C-4A33-BA36-F3CDEAC69011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869A5-B565-4FD9-9F61-9DAB3405030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D1E3-710C-4A33-BA36-F3CDEAC69011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869A5-B565-4FD9-9F61-9DAB3405030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D1E3-710C-4A33-BA36-F3CDEAC69011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869A5-B565-4FD9-9F61-9DAB3405030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D1E3-710C-4A33-BA36-F3CDEAC69011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869A5-B565-4FD9-9F61-9DAB3405030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D1E3-710C-4A33-BA36-F3CDEAC69011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869A5-B565-4FD9-9F61-9DAB3405030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D1E3-710C-4A33-BA36-F3CDEAC69011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869A5-B565-4FD9-9F61-9DAB3405030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D1E3-710C-4A33-BA36-F3CDEAC69011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869A5-B565-4FD9-9F61-9DAB3405030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9D1E3-710C-4A33-BA36-F3CDEAC69011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869A5-B565-4FD9-9F61-9DAB3405030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9D1E3-710C-4A33-BA36-F3CDEAC69011}" type="datetimeFigureOut">
              <a:rPr lang="pt-BR" smtClean="0"/>
              <a:pPr/>
              <a:t>14/06/2018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869A5-B565-4FD9-9F61-9DAB3405030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docid=YmzBeUJdFdb1nM&amp;tbnid=OGQyePCspn5dzM:&amp;ved=0CAUQjRw&amp;url=http://www.ebah.com.br/content/ABAAAAYhoAB/medicina-legal?part=2&amp;ei=pGuQU_GuLuHisATzzoHoDA&amp;bvm=bv.68235269,d.cWc&amp;psig=AFQjCNEWEaCokeCNm1gSavNrAAjCllPR8w&amp;ust=1402059981664837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uact=8&amp;ved=0ahUKEwiunt_0lbjUAhUBNJAKHSTXCu8QjRwIBw&amp;url=http://www.ebah.com.br/content/ABAAAftJsAD/abdome-pelve-perineo&amp;psig=AFQjCNG4jOSMH0AN61n1PFuWjyL61GAs1g&amp;ust=1497352222631330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br/url?sa=i&amp;rct=j&amp;q=&amp;esrc=s&amp;frm=1&amp;source=images&amp;cd=&amp;cad=rja&amp;uact=8&amp;ved=2ahUKEwj_kqXyx8rbAhWIF5AKHaJ9B7oQjRx6BAgBEAU&amp;url=http://www.alvaroalaorpilates.com/diastase-do-reto-abdominal-apostila/&amp;psig=AOvVaw0eM_U7LE0skT1FCYFqz8eM&amp;ust=1528770335925318" TargetMode="External"/><Relationship Id="rId13" Type="http://schemas.openxmlformats.org/officeDocument/2006/relationships/image" Target="../media/image17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12" Type="http://schemas.openxmlformats.org/officeDocument/2006/relationships/hyperlink" Target="http://www.google.com.br/url?sa=i&amp;rct=j&amp;q=&amp;esrc=s&amp;frm=1&amp;source=images&amp;cd=&amp;cad=rja&amp;uact=8&amp;ved=0ahUKEwiunt_0lbjUAhUBNJAKHSTXCu8QjRwIBw&amp;url=http://www.ebah.com.br/content/ABAAAftJsAD/abdome-pelve-perineo&amp;psig=AFQjCNG4jOSMH0AN61n1PFuWjyL61GAs1g&amp;ust=1497352222631330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google.com.br/url?sa=i&amp;rct=j&amp;q=&amp;esrc=s&amp;frm=1&amp;source=images&amp;cd=&amp;cad=rja&amp;uact=8&amp;ved=0ahUKEwi-jJPllrjUAhXBx5AKHULJDKoQjRwIBw&amp;url=http://anatomiaonline.com/musculos-do-tronco/&amp;psig=AFQjCNGHvN7Te0cZTlrGrMGNFC_YAV9-yg&amp;ust=1497352465112388" TargetMode="External"/><Relationship Id="rId11" Type="http://schemas.openxmlformats.org/officeDocument/2006/relationships/image" Target="../media/image24.jpeg"/><Relationship Id="rId5" Type="http://schemas.openxmlformats.org/officeDocument/2006/relationships/image" Target="../media/image21.jpeg"/><Relationship Id="rId10" Type="http://schemas.openxmlformats.org/officeDocument/2006/relationships/hyperlink" Target="https://www.google.com.br/url?sa=i&amp;rct=j&amp;q=&amp;esrc=s&amp;frm=1&amp;source=images&amp;cd=&amp;cad=rja&amp;uact=8&amp;ved=2ahUKEwiV9byTycrbAhULhpAKHQCsBYcQjRx6BAgBEAU&amp;url=https://es.slideshare.net/CitlaliButrn/msculos-abdominales-andomen-nuevo&amp;psig=AOvVaw0eM_U7LE0skT1FCYFqz8eM&amp;ust=1528770335925318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0063" y="1714500"/>
            <a:ext cx="8248650" cy="4572000"/>
          </a:xfrm>
          <a:solidFill>
            <a:srgbClr val="92D050"/>
          </a:solidFill>
          <a:ln w="38100">
            <a:solidFill>
              <a:srgbClr val="00B050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t-BR" sz="1200" b="1" dirty="0" smtClean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t-BR" sz="1200" b="1" dirty="0" smtClean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t-BR" sz="1200" b="1" dirty="0" smtClean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t-BR" sz="1200" b="1" dirty="0" smtClean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t-BR" sz="1200" b="1" dirty="0" smtClean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t-BR" sz="1200" b="1" dirty="0" smtClean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1200" b="1" dirty="0" smtClean="0">
                <a:solidFill>
                  <a:srgbClr val="FF0000"/>
                </a:solidFill>
              </a:rPr>
              <a:t>	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t-BR" sz="1200" b="1" dirty="0" smtClean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t-BR" sz="1200" b="1" dirty="0" smtClean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t-BR" sz="1200" b="1" dirty="0" smtClean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t-BR" sz="1200" b="1" dirty="0" smtClean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t-BR" sz="2000" b="1" dirty="0" smtClean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t-BR" sz="2000" b="1" dirty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t-BR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t-BR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pt-BR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785787" y="5661025"/>
            <a:ext cx="745810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5795963" y="6329363"/>
            <a:ext cx="3167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 dirty="0">
                <a:solidFill>
                  <a:srgbClr val="FFCC00"/>
                </a:solidFill>
              </a:rPr>
              <a:t>	  </a:t>
            </a:r>
            <a:r>
              <a:rPr lang="pt-BR" sz="2400" b="1" dirty="0" err="1">
                <a:solidFill>
                  <a:srgbClr val="002060"/>
                </a:solidFill>
              </a:rPr>
              <a:t>Tirapelli</a:t>
            </a:r>
            <a:endParaRPr lang="pt-BR" sz="2400" b="1" dirty="0">
              <a:solidFill>
                <a:srgbClr val="002060"/>
              </a:solidFill>
            </a:endParaRPr>
          </a:p>
        </p:txBody>
      </p:sp>
      <p:sp>
        <p:nvSpPr>
          <p:cNvPr id="7" name="CaixaDeTexto 4"/>
          <p:cNvSpPr txBox="1">
            <a:spLocks noChangeArrowheads="1"/>
          </p:cNvSpPr>
          <p:nvPr/>
        </p:nvSpPr>
        <p:spPr bwMode="auto">
          <a:xfrm>
            <a:off x="500063" y="214313"/>
            <a:ext cx="8286750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chemeClr val="accent3">
                    <a:lumMod val="50000"/>
                  </a:schemeClr>
                </a:solidFill>
              </a:rPr>
              <a:t>RCG 1036</a:t>
            </a:r>
          </a:p>
          <a:p>
            <a:pPr algn="ctr">
              <a:defRPr/>
            </a:pPr>
            <a:r>
              <a:rPr lang="pt-BR" sz="2800" b="1" dirty="0">
                <a:solidFill>
                  <a:srgbClr val="FF0000"/>
                </a:solidFill>
              </a:rPr>
              <a:t>ANATOMIA TOPOGRÁFICA APLICADA À FISIOTERAPIA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57256" y="5572140"/>
            <a:ext cx="778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AULA 9: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PAREDE ANTERO-LATERAL E POSTERIOR DO ABDOME</a:t>
            </a:r>
            <a:endParaRPr lang="pt-BR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pt-BR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 l="3922" t="5096" r="27451" b="12302"/>
          <a:stretch>
            <a:fillRect/>
          </a:stretch>
        </p:blipFill>
        <p:spPr bwMode="auto">
          <a:xfrm>
            <a:off x="2928926" y="1337106"/>
            <a:ext cx="3500462" cy="416359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2149475" y="2060575"/>
            <a:ext cx="4943475" cy="2973122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pt-BR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A.V.</a:t>
            </a:r>
            <a:r>
              <a:rPr lang="pt-BR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epigástrica superficial</a:t>
            </a:r>
          </a:p>
          <a:p>
            <a:pPr>
              <a:lnSpc>
                <a:spcPct val="200000"/>
              </a:lnSpc>
            </a:pPr>
            <a:r>
              <a:rPr lang="pt-BR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A.V.</a:t>
            </a:r>
            <a:r>
              <a:rPr lang="pt-BR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circunflexa ilíaca superficial</a:t>
            </a:r>
          </a:p>
          <a:p>
            <a:pPr>
              <a:lnSpc>
                <a:spcPct val="240000"/>
              </a:lnSpc>
            </a:pPr>
            <a:r>
              <a:rPr lang="pt-BR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A.V.</a:t>
            </a:r>
            <a:r>
              <a:rPr lang="pt-BR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epigástrica superior</a:t>
            </a:r>
          </a:p>
          <a:p>
            <a:pPr>
              <a:lnSpc>
                <a:spcPct val="200000"/>
              </a:lnSpc>
            </a:pPr>
            <a:r>
              <a:rPr lang="pt-BR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A.V.</a:t>
            </a:r>
            <a:r>
              <a:rPr lang="pt-BR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epigástrica inferior</a:t>
            </a:r>
          </a:p>
          <a:p>
            <a:pPr>
              <a:lnSpc>
                <a:spcPct val="200000"/>
              </a:lnSpc>
            </a:pPr>
            <a:r>
              <a:rPr lang="pt-BR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A.V.</a:t>
            </a:r>
            <a:r>
              <a:rPr lang="pt-BR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circunflexa ilíaca profunda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49325" y="214290"/>
            <a:ext cx="7239000" cy="12464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pt-BR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VASOS DA PAREDE ABDOMINAL ANTERIOR</a:t>
            </a:r>
          </a:p>
          <a:p>
            <a:pPr algn="ctr">
              <a:spcBef>
                <a:spcPct val="50000"/>
              </a:spcBef>
              <a:defRPr/>
            </a:pPr>
            <a:endParaRPr lang="pt-BR" b="1" i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900" y="1096963"/>
            <a:ext cx="3736975" cy="4876800"/>
          </a:xfrm>
          <a:prstGeom prst="rect">
            <a:avLst/>
          </a:prstGeom>
          <a:noFill/>
          <a:ln w="76200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4" name="Picture 5" descr="show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124744"/>
            <a:ext cx="5357817" cy="494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9650" y="1104900"/>
            <a:ext cx="3727450" cy="4879975"/>
          </a:xfrm>
          <a:prstGeom prst="rect">
            <a:avLst/>
          </a:prstGeom>
          <a:noFill/>
          <a:ln w="76200">
            <a:solidFill>
              <a:schemeClr val="hlink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6" name="Picture 10" descr="Resultado de imagem para ausculta da parede abdomin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88640" y="1052736"/>
            <a:ext cx="6228184" cy="35086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pt-BR" sz="1800" b="1" dirty="0" smtClean="0">
                <a:solidFill>
                  <a:schemeClr val="bg1"/>
                </a:solidFill>
                <a:ea typeface="ＭＳ Ｐゴシック" pitchFamily="-107" charset="-128"/>
              </a:rPr>
              <a:t>Músculos do abdome</a:t>
            </a:r>
            <a:br>
              <a:rPr lang="pt-BR" sz="1800" b="1" dirty="0" smtClean="0">
                <a:solidFill>
                  <a:schemeClr val="bg1"/>
                </a:solidFill>
                <a:ea typeface="ＭＳ Ｐゴシック" pitchFamily="-107" charset="-128"/>
              </a:rPr>
            </a:br>
            <a:r>
              <a:rPr lang="pt-BR" sz="2200" b="1" dirty="0" smtClean="0">
                <a:solidFill>
                  <a:schemeClr val="tx2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PAREDE POSTERIOR DO ABDOME</a:t>
            </a:r>
            <a:br>
              <a:rPr lang="pt-BR" sz="2200" b="1" dirty="0" smtClean="0">
                <a:solidFill>
                  <a:schemeClr val="tx2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</a:br>
            <a:endParaRPr lang="pt-BR" sz="2200" b="1" dirty="0" smtClean="0">
              <a:solidFill>
                <a:schemeClr val="tx2"/>
              </a:solidFill>
              <a:latin typeface="Arial" pitchFamily="34" charset="0"/>
              <a:ea typeface="ＭＳ Ｐゴシック" pitchFamily="-107" charset="-128"/>
              <a:cs typeface="Arial" pitchFamily="34" charset="0"/>
            </a:endParaRPr>
          </a:p>
        </p:txBody>
      </p:sp>
      <p:pic>
        <p:nvPicPr>
          <p:cNvPr id="23555" name="Picture 5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1412875"/>
            <a:ext cx="5113338" cy="49672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" name="Picture 7" descr="showima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512" y="1697023"/>
            <a:ext cx="4182616" cy="4486806"/>
          </a:xfrm>
          <a:noFill/>
        </p:spPr>
      </p:pic>
    </p:spTree>
    <p:extLst>
      <p:ext uri="{BB962C8B-B14F-4D97-AF65-F5344CB8AC3E}">
        <p14:creationId xmlns="" xmlns:p14="http://schemas.microsoft.com/office/powerpoint/2010/main" val="2676579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2200293" y="1862822"/>
            <a:ext cx="4943475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i="1" u="sng" dirty="0">
                <a:latin typeface="Arial" charset="0"/>
              </a:rPr>
              <a:t>Aorta</a:t>
            </a:r>
          </a:p>
          <a:p>
            <a:pPr algn="ctr">
              <a:lnSpc>
                <a:spcPct val="150000"/>
              </a:lnSpc>
            </a:pPr>
            <a:r>
              <a:rPr lang="pt-BR" sz="2000" b="1" i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t-BR" sz="2000" b="1" i="1" dirty="0" smtClean="0">
                <a:solidFill>
                  <a:schemeClr val="tx2"/>
                </a:solidFill>
                <a:latin typeface="Arial" charset="0"/>
              </a:rPr>
              <a:t>Ramos parietais da aorta abdominal: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i="1" dirty="0" smtClean="0">
                <a:solidFill>
                  <a:srgbClr val="FF0000"/>
                </a:solidFill>
                <a:latin typeface="Arial" charset="0"/>
              </a:rPr>
              <a:t>Artérias </a:t>
            </a:r>
            <a:r>
              <a:rPr lang="pt-BR" sz="2000" b="1" i="1" dirty="0">
                <a:solidFill>
                  <a:srgbClr val="FF0000"/>
                </a:solidFill>
                <a:latin typeface="Arial" charset="0"/>
              </a:rPr>
              <a:t>frênicas inferiores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i="1" dirty="0">
                <a:solidFill>
                  <a:srgbClr val="FF0000"/>
                </a:solidFill>
                <a:latin typeface="Arial" charset="0"/>
              </a:rPr>
              <a:t>Artérias </a:t>
            </a:r>
            <a:r>
              <a:rPr lang="pt-BR" sz="2000" b="1" i="1" dirty="0" smtClean="0">
                <a:solidFill>
                  <a:srgbClr val="FF0000"/>
                </a:solidFill>
                <a:latin typeface="Arial" charset="0"/>
              </a:rPr>
              <a:t>lombares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b="1" i="1" dirty="0">
                <a:solidFill>
                  <a:srgbClr val="FF0000"/>
                </a:solidFill>
                <a:latin typeface="Arial" charset="0"/>
              </a:rPr>
              <a:t>Artéria sacral mediana</a:t>
            </a:r>
          </a:p>
          <a:p>
            <a:pPr>
              <a:lnSpc>
                <a:spcPct val="150000"/>
              </a:lnSpc>
            </a:pPr>
            <a:r>
              <a:rPr lang="pt-BR" sz="2000" b="1" i="1" u="sng" dirty="0" smtClean="0">
                <a:latin typeface="Arial" charset="0"/>
              </a:rPr>
              <a:t>Veia </a:t>
            </a:r>
            <a:r>
              <a:rPr lang="pt-BR" sz="2000" b="1" i="1" u="sng" dirty="0">
                <a:latin typeface="Arial" charset="0"/>
              </a:rPr>
              <a:t>cava inferior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49325" y="142852"/>
            <a:ext cx="723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VASOS DA PAREDE ABDOMINAL POSTERIOR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 cstate="print"/>
          <a:srcRect l="20753" t="3883" r="23584" b="10471"/>
          <a:stretch>
            <a:fillRect/>
          </a:stretch>
        </p:blipFill>
        <p:spPr bwMode="auto">
          <a:xfrm>
            <a:off x="467544" y="404664"/>
            <a:ext cx="4679950" cy="41243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2771" name="Picture 5" descr="http://web.uaccb.edu/AcademicDivisions/MathScience/Science/BWheeler/Ess/figs/19-27b_AbdomenVn_3.jpg"/>
          <p:cNvPicPr>
            <a:picLocks noChangeAspect="1" noChangeArrowheads="1"/>
          </p:cNvPicPr>
          <p:nvPr/>
        </p:nvPicPr>
        <p:blipFill>
          <a:blip r:embed="rId3" cstate="print"/>
          <a:srcRect l="19846" r="20621" b="9662"/>
          <a:stretch>
            <a:fillRect/>
          </a:stretch>
        </p:blipFill>
        <p:spPr bwMode="auto">
          <a:xfrm>
            <a:off x="4284984" y="2492077"/>
            <a:ext cx="4535488" cy="4105275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/>
          <p:cNvSpPr txBox="1">
            <a:spLocks noChangeArrowheads="1"/>
          </p:cNvSpPr>
          <p:nvPr/>
        </p:nvSpPr>
        <p:spPr bwMode="auto">
          <a:xfrm>
            <a:off x="744538" y="2420938"/>
            <a:ext cx="7688323" cy="1938992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NN. </a:t>
            </a:r>
            <a:r>
              <a:rPr lang="pt-BR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Toraco-abdominais</a:t>
            </a:r>
            <a:r>
              <a:rPr lang="pt-BR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</a:t>
            </a: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(ramos cutâneos anteriores e laterais)</a:t>
            </a:r>
          </a:p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NN. </a:t>
            </a:r>
            <a:r>
              <a:rPr lang="pt-BR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Subcostais</a:t>
            </a:r>
            <a:endParaRPr lang="pt-BR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NN. </a:t>
            </a:r>
            <a:r>
              <a:rPr lang="pt-BR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Ilio-hipogástricos</a:t>
            </a:r>
            <a:endParaRPr lang="pt-BR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NN. </a:t>
            </a:r>
            <a:r>
              <a:rPr lang="pt-BR" sz="20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Ilio-inguinais</a:t>
            </a:r>
            <a:endParaRPr lang="pt-BR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949325" y="836613"/>
            <a:ext cx="7239000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INERVAÇÃO DA PAREDE ABDOMINAL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ANATAbdomeParedeNervo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3948112" cy="593566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836712"/>
            <a:ext cx="4032250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nervos 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5200" y="620688"/>
            <a:ext cx="4368800" cy="6196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23850" y="188640"/>
            <a:ext cx="849630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b="1" dirty="0">
                <a:latin typeface="Arial" charset="0"/>
              </a:rPr>
              <a:t>NERVOS QUE ACOMPANHAM A PAREDE POSTERIOR DO ABDOME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11188" y="2133600"/>
            <a:ext cx="3960812" cy="28622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i="1" dirty="0">
                <a:latin typeface="Arial" charset="0"/>
              </a:rPr>
              <a:t>Nervo subcostal</a:t>
            </a:r>
          </a:p>
          <a:p>
            <a:pPr>
              <a:lnSpc>
                <a:spcPct val="150000"/>
              </a:lnSpc>
            </a:pPr>
            <a:r>
              <a:rPr lang="pt-BR" sz="2000" b="1" i="1" dirty="0">
                <a:latin typeface="Arial" charset="0"/>
              </a:rPr>
              <a:t>Nervo </a:t>
            </a:r>
            <a:r>
              <a:rPr lang="pt-BR" sz="2000" b="1" i="1" dirty="0" err="1">
                <a:latin typeface="Arial" charset="0"/>
              </a:rPr>
              <a:t>ilio-hipogástrico</a:t>
            </a:r>
            <a:endParaRPr lang="pt-BR" sz="2000" b="1" i="1" dirty="0"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pt-BR" sz="2000" b="1" i="1" dirty="0">
                <a:latin typeface="Arial" charset="0"/>
              </a:rPr>
              <a:t>Nervo </a:t>
            </a:r>
            <a:r>
              <a:rPr lang="pt-BR" sz="2000" b="1" i="1" dirty="0" err="1">
                <a:latin typeface="Arial" charset="0"/>
              </a:rPr>
              <a:t>ilioinguinal</a:t>
            </a:r>
            <a:endParaRPr lang="pt-BR" sz="2000" b="1" i="1" dirty="0"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Nervo cutâneo lateral da coxa</a:t>
            </a:r>
          </a:p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Nervo </a:t>
            </a:r>
            <a:r>
              <a:rPr lang="pt-BR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genitofemoral</a:t>
            </a:r>
            <a:endParaRPr lang="pt-BR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Nervo femoral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187624" y="1628800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FF0000"/>
                </a:solidFill>
              </a:rPr>
              <a:t>PLEXO LOMBAR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>
          <a:solidFill>
            <a:schemeClr val="bg2"/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pt-BR" sz="2800" b="1" dirty="0" smtClean="0">
                <a:solidFill>
                  <a:srgbClr val="FF0000"/>
                </a:solidFill>
                <a:ea typeface="ＭＳ Ｐゴシック" pitchFamily="-107" charset="-128"/>
              </a:rPr>
              <a:t>Canais inguinais:</a:t>
            </a:r>
            <a:r>
              <a:rPr lang="pt-BR" sz="1800" b="1" dirty="0" smtClean="0">
                <a:solidFill>
                  <a:schemeClr val="tx1">
                    <a:lumMod val="75000"/>
                  </a:schemeClr>
                </a:solidFill>
                <a:ea typeface="ＭＳ Ｐゴシック" pitchFamily="-107" charset="-128"/>
              </a:rPr>
              <a:t> </a:t>
            </a:r>
            <a:r>
              <a:rPr lang="pt-BR" sz="2000" b="1" dirty="0" smtClean="0">
                <a:solidFill>
                  <a:schemeClr val="tx1">
                    <a:lumMod val="75000"/>
                  </a:schemeClr>
                </a:solidFill>
                <a:ea typeface="ＭＳ Ｐゴシック" pitchFamily="-107" charset="-128"/>
              </a:rPr>
              <a:t>Nos homens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-107" charset="-128"/>
              </a:rPr>
              <a:t>: permitem a passagem do funículo espermático e testículo (pouco antes do nascimento). </a:t>
            </a:r>
            <a:b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-107" charset="-128"/>
              </a:rPr>
            </a:br>
            <a:r>
              <a:rPr lang="pt-BR" sz="2000" b="1" dirty="0" smtClean="0">
                <a:ea typeface="ＭＳ Ｐゴシック" pitchFamily="-107" charset="-128"/>
              </a:rPr>
              <a:t>Nas </a:t>
            </a:r>
            <a:r>
              <a:rPr lang="pt-BR" sz="2000" b="1" dirty="0">
                <a:ea typeface="ＭＳ Ｐゴシック" pitchFamily="-107" charset="-128"/>
              </a:rPr>
              <a:t>mulheres: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ea typeface="ＭＳ Ｐゴシック" pitchFamily="-107" charset="-128"/>
              </a:rPr>
              <a:t>do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-107" charset="-128"/>
              </a:rPr>
              <a:t>ligamento </a:t>
            </a:r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ea typeface="ＭＳ Ｐゴシック" pitchFamily="-107" charset="-128"/>
              </a:rPr>
              <a:t>redondo do </a:t>
            </a: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ea typeface="ＭＳ Ｐゴシック" pitchFamily="-107" charset="-128"/>
              </a:rPr>
              <a:t>útero.</a:t>
            </a:r>
          </a:p>
        </p:txBody>
      </p:sp>
      <p:pic>
        <p:nvPicPr>
          <p:cNvPr id="46083" name="Picture 8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" y="1772816"/>
            <a:ext cx="4464050" cy="427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10" descr="show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850" y="2708275"/>
            <a:ext cx="43942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gubernaculum 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16832"/>
            <a:ext cx="4139952" cy="4191157"/>
          </a:xfrm>
          <a:prstGeom prst="rect">
            <a:avLst/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36972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Descida dos testículos e obliteração do processo vaginal</a:t>
            </a:r>
            <a:endParaRPr lang="pt-BR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gubernaculum 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193" y="1484784"/>
            <a:ext cx="5789243" cy="4813995"/>
          </a:xfrm>
          <a:prstGeom prst="rect">
            <a:avLst/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</p:spPr>
      </p:pic>
      <p:pic>
        <p:nvPicPr>
          <p:cNvPr id="5" name="Picture 2" descr="IMG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9700" y="3071679"/>
            <a:ext cx="3600772" cy="322752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1619672" y="270892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GUBERNÁCULO</a:t>
            </a:r>
            <a:endParaRPr lang="pt-BR" b="1" dirty="0"/>
          </a:p>
        </p:txBody>
      </p:sp>
      <p:cxnSp>
        <p:nvCxnSpPr>
          <p:cNvPr id="7" name="Conector de seta reta 6"/>
          <p:cNvCxnSpPr/>
          <p:nvPr/>
        </p:nvCxnSpPr>
        <p:spPr>
          <a:xfrm>
            <a:off x="3203848" y="2924944"/>
            <a:ext cx="144016" cy="28803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4067944" y="154750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GÔNADA</a:t>
            </a:r>
            <a:endParaRPr lang="pt-BR" b="1" dirty="0"/>
          </a:p>
        </p:txBody>
      </p:sp>
      <p:sp>
        <p:nvSpPr>
          <p:cNvPr id="8196" name="AutoShape 4" descr="Resultado de imagem para tunicas do testicu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Resultado de imagem para tunicas do testicul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200" name="Picture 8" descr="Resultado de imagem para tunicas do testicu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997" y="1357298"/>
            <a:ext cx="5564011" cy="36433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8202" name="Picture 10" descr="Resultado de imagem para ligamento redondo do uter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993" y="1257311"/>
            <a:ext cx="5148263" cy="37433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77089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ATPELVEM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47675"/>
            <a:ext cx="3641725" cy="5935663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323850" y="609600"/>
            <a:ext cx="4486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b="1">
                <a:solidFill>
                  <a:srgbClr val="009900"/>
                </a:solidFill>
                <a:latin typeface="Arial" charset="0"/>
              </a:rPr>
              <a:t>M. DIAFRAGMA TORÁCICO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395288" y="5995988"/>
            <a:ext cx="4198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b="1">
                <a:solidFill>
                  <a:srgbClr val="FF0000"/>
                </a:solidFill>
              </a:rPr>
              <a:t>  </a:t>
            </a:r>
            <a:r>
              <a:rPr lang="pt-BR" sz="2000" b="1">
                <a:solidFill>
                  <a:srgbClr val="FF0000"/>
                </a:solidFill>
                <a:latin typeface="Arial" charset="0"/>
              </a:rPr>
              <a:t>DIAFRAGMA   PÉLVICO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0063" y="357188"/>
            <a:ext cx="4365625" cy="610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4932040" y="404664"/>
            <a:ext cx="122413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LIMITES</a:t>
            </a:r>
            <a:endParaRPr lang="pt-BR" b="1" dirty="0"/>
          </a:p>
        </p:txBody>
      </p:sp>
      <p:cxnSp>
        <p:nvCxnSpPr>
          <p:cNvPr id="9" name="Conector reto 8"/>
          <p:cNvCxnSpPr/>
          <p:nvPr/>
        </p:nvCxnSpPr>
        <p:spPr>
          <a:xfrm rot="5400000" flipH="1" flipV="1">
            <a:off x="6000760" y="3500438"/>
            <a:ext cx="714380" cy="71438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9" grpId="0" autoUpdateAnimBg="0"/>
      <p:bldP spid="82950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arede 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692150"/>
            <a:ext cx="5691187" cy="5524500"/>
          </a:xfrm>
          <a:prstGeom prst="rect">
            <a:avLst/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</p:spPr>
      </p:pic>
      <p:sp>
        <p:nvSpPr>
          <p:cNvPr id="49155" name="Freeform 3"/>
          <p:cNvSpPr>
            <a:spLocks/>
          </p:cNvSpPr>
          <p:nvPr/>
        </p:nvSpPr>
        <p:spPr bwMode="auto">
          <a:xfrm>
            <a:off x="3132138" y="2420938"/>
            <a:ext cx="1957387" cy="2232025"/>
          </a:xfrm>
          <a:custGeom>
            <a:avLst/>
            <a:gdLst>
              <a:gd name="T0" fmla="*/ 0 w 1233"/>
              <a:gd name="T1" fmla="*/ 2147483647 h 1406"/>
              <a:gd name="T2" fmla="*/ 2147483647 w 1233"/>
              <a:gd name="T3" fmla="*/ 2147483647 h 1406"/>
              <a:gd name="T4" fmla="*/ 2147483647 w 1233"/>
              <a:gd name="T5" fmla="*/ 2147483647 h 1406"/>
              <a:gd name="T6" fmla="*/ 2147483647 w 1233"/>
              <a:gd name="T7" fmla="*/ 2147483647 h 1406"/>
              <a:gd name="T8" fmla="*/ 2147483647 w 1233"/>
              <a:gd name="T9" fmla="*/ 2147483647 h 1406"/>
              <a:gd name="T10" fmla="*/ 2147483647 w 1233"/>
              <a:gd name="T11" fmla="*/ 2147483647 h 1406"/>
              <a:gd name="T12" fmla="*/ 2147483647 w 1233"/>
              <a:gd name="T13" fmla="*/ 2147483647 h 1406"/>
              <a:gd name="T14" fmla="*/ 2147483647 w 1233"/>
              <a:gd name="T15" fmla="*/ 2147483647 h 1406"/>
              <a:gd name="T16" fmla="*/ 2147483647 w 1233"/>
              <a:gd name="T17" fmla="*/ 0 h 140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3"/>
              <a:gd name="T28" fmla="*/ 0 h 1406"/>
              <a:gd name="T29" fmla="*/ 1233 w 1233"/>
              <a:gd name="T30" fmla="*/ 1406 h 140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3" h="1406">
                <a:moveTo>
                  <a:pt x="0" y="1406"/>
                </a:moveTo>
                <a:cubicBezTo>
                  <a:pt x="7" y="1379"/>
                  <a:pt x="15" y="1353"/>
                  <a:pt x="45" y="1315"/>
                </a:cubicBezTo>
                <a:cubicBezTo>
                  <a:pt x="75" y="1277"/>
                  <a:pt x="113" y="1232"/>
                  <a:pt x="181" y="1179"/>
                </a:cubicBezTo>
                <a:cubicBezTo>
                  <a:pt x="249" y="1126"/>
                  <a:pt x="377" y="1043"/>
                  <a:pt x="453" y="998"/>
                </a:cubicBezTo>
                <a:cubicBezTo>
                  <a:pt x="529" y="953"/>
                  <a:pt x="567" y="952"/>
                  <a:pt x="635" y="907"/>
                </a:cubicBezTo>
                <a:cubicBezTo>
                  <a:pt x="703" y="862"/>
                  <a:pt x="779" y="801"/>
                  <a:pt x="862" y="726"/>
                </a:cubicBezTo>
                <a:cubicBezTo>
                  <a:pt x="945" y="651"/>
                  <a:pt x="1074" y="545"/>
                  <a:pt x="1134" y="454"/>
                </a:cubicBezTo>
                <a:cubicBezTo>
                  <a:pt x="1194" y="363"/>
                  <a:pt x="1217" y="257"/>
                  <a:pt x="1225" y="181"/>
                </a:cubicBezTo>
                <a:cubicBezTo>
                  <a:pt x="1233" y="105"/>
                  <a:pt x="1206" y="52"/>
                  <a:pt x="1179" y="0"/>
                </a:cubicBezTo>
              </a:path>
            </a:pathLst>
          </a:custGeom>
          <a:noFill/>
          <a:ln w="50800" cap="rnd" cmpd="sng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56" name="Freeform 6"/>
          <p:cNvSpPr>
            <a:spLocks/>
          </p:cNvSpPr>
          <p:nvPr/>
        </p:nvSpPr>
        <p:spPr bwMode="auto">
          <a:xfrm>
            <a:off x="3492500" y="2205038"/>
            <a:ext cx="1966913" cy="2592387"/>
          </a:xfrm>
          <a:custGeom>
            <a:avLst/>
            <a:gdLst>
              <a:gd name="T0" fmla="*/ 0 w 1239"/>
              <a:gd name="T1" fmla="*/ 2147483647 h 1633"/>
              <a:gd name="T2" fmla="*/ 2147483647 w 1239"/>
              <a:gd name="T3" fmla="*/ 2147483647 h 1633"/>
              <a:gd name="T4" fmla="*/ 2147483647 w 1239"/>
              <a:gd name="T5" fmla="*/ 2147483647 h 1633"/>
              <a:gd name="T6" fmla="*/ 2147483647 w 1239"/>
              <a:gd name="T7" fmla="*/ 2147483647 h 1633"/>
              <a:gd name="T8" fmla="*/ 2147483647 w 1239"/>
              <a:gd name="T9" fmla="*/ 2147483647 h 1633"/>
              <a:gd name="T10" fmla="*/ 2147483647 w 1239"/>
              <a:gd name="T11" fmla="*/ 2147483647 h 1633"/>
              <a:gd name="T12" fmla="*/ 2147483647 w 1239"/>
              <a:gd name="T13" fmla="*/ 2147483647 h 1633"/>
              <a:gd name="T14" fmla="*/ 2147483647 w 1239"/>
              <a:gd name="T15" fmla="*/ 2147483647 h 1633"/>
              <a:gd name="T16" fmla="*/ 2147483647 w 1239"/>
              <a:gd name="T17" fmla="*/ 0 h 163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39"/>
              <a:gd name="T28" fmla="*/ 0 h 1633"/>
              <a:gd name="T29" fmla="*/ 1239 w 1239"/>
              <a:gd name="T30" fmla="*/ 1633 h 163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39" h="1633">
                <a:moveTo>
                  <a:pt x="0" y="1633"/>
                </a:moveTo>
                <a:cubicBezTo>
                  <a:pt x="38" y="1591"/>
                  <a:pt x="76" y="1550"/>
                  <a:pt x="136" y="1497"/>
                </a:cubicBezTo>
                <a:cubicBezTo>
                  <a:pt x="196" y="1444"/>
                  <a:pt x="271" y="1375"/>
                  <a:pt x="362" y="1315"/>
                </a:cubicBezTo>
                <a:cubicBezTo>
                  <a:pt x="453" y="1255"/>
                  <a:pt x="582" y="1202"/>
                  <a:pt x="680" y="1134"/>
                </a:cubicBezTo>
                <a:cubicBezTo>
                  <a:pt x="778" y="1066"/>
                  <a:pt x="876" y="983"/>
                  <a:pt x="952" y="907"/>
                </a:cubicBezTo>
                <a:cubicBezTo>
                  <a:pt x="1028" y="831"/>
                  <a:pt x="1089" y="756"/>
                  <a:pt x="1134" y="680"/>
                </a:cubicBezTo>
                <a:cubicBezTo>
                  <a:pt x="1179" y="604"/>
                  <a:pt x="1209" y="528"/>
                  <a:pt x="1224" y="453"/>
                </a:cubicBezTo>
                <a:cubicBezTo>
                  <a:pt x="1239" y="378"/>
                  <a:pt x="1224" y="302"/>
                  <a:pt x="1224" y="227"/>
                </a:cubicBezTo>
                <a:cubicBezTo>
                  <a:pt x="1224" y="152"/>
                  <a:pt x="1224" y="38"/>
                  <a:pt x="1224" y="0"/>
                </a:cubicBezTo>
              </a:path>
            </a:pathLst>
          </a:custGeom>
          <a:noFill/>
          <a:ln w="50800" cap="rnd" cmpd="sng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57" name="CaixaDeTexto 4"/>
          <p:cNvSpPr txBox="1">
            <a:spLocks noChangeArrowheads="1"/>
          </p:cNvSpPr>
          <p:nvPr/>
        </p:nvSpPr>
        <p:spPr bwMode="auto">
          <a:xfrm>
            <a:off x="1979613" y="1125538"/>
            <a:ext cx="1152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Teto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928662" y="857232"/>
            <a:ext cx="2428892" cy="121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928662" y="1071546"/>
            <a:ext cx="2357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Anel inguinal superficial e profundo</a:t>
            </a:r>
            <a:endParaRPr lang="pt-B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4292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ANAL INGUINAL 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442913"/>
            <a:ext cx="6142037" cy="5970587"/>
          </a:xfrm>
          <a:prstGeom prst="rect">
            <a:avLst/>
          </a:prstGeom>
          <a:noFill/>
          <a:ln w="38100">
            <a:solidFill>
              <a:srgbClr val="66FFFF"/>
            </a:solidFill>
            <a:miter lim="800000"/>
            <a:headEnd/>
            <a:tailEnd/>
          </a:ln>
        </p:spPr>
      </p:pic>
      <p:sp>
        <p:nvSpPr>
          <p:cNvPr id="50179" name="Oval 3"/>
          <p:cNvSpPr>
            <a:spLocks noChangeArrowheads="1"/>
          </p:cNvSpPr>
          <p:nvPr/>
        </p:nvSpPr>
        <p:spPr bwMode="auto">
          <a:xfrm>
            <a:off x="2857500" y="4295775"/>
            <a:ext cx="360363" cy="357188"/>
          </a:xfrm>
          <a:prstGeom prst="ellipse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 flipV="1">
            <a:off x="3203575" y="3716338"/>
            <a:ext cx="1368425" cy="865187"/>
          </a:xfrm>
          <a:prstGeom prst="line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flipV="1">
            <a:off x="2987675" y="3357563"/>
            <a:ext cx="1584325" cy="935037"/>
          </a:xfrm>
          <a:prstGeom prst="line">
            <a:avLst/>
          </a:prstGeom>
          <a:noFill/>
          <a:ln w="63500">
            <a:solidFill>
              <a:schemeClr val="tx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pic>
        <p:nvPicPr>
          <p:cNvPr id="6" name="Picture 3" descr="F66122-004-f0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"/>
            <a:ext cx="3635896" cy="38831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8" name="Conector de seta reta 7"/>
          <p:cNvCxnSpPr/>
          <p:nvPr/>
        </p:nvCxnSpPr>
        <p:spPr>
          <a:xfrm flipV="1">
            <a:off x="3347864" y="1556792"/>
            <a:ext cx="3312368" cy="1944216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71406" y="71414"/>
            <a:ext cx="2571768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Hérnias inguinais diretas pelo </a:t>
            </a:r>
            <a:r>
              <a:rPr lang="pt-BR" sz="2400" b="1" dirty="0" err="1" smtClean="0">
                <a:solidFill>
                  <a:srgbClr val="FF0000"/>
                </a:solidFill>
              </a:rPr>
              <a:t>Trígono</a:t>
            </a:r>
            <a:r>
              <a:rPr lang="pt-BR" sz="2400" b="1" dirty="0" smtClean="0">
                <a:solidFill>
                  <a:srgbClr val="FF0000"/>
                </a:solidFill>
              </a:rPr>
              <a:t> inguinal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2377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4355976" y="44624"/>
            <a:ext cx="4788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Hérnias inguinais indiretas</a:t>
            </a:r>
          </a:p>
        </p:txBody>
      </p:sp>
      <p:pic>
        <p:nvPicPr>
          <p:cNvPr id="1026" name="Picture 2" descr="C:\Users\Medcina\Desktop\Apresentaçã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088" y="548680"/>
            <a:ext cx="8316416" cy="623731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Picture 2" descr="hernia ingu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067944" cy="423733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27363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 w="38100">
            <a:solidFill>
              <a:srgbClr val="00B050"/>
            </a:solidFill>
          </a:ln>
        </p:spPr>
        <p:txBody>
          <a:bodyPr/>
          <a:lstStyle/>
          <a:p>
            <a:r>
              <a:rPr lang="pt-BR" b="1" dirty="0" smtClean="0">
                <a:solidFill>
                  <a:srgbClr val="00B050"/>
                </a:solidFill>
              </a:rPr>
              <a:t>CONTEÚDO</a:t>
            </a:r>
            <a:endParaRPr lang="pt-BR" b="1" dirty="0">
              <a:solidFill>
                <a:srgbClr val="00B05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ln w="38100">
            <a:solidFill>
              <a:srgbClr val="00B050"/>
            </a:solidFill>
          </a:ln>
        </p:spPr>
        <p:txBody>
          <a:bodyPr/>
          <a:lstStyle/>
          <a:p>
            <a:pPr algn="ctr"/>
            <a:endParaRPr lang="pt-BR" b="1" dirty="0" smtClean="0"/>
          </a:p>
          <a:p>
            <a:pPr algn="ctr"/>
            <a:r>
              <a:rPr lang="pt-BR" b="1" dirty="0" smtClean="0"/>
              <a:t>Parede abdominal </a:t>
            </a:r>
            <a:r>
              <a:rPr lang="pt-BR" b="1" dirty="0" err="1" smtClean="0"/>
              <a:t>antero-lateral</a:t>
            </a:r>
            <a:r>
              <a:rPr lang="pt-BR" b="1" dirty="0" smtClean="0"/>
              <a:t>: bainha do reto e canal inguinal;</a:t>
            </a:r>
          </a:p>
          <a:p>
            <a:pPr algn="ctr">
              <a:buNone/>
            </a:pPr>
            <a:endParaRPr lang="pt-BR" b="1" dirty="0" smtClean="0"/>
          </a:p>
          <a:p>
            <a:pPr algn="ctr"/>
            <a:r>
              <a:rPr lang="pt-BR" b="1" dirty="0" smtClean="0">
                <a:solidFill>
                  <a:schemeClr val="accent3">
                    <a:lumMod val="50000"/>
                  </a:schemeClr>
                </a:solidFill>
              </a:rPr>
              <a:t>Parede posterior do abdome: vasos sanguíneos e nervos.</a:t>
            </a:r>
            <a:endParaRPr lang="pt-BR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2987675" y="3213100"/>
            <a:ext cx="33131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600">
                <a:solidFill>
                  <a:schemeClr val="accent2"/>
                </a:solidFill>
              </a:rPr>
              <a:t>        </a:t>
            </a:r>
            <a:r>
              <a:rPr lang="pt-BR" sz="3600" b="1">
                <a:solidFill>
                  <a:schemeClr val="accent2"/>
                </a:solidFill>
              </a:rPr>
              <a:t>FIM</a:t>
            </a:r>
          </a:p>
        </p:txBody>
      </p:sp>
      <p:sp>
        <p:nvSpPr>
          <p:cNvPr id="4" name="Retângulo 3"/>
          <p:cNvSpPr/>
          <p:nvPr/>
        </p:nvSpPr>
        <p:spPr>
          <a:xfrm>
            <a:off x="714348" y="1071546"/>
            <a:ext cx="8072494" cy="4857784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6" name="Picture 2" descr="brasao USP - 1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571868" y="260350"/>
            <a:ext cx="2510670" cy="3382964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3214678" y="4357694"/>
            <a:ext cx="33575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 smtClean="0">
                <a:solidFill>
                  <a:schemeClr val="bg1"/>
                </a:solidFill>
              </a:rPr>
              <a:t>FIM</a:t>
            </a:r>
            <a:endParaRPr lang="pt-BR" sz="8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ATABDOM12p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980728"/>
            <a:ext cx="5580112" cy="513502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1026" descr="ANATABDOM22p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726064"/>
            <a:ext cx="5940152" cy="5897531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5" name="Picture 10" descr="show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000108"/>
            <a:ext cx="5723400" cy="407117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251520" y="4797152"/>
            <a:ext cx="576064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PAREDE ANTERO-LATERAL E POSTERIOR</a:t>
            </a:r>
            <a:endParaRPr lang="pt-BR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539750" y="439738"/>
            <a:ext cx="3559175" cy="5976937"/>
            <a:chOff x="2813025" y="439738"/>
            <a:chExt cx="3559175" cy="5976937"/>
          </a:xfrm>
        </p:grpSpPr>
        <p:pic>
          <p:nvPicPr>
            <p:cNvPr id="11268" name="Picture 2" descr="ANATABDOM01super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13025" y="439738"/>
              <a:ext cx="3559175" cy="5976937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</p:spPr>
        </p:pic>
        <p:sp>
          <p:nvSpPr>
            <p:cNvPr id="11269" name="Line 3"/>
            <p:cNvSpPr>
              <a:spLocks noChangeShapeType="1"/>
            </p:cNvSpPr>
            <p:nvPr/>
          </p:nvSpPr>
          <p:spPr bwMode="auto">
            <a:xfrm>
              <a:off x="3997325" y="533400"/>
              <a:ext cx="0" cy="47942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270" name="Line 4"/>
            <p:cNvSpPr>
              <a:spLocks noChangeShapeType="1"/>
            </p:cNvSpPr>
            <p:nvPr/>
          </p:nvSpPr>
          <p:spPr bwMode="auto">
            <a:xfrm>
              <a:off x="5216525" y="533400"/>
              <a:ext cx="0" cy="47942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271" name="Line 5"/>
            <p:cNvSpPr>
              <a:spLocks noChangeShapeType="1"/>
            </p:cNvSpPr>
            <p:nvPr/>
          </p:nvSpPr>
          <p:spPr bwMode="auto">
            <a:xfrm>
              <a:off x="2895600" y="4665663"/>
              <a:ext cx="33528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272" name="Line 6"/>
            <p:cNvSpPr>
              <a:spLocks noChangeShapeType="1"/>
            </p:cNvSpPr>
            <p:nvPr/>
          </p:nvSpPr>
          <p:spPr bwMode="auto">
            <a:xfrm>
              <a:off x="2820988" y="3768725"/>
              <a:ext cx="3509962" cy="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273" name="Text Box 7"/>
            <p:cNvSpPr txBox="1">
              <a:spLocks noChangeArrowheads="1"/>
            </p:cNvSpPr>
            <p:nvPr/>
          </p:nvSpPr>
          <p:spPr bwMode="auto">
            <a:xfrm>
              <a:off x="4419600" y="3200400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11274" name="Text Box 8"/>
            <p:cNvSpPr txBox="1">
              <a:spLocks noChangeArrowheads="1"/>
            </p:cNvSpPr>
            <p:nvPr/>
          </p:nvSpPr>
          <p:spPr bwMode="auto">
            <a:xfrm>
              <a:off x="4432300" y="3986213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11275" name="Text Box 9"/>
            <p:cNvSpPr txBox="1">
              <a:spLocks noChangeArrowheads="1"/>
            </p:cNvSpPr>
            <p:nvPr/>
          </p:nvSpPr>
          <p:spPr bwMode="auto">
            <a:xfrm>
              <a:off x="4448175" y="4859338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3</a:t>
              </a:r>
            </a:p>
          </p:txBody>
        </p:sp>
        <p:sp>
          <p:nvSpPr>
            <p:cNvPr id="11276" name="Text Box 10"/>
            <p:cNvSpPr txBox="1">
              <a:spLocks noChangeArrowheads="1"/>
            </p:cNvSpPr>
            <p:nvPr/>
          </p:nvSpPr>
          <p:spPr bwMode="auto">
            <a:xfrm>
              <a:off x="3505200" y="3252788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4</a:t>
              </a:r>
            </a:p>
          </p:txBody>
        </p:sp>
        <p:sp>
          <p:nvSpPr>
            <p:cNvPr id="11277" name="Text Box 11"/>
            <p:cNvSpPr txBox="1">
              <a:spLocks noChangeArrowheads="1"/>
            </p:cNvSpPr>
            <p:nvPr/>
          </p:nvSpPr>
          <p:spPr bwMode="auto">
            <a:xfrm>
              <a:off x="5332413" y="3252788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4</a:t>
              </a:r>
            </a:p>
          </p:txBody>
        </p:sp>
        <p:sp>
          <p:nvSpPr>
            <p:cNvPr id="11278" name="Text Box 12"/>
            <p:cNvSpPr txBox="1">
              <a:spLocks noChangeArrowheads="1"/>
            </p:cNvSpPr>
            <p:nvPr/>
          </p:nvSpPr>
          <p:spPr bwMode="auto">
            <a:xfrm>
              <a:off x="3522663" y="3997325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5</a:t>
              </a:r>
            </a:p>
          </p:txBody>
        </p:sp>
        <p:sp>
          <p:nvSpPr>
            <p:cNvPr id="11279" name="Text Box 13"/>
            <p:cNvSpPr txBox="1">
              <a:spLocks noChangeArrowheads="1"/>
            </p:cNvSpPr>
            <p:nvPr/>
          </p:nvSpPr>
          <p:spPr bwMode="auto">
            <a:xfrm>
              <a:off x="5334000" y="3997325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5</a:t>
              </a:r>
            </a:p>
          </p:txBody>
        </p:sp>
        <p:sp>
          <p:nvSpPr>
            <p:cNvPr id="11280" name="Text Box 14"/>
            <p:cNvSpPr txBox="1">
              <a:spLocks noChangeArrowheads="1"/>
            </p:cNvSpPr>
            <p:nvPr/>
          </p:nvSpPr>
          <p:spPr bwMode="auto">
            <a:xfrm>
              <a:off x="3651250" y="4648200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6</a:t>
              </a:r>
            </a:p>
          </p:txBody>
        </p:sp>
        <p:sp>
          <p:nvSpPr>
            <p:cNvPr id="11281" name="Text Box 15"/>
            <p:cNvSpPr txBox="1">
              <a:spLocks noChangeArrowheads="1"/>
            </p:cNvSpPr>
            <p:nvPr/>
          </p:nvSpPr>
          <p:spPr bwMode="auto">
            <a:xfrm>
              <a:off x="5227638" y="4630738"/>
              <a:ext cx="533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b="1">
                  <a:solidFill>
                    <a:srgbClr val="FFFF00"/>
                  </a:solidFill>
                  <a:latin typeface="Arial" charset="0"/>
                </a:rPr>
                <a:t>6</a:t>
              </a:r>
            </a:p>
          </p:txBody>
        </p:sp>
      </p:grp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356100" y="2133600"/>
            <a:ext cx="4248150" cy="2185988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1 -</a:t>
            </a:r>
            <a:r>
              <a:rPr lang="pt-BR" sz="1600" b="1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sym typeface="Symbol" pitchFamily="18" charset="2"/>
              </a:rPr>
              <a:t>REG.  EPIGÁSTRICA</a:t>
            </a:r>
            <a:endParaRPr lang="pt-BR" sz="1600" b="1" i="1" dirty="0">
              <a:solidFill>
                <a:srgbClr val="FF0000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charset="0"/>
            </a:endParaRPr>
          </a:p>
          <a:p>
            <a:pPr algn="r">
              <a:spcBef>
                <a:spcPct val="50000"/>
              </a:spcBef>
              <a:defRPr/>
            </a:pP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2 -</a:t>
            </a:r>
            <a:r>
              <a:rPr lang="pt-BR" sz="16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REG.  UMBILICAL</a:t>
            </a:r>
          </a:p>
          <a:p>
            <a:pPr algn="r">
              <a:spcBef>
                <a:spcPct val="50000"/>
              </a:spcBef>
              <a:defRPr/>
            </a:pP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3 -</a:t>
            </a:r>
            <a:r>
              <a:rPr lang="pt-BR" sz="1600" b="1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sym typeface="Symbol" pitchFamily="18" charset="2"/>
              </a:rPr>
              <a:t>REG.  HIPOGÁSTRICA</a:t>
            </a:r>
          </a:p>
          <a:p>
            <a:pPr marL="373063" indent="-373063" algn="r">
              <a:spcBef>
                <a:spcPct val="50000"/>
              </a:spcBef>
              <a:buFont typeface="Symbol" pitchFamily="18" charset="2"/>
              <a:buNone/>
              <a:defRPr/>
            </a:pP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4 -</a:t>
            </a:r>
            <a:r>
              <a:rPr lang="pt-BR" sz="16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HIPOCÔNDRIOS  (dir./esq.)</a:t>
            </a:r>
          </a:p>
          <a:p>
            <a:pPr marL="373063" indent="-373063" algn="r">
              <a:spcBef>
                <a:spcPct val="50000"/>
              </a:spcBef>
              <a:buFont typeface="Symbol" pitchFamily="18" charset="2"/>
              <a:buNone/>
              <a:defRPr/>
            </a:pP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5 -</a:t>
            </a:r>
            <a:r>
              <a:rPr lang="pt-BR" sz="1600" b="1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sym typeface="Symbol" pitchFamily="18" charset="2"/>
              </a:rPr>
              <a:t>FLANCOS   (dir./esq.) (lombar)</a:t>
            </a:r>
          </a:p>
          <a:p>
            <a:pPr marL="373063" indent="-373063" algn="r">
              <a:spcBef>
                <a:spcPct val="50000"/>
              </a:spcBef>
              <a:buFont typeface="Symbol" pitchFamily="18" charset="2"/>
              <a:buNone/>
              <a:defRPr/>
            </a:pP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sym typeface="Symbol" pitchFamily="18" charset="2"/>
              </a:rPr>
              <a:t>6 -</a:t>
            </a:r>
            <a:r>
              <a:rPr lang="pt-BR" sz="1600" b="1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 </a:t>
            </a:r>
            <a:r>
              <a:rPr lang="pt-B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sym typeface="Symbol" pitchFamily="18" charset="2"/>
              </a:rPr>
              <a:t>FOSSAS  ILÍACAS  (dir./esq.) (inguinal)</a:t>
            </a:r>
            <a:r>
              <a:rPr lang="pt-BR" sz="1600" b="1" dirty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 </a:t>
            </a:r>
          </a:p>
        </p:txBody>
      </p:sp>
      <p:sp>
        <p:nvSpPr>
          <p:cNvPr id="3" name="Retângulo 2"/>
          <p:cNvSpPr/>
          <p:nvPr/>
        </p:nvSpPr>
        <p:spPr>
          <a:xfrm>
            <a:off x="4383935" y="908720"/>
            <a:ext cx="4292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b="1" i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REGIÕES  DA  PAREDE  ABDOMINAL</a:t>
            </a:r>
          </a:p>
        </p:txBody>
      </p:sp>
      <p:pic>
        <p:nvPicPr>
          <p:cNvPr id="27650" name="Picture 2" descr="Resultado de imagem para imagem de hernia inguinal na pare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357166"/>
            <a:ext cx="6000792" cy="61436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7656" name="Picture 8" descr="Imagem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143248"/>
            <a:ext cx="5357811" cy="357187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7658" name="Picture 10" descr="Resultado de imagem para ausculta da parede abdomin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32656"/>
            <a:ext cx="6577063" cy="3705230"/>
          </a:xfrm>
          <a:prstGeom prst="rect">
            <a:avLst/>
          </a:prstGeom>
          <a:noFill/>
        </p:spPr>
      </p:pic>
      <p:pic>
        <p:nvPicPr>
          <p:cNvPr id="26" name="Picture 4" descr="Resultado de imagem para palpaçao de visceras abdomina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3358752"/>
            <a:ext cx="5082287" cy="3261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8" name="Picture 6" descr="Resultado de imagem para percussão da parede abdomin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6533" y="0"/>
            <a:ext cx="3907467" cy="434816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ANATAbdomeParedCamad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0"/>
            <a:ext cx="5314950" cy="3959225"/>
          </a:xfrm>
          <a:prstGeom prst="rect">
            <a:avLst/>
          </a:prstGeom>
          <a:noFill/>
          <a:ln w="38100">
            <a:solidFill>
              <a:srgbClr val="CCFF66"/>
            </a:solidFill>
            <a:miter lim="800000"/>
            <a:headEnd/>
            <a:tailEnd/>
          </a:ln>
        </p:spPr>
      </p:pic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5867400" y="1619250"/>
            <a:ext cx="6096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3316" name="Line 5"/>
          <p:cNvSpPr>
            <a:spLocks noChangeShapeType="1"/>
          </p:cNvSpPr>
          <p:nvPr/>
        </p:nvSpPr>
        <p:spPr bwMode="auto">
          <a:xfrm>
            <a:off x="5791200" y="2800350"/>
            <a:ext cx="12954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3317" name="Line 6"/>
          <p:cNvSpPr>
            <a:spLocks noChangeShapeType="1"/>
          </p:cNvSpPr>
          <p:nvPr/>
        </p:nvSpPr>
        <p:spPr bwMode="auto">
          <a:xfrm>
            <a:off x="5867400" y="1981200"/>
            <a:ext cx="6096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3318" name="Line 7"/>
          <p:cNvSpPr>
            <a:spLocks noChangeShapeType="1"/>
          </p:cNvSpPr>
          <p:nvPr/>
        </p:nvSpPr>
        <p:spPr bwMode="auto">
          <a:xfrm>
            <a:off x="5867400" y="2686050"/>
            <a:ext cx="6096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6534150" y="1447800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solidFill>
                  <a:srgbClr val="FF0000"/>
                </a:solidFill>
                <a:latin typeface="Arial" charset="0"/>
              </a:rPr>
              <a:t>epiderme + derme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6534150" y="1771650"/>
            <a:ext cx="2286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camada </a:t>
            </a:r>
            <a:r>
              <a:rPr lang="pt-BR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areolar (</a:t>
            </a:r>
            <a:r>
              <a:rPr lang="pt-BR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Camper</a:t>
            </a:r>
            <a:r>
              <a:rPr lang="pt-BR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)</a:t>
            </a: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7105650" y="2686050"/>
            <a:ext cx="1828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Camada </a:t>
            </a:r>
            <a:r>
              <a:rPr lang="pt-BR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lamelar (Scarpa) 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6526213" y="2370138"/>
            <a:ext cx="24384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 err="1">
                <a:solidFill>
                  <a:srgbClr val="FF0000"/>
                </a:solidFill>
                <a:latin typeface="Arial" charset="0"/>
              </a:rPr>
              <a:t>fáscia</a:t>
            </a:r>
            <a:r>
              <a:rPr lang="pt-BR" sz="16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pt-BR" sz="1600" b="1" dirty="0" err="1">
                <a:solidFill>
                  <a:srgbClr val="FF0000"/>
                </a:solidFill>
                <a:latin typeface="Arial" charset="0"/>
              </a:rPr>
              <a:t>superficialis</a:t>
            </a:r>
            <a:endParaRPr lang="pt-BR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0908" name="Text Box 12"/>
          <p:cNvSpPr txBox="1">
            <a:spLocks noChangeArrowheads="1"/>
          </p:cNvSpPr>
          <p:nvPr/>
        </p:nvSpPr>
        <p:spPr bwMode="auto">
          <a:xfrm>
            <a:off x="6462713" y="3163888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solidFill>
                  <a:srgbClr val="FF0000"/>
                </a:solidFill>
                <a:latin typeface="Arial" charset="0"/>
              </a:rPr>
              <a:t>m.  oblíquo externo</a:t>
            </a:r>
          </a:p>
        </p:txBody>
      </p:sp>
      <p:sp>
        <p:nvSpPr>
          <p:cNvPr id="13324" name="Line 13"/>
          <p:cNvSpPr>
            <a:spLocks noChangeShapeType="1"/>
          </p:cNvSpPr>
          <p:nvPr/>
        </p:nvSpPr>
        <p:spPr bwMode="auto">
          <a:xfrm>
            <a:off x="5867400" y="3200400"/>
            <a:ext cx="633413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6534150" y="3668713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m. oblíquo interno</a:t>
            </a:r>
          </a:p>
        </p:txBody>
      </p:sp>
      <p:sp>
        <p:nvSpPr>
          <p:cNvPr id="13326" name="Line 16"/>
          <p:cNvSpPr>
            <a:spLocks noChangeShapeType="1"/>
          </p:cNvSpPr>
          <p:nvPr/>
        </p:nvSpPr>
        <p:spPr bwMode="auto">
          <a:xfrm>
            <a:off x="5862638" y="3790950"/>
            <a:ext cx="63341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3327" name="Line 18"/>
          <p:cNvSpPr>
            <a:spLocks noChangeShapeType="1"/>
          </p:cNvSpPr>
          <p:nvPr/>
        </p:nvSpPr>
        <p:spPr bwMode="auto">
          <a:xfrm>
            <a:off x="5862638" y="4343400"/>
            <a:ext cx="63341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80915" name="Text Box 19"/>
          <p:cNvSpPr txBox="1">
            <a:spLocks noChangeArrowheads="1"/>
          </p:cNvSpPr>
          <p:nvPr/>
        </p:nvSpPr>
        <p:spPr bwMode="auto">
          <a:xfrm>
            <a:off x="6515100" y="4171950"/>
            <a:ext cx="2286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solidFill>
                  <a:srgbClr val="FF0000"/>
                </a:solidFill>
                <a:latin typeface="Arial" charset="0"/>
              </a:rPr>
              <a:t>m.  transverso</a:t>
            </a:r>
          </a:p>
        </p:txBody>
      </p:sp>
      <p:sp>
        <p:nvSpPr>
          <p:cNvPr id="13329" name="Line 20"/>
          <p:cNvSpPr>
            <a:spLocks noChangeShapeType="1"/>
          </p:cNvSpPr>
          <p:nvPr/>
        </p:nvSpPr>
        <p:spPr bwMode="auto">
          <a:xfrm>
            <a:off x="5848350" y="4819650"/>
            <a:ext cx="633413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80917" name="Text Box 21"/>
          <p:cNvSpPr txBox="1">
            <a:spLocks noChangeArrowheads="1"/>
          </p:cNvSpPr>
          <p:nvPr/>
        </p:nvSpPr>
        <p:spPr bwMode="auto">
          <a:xfrm>
            <a:off x="6515100" y="4610100"/>
            <a:ext cx="243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fáscia  </a:t>
            </a:r>
            <a:r>
              <a:rPr lang="pt-BR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transversal</a:t>
            </a:r>
            <a:endParaRPr lang="pt-BR" sz="1600" b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sp>
        <p:nvSpPr>
          <p:cNvPr id="13331" name="Line 22"/>
          <p:cNvSpPr>
            <a:spLocks noChangeShapeType="1"/>
          </p:cNvSpPr>
          <p:nvPr/>
        </p:nvSpPr>
        <p:spPr bwMode="auto">
          <a:xfrm>
            <a:off x="5715000" y="5029200"/>
            <a:ext cx="633413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80919" name="Text Box 23"/>
          <p:cNvSpPr txBox="1">
            <a:spLocks noChangeArrowheads="1"/>
          </p:cNvSpPr>
          <p:nvPr/>
        </p:nvSpPr>
        <p:spPr bwMode="auto">
          <a:xfrm>
            <a:off x="6343650" y="4857750"/>
            <a:ext cx="243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solidFill>
                  <a:srgbClr val="FF0000"/>
                </a:solidFill>
                <a:latin typeface="Arial" charset="0"/>
              </a:rPr>
              <a:t>gordura pré-peritoneal</a:t>
            </a:r>
          </a:p>
        </p:txBody>
      </p:sp>
      <p:sp>
        <p:nvSpPr>
          <p:cNvPr id="80920" name="Text Box 24"/>
          <p:cNvSpPr txBox="1">
            <a:spLocks noChangeArrowheads="1"/>
          </p:cNvSpPr>
          <p:nvPr/>
        </p:nvSpPr>
        <p:spPr bwMode="auto">
          <a:xfrm>
            <a:off x="6724650" y="5086350"/>
            <a:ext cx="2019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1600" b="1" dirty="0">
                <a:solidFill>
                  <a:srgbClr val="00B050"/>
                </a:solidFill>
                <a:latin typeface="Arial" charset="0"/>
              </a:rPr>
              <a:t>peritônio parietal</a:t>
            </a:r>
          </a:p>
        </p:txBody>
      </p:sp>
      <p:sp>
        <p:nvSpPr>
          <p:cNvPr id="13334" name="Line 25"/>
          <p:cNvSpPr>
            <a:spLocks noChangeShapeType="1"/>
          </p:cNvSpPr>
          <p:nvPr/>
        </p:nvSpPr>
        <p:spPr bwMode="auto">
          <a:xfrm>
            <a:off x="5867400" y="5200650"/>
            <a:ext cx="849313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/>
          <a:lstStyle/>
          <a:p>
            <a:endParaRPr lang="pt-BR"/>
          </a:p>
        </p:txBody>
      </p:sp>
      <p:pic>
        <p:nvPicPr>
          <p:cNvPr id="24" name="Picture 2" descr="http://s3.amazonaws.com/magoo/ABAAAAYhoAB-0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08540"/>
            <a:ext cx="3600400" cy="43285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25" name="Picture 4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66" y="116632"/>
            <a:ext cx="3976570" cy="259201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6" name="CaixaDeTexto 25"/>
          <p:cNvSpPr txBox="1"/>
          <p:nvPr/>
        </p:nvSpPr>
        <p:spPr>
          <a:xfrm>
            <a:off x="4355976" y="692696"/>
            <a:ext cx="381642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PAREDE ANTERO-LATERAL</a:t>
            </a:r>
            <a:endParaRPr lang="pt-BR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0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0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0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0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0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0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0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0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4" grpId="0" autoUpdateAnimBg="0"/>
      <p:bldP spid="80905" grpId="0" autoUpdateAnimBg="0"/>
      <p:bldP spid="80906" grpId="0" autoUpdateAnimBg="0"/>
      <p:bldP spid="80907" grpId="0" autoUpdateAnimBg="0"/>
      <p:bldP spid="80908" grpId="0" autoUpdateAnimBg="0"/>
      <p:bldP spid="80911" grpId="0" autoUpdateAnimBg="0"/>
      <p:bldP spid="80915" grpId="0" autoUpdateAnimBg="0"/>
      <p:bldP spid="80917" grpId="0" autoUpdateAnimBg="0"/>
      <p:bldP spid="80919" grpId="0" autoUpdateAnimBg="0"/>
      <p:bldP spid="8092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899592" y="908720"/>
            <a:ext cx="7239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MÚSCULOS  DA  PAREDE  ANTERO-LATERAL  DO  ABDOME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476375" y="2274888"/>
            <a:ext cx="3382963" cy="3477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lnSpc>
                <a:spcPct val="180000"/>
              </a:lnSpc>
              <a:spcBef>
                <a:spcPct val="50000"/>
              </a:spcBef>
              <a:buFontTx/>
              <a:buAutoNum type="alphaUcPeriod" startAt="13"/>
            </a:pPr>
            <a:r>
              <a:rPr lang="pt-BR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Oblíquo externo</a:t>
            </a:r>
            <a:endParaRPr lang="pt-BR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marL="457200" indent="-457200">
              <a:lnSpc>
                <a:spcPct val="180000"/>
              </a:lnSpc>
              <a:spcBef>
                <a:spcPct val="50000"/>
              </a:spcBef>
            </a:pPr>
            <a:r>
              <a:rPr lang="pt-BR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M. </a:t>
            </a:r>
            <a:r>
              <a:rPr lang="pt-BR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Oblíquo interno</a:t>
            </a:r>
            <a:endParaRPr lang="pt-BR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  <a:p>
            <a:pPr marL="457200" indent="-457200">
              <a:lnSpc>
                <a:spcPct val="180000"/>
              </a:lnSpc>
              <a:spcBef>
                <a:spcPct val="50000"/>
              </a:spcBef>
              <a:buFontTx/>
              <a:buAutoNum type="alphaUcPeriod" startAt="13"/>
            </a:pPr>
            <a:r>
              <a:rPr lang="pt-BR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Transverso</a:t>
            </a:r>
          </a:p>
          <a:p>
            <a:pPr marL="457200" indent="-457200">
              <a:lnSpc>
                <a:spcPct val="180000"/>
              </a:lnSpc>
              <a:spcBef>
                <a:spcPct val="50000"/>
              </a:spcBef>
            </a:pPr>
            <a:r>
              <a:rPr lang="pt-BR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M. Reto abdominal</a:t>
            </a:r>
          </a:p>
          <a:p>
            <a:pPr marL="457200" indent="-457200">
              <a:lnSpc>
                <a:spcPct val="180000"/>
              </a:lnSpc>
              <a:spcBef>
                <a:spcPct val="50000"/>
              </a:spcBef>
              <a:buFontTx/>
              <a:buAutoNum type="alphaUcPeriod" startAt="13"/>
            </a:pPr>
            <a:r>
              <a:rPr lang="pt-BR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Piramidal</a:t>
            </a:r>
            <a:endParaRPr lang="pt-BR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Arial" charset="0"/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5364163" y="3500438"/>
            <a:ext cx="3146425" cy="8239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pt-BR" sz="1800" b="1" dirty="0">
                <a:solidFill>
                  <a:srgbClr val="FF0000"/>
                </a:solidFill>
                <a:latin typeface="Arial" charset="0"/>
              </a:rPr>
              <a:t>Compressão/ suporte</a:t>
            </a:r>
          </a:p>
          <a:p>
            <a:pPr>
              <a:lnSpc>
                <a:spcPct val="140000"/>
              </a:lnSpc>
            </a:pPr>
            <a:r>
              <a:rPr lang="pt-BR" sz="1800" b="1" dirty="0">
                <a:solidFill>
                  <a:srgbClr val="FF0000"/>
                </a:solidFill>
                <a:latin typeface="Arial" charset="0"/>
              </a:rPr>
              <a:t>Rotação e flexão do tronco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 cstate="print"/>
          <a:srcRect l="3922" t="5096" r="27451" b="12302"/>
          <a:stretch>
            <a:fillRect/>
          </a:stretch>
        </p:blipFill>
        <p:spPr bwMode="auto">
          <a:xfrm>
            <a:off x="683568" y="990568"/>
            <a:ext cx="4319340" cy="5137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411413" y="404813"/>
            <a:ext cx="4176712" cy="3381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b="1" dirty="0">
                <a:solidFill>
                  <a:srgbClr val="FF0000"/>
                </a:solidFill>
                <a:latin typeface="Arial" charset="0"/>
              </a:rPr>
              <a:t>MÚSCULOS DA PAREDE ABDOMINAL</a:t>
            </a:r>
          </a:p>
        </p:txBody>
      </p:sp>
      <p:pic>
        <p:nvPicPr>
          <p:cNvPr id="5" name="Picture 2" descr="Resultado de imagem para osso da pelv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96752"/>
            <a:ext cx="5256654" cy="34110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to 2"/>
          <p:cNvCxnSpPr/>
          <p:nvPr/>
        </p:nvCxnSpPr>
        <p:spPr>
          <a:xfrm rot="10800000">
            <a:off x="4286248" y="2786058"/>
            <a:ext cx="1214446" cy="78581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5" descr="show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511175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show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70" y="71414"/>
            <a:ext cx="578647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Resultado de imagem para musculo obliquo interno do abd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42852"/>
            <a:ext cx="3857652" cy="4432916"/>
          </a:xfrm>
          <a:prstGeom prst="rect">
            <a:avLst/>
          </a:prstGeom>
          <a:noFill/>
        </p:spPr>
      </p:pic>
      <p:pic>
        <p:nvPicPr>
          <p:cNvPr id="7" name="Picture 5" descr="show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4532" y="104092"/>
            <a:ext cx="518950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Resultado de imagem para musculo obliquo interno do abd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3857652" cy="443291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028" name="Picture 4" descr="Resultado de imagem para fascia toracolombar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27146"/>
            <a:ext cx="3012493" cy="3474262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-36512" y="476672"/>
            <a:ext cx="158417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M. Oblíquo Externo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7524328" y="694437"/>
            <a:ext cx="158417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M. Oblíquo Interno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3" name="Picture 2" descr="Resultado de imagem para musculo piramidal abdomen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2204864"/>
            <a:ext cx="2359521" cy="4653136"/>
          </a:xfrm>
          <a:prstGeom prst="rect">
            <a:avLst/>
          </a:prstGeom>
          <a:noFill/>
        </p:spPr>
      </p:pic>
      <p:pic>
        <p:nvPicPr>
          <p:cNvPr id="14" name="Picture 4" descr="Imagem relacionada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67250" y="3495674"/>
            <a:ext cx="4476750" cy="3362326"/>
          </a:xfrm>
          <a:prstGeom prst="rect">
            <a:avLst/>
          </a:prstGeom>
          <a:noFill/>
        </p:spPr>
      </p:pic>
      <p:pic>
        <p:nvPicPr>
          <p:cNvPr id="15" name="Picture 2" descr="Resultado de imagem para osso da pelve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5114"/>
            <a:ext cx="4596760" cy="298288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7524328" y="692696"/>
            <a:ext cx="158417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M. Transverso do abdome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-36512" y="476672"/>
            <a:ext cx="158417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M. </a:t>
            </a:r>
            <a:r>
              <a:rPr lang="pt-BR" dirty="0" smtClean="0"/>
              <a:t>RETO DO ABDOME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4572000" y="5879013"/>
            <a:ext cx="158417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M. </a:t>
            </a:r>
            <a:r>
              <a:rPr lang="pt-BR" smtClean="0"/>
              <a:t>PIRAMIDAL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NATABDOMEcortepare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13" y="438150"/>
            <a:ext cx="7421562" cy="59451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2531" name="AutoShape 4" descr="http://year2.comyr.com/2_files/C2FF10.png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22532" name="Picture 10" descr="show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4792663"/>
            <a:ext cx="2678113" cy="1905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" name="Picture 5" descr="show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3" y="116632"/>
            <a:ext cx="4039111" cy="3312368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5643570" y="500042"/>
            <a:ext cx="250033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BAINHA DO M. RETO DO ABDOME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4932040" y="5589240"/>
            <a:ext cx="1296144" cy="64633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LINHA ARQUEADA</a:t>
            </a:r>
            <a:endParaRPr lang="pt-B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354</Words>
  <Application>Microsoft Office PowerPoint</Application>
  <PresentationFormat>Apresentação na tela (4:3)</PresentationFormat>
  <Paragraphs>108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5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Músculos do abdome PAREDE POSTERIOR DO ABDOME </vt:lpstr>
      <vt:lpstr>Slide 13</vt:lpstr>
      <vt:lpstr>Slide 14</vt:lpstr>
      <vt:lpstr>Slide 15</vt:lpstr>
      <vt:lpstr>Slide 16</vt:lpstr>
      <vt:lpstr>Slide 17</vt:lpstr>
      <vt:lpstr>Canais inguinais: Nos homens: permitem a passagem do funículo espermático e testículo (pouco antes do nascimento).  Nas mulheres: do ligamento redondo do útero.</vt:lpstr>
      <vt:lpstr>Descida dos testículos e obliteração do processo vaginal</vt:lpstr>
      <vt:lpstr>Slide 20</vt:lpstr>
      <vt:lpstr>Slide 21</vt:lpstr>
      <vt:lpstr>Slide 22</vt:lpstr>
      <vt:lpstr>CONTEÚDO</vt:lpstr>
      <vt:lpstr>Slide 24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Luis Fernando Tirapelli</dc:creator>
  <cp:lastModifiedBy>tirapelli</cp:lastModifiedBy>
  <cp:revision>18</cp:revision>
  <dcterms:created xsi:type="dcterms:W3CDTF">2017-06-11T16:27:23Z</dcterms:created>
  <dcterms:modified xsi:type="dcterms:W3CDTF">2018-06-14T14:47:32Z</dcterms:modified>
</cp:coreProperties>
</file>