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8"/>
  </p:notesMasterIdLst>
  <p:sldIdLst>
    <p:sldId id="256" r:id="rId2"/>
    <p:sldId id="281" r:id="rId3"/>
    <p:sldId id="326" r:id="rId4"/>
    <p:sldId id="282" r:id="rId5"/>
    <p:sldId id="271" r:id="rId6"/>
    <p:sldId id="333" r:id="rId7"/>
    <p:sldId id="273" r:id="rId8"/>
    <p:sldId id="272" r:id="rId9"/>
    <p:sldId id="316" r:id="rId10"/>
    <p:sldId id="289" r:id="rId11"/>
    <p:sldId id="294" r:id="rId12"/>
    <p:sldId id="317" r:id="rId13"/>
    <p:sldId id="298" r:id="rId14"/>
    <p:sldId id="295" r:id="rId15"/>
    <p:sldId id="327" r:id="rId16"/>
    <p:sldId id="318" r:id="rId17"/>
    <p:sldId id="321" r:id="rId18"/>
    <p:sldId id="322" r:id="rId19"/>
    <p:sldId id="336" r:id="rId20"/>
    <p:sldId id="328" r:id="rId21"/>
    <p:sldId id="329" r:id="rId22"/>
    <p:sldId id="330" r:id="rId23"/>
    <p:sldId id="331" r:id="rId24"/>
    <p:sldId id="332" r:id="rId25"/>
    <p:sldId id="334" r:id="rId26"/>
    <p:sldId id="335" r:id="rId27"/>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90651C3A-4460-11DB-9652-00E08161165F}">
  <a:tblStyle styleId="{284E427A-3D55-4303-BF80-6455036E1DE7}" styleName="Estilo com Tema 1 - Ênfas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42" d="100"/>
          <a:sy n="142" d="100"/>
        </p:scale>
        <p:origin x="-648" y="-9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xmlns="" val="38869938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Shape 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 name="Shape 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457200" y="563759"/>
            <a:ext cx="8229600" cy="3009600"/>
          </a:xfrm>
          <a:prstGeom prst="rect">
            <a:avLst/>
          </a:prstGeom>
        </p:spPr>
        <p:txBody>
          <a:bodyPr lIns="91425" tIns="91425" rIns="91425" bIns="91425" anchor="t" anchorCtr="0"/>
          <a:lstStyle>
            <a:lvl1pPr indent="457200">
              <a:buSzPct val="100000"/>
              <a:defRPr sz="7200"/>
            </a:lvl1pPr>
            <a:lvl2pPr indent="457200">
              <a:buSzPct val="100000"/>
              <a:defRPr sz="7200"/>
            </a:lvl2pPr>
            <a:lvl3pPr indent="457200">
              <a:buSzPct val="100000"/>
              <a:defRPr sz="7200"/>
            </a:lvl3pPr>
            <a:lvl4pPr indent="457200">
              <a:buSzPct val="100000"/>
              <a:defRPr sz="7200"/>
            </a:lvl4pPr>
            <a:lvl5pPr indent="457200">
              <a:buSzPct val="100000"/>
              <a:defRPr sz="7200"/>
            </a:lvl5pPr>
            <a:lvl6pPr indent="457200">
              <a:buSzPct val="100000"/>
              <a:defRPr sz="7200"/>
            </a:lvl6pPr>
            <a:lvl7pPr indent="457200">
              <a:buSzPct val="100000"/>
              <a:defRPr sz="7200"/>
            </a:lvl7pPr>
            <a:lvl8pPr indent="457200">
              <a:buSzPct val="100000"/>
              <a:defRPr sz="7200"/>
            </a:lvl8pPr>
            <a:lvl9pPr indent="457200">
              <a:buSzPct val="100000"/>
              <a:defRPr sz="7200"/>
            </a:lvl9pPr>
          </a:lstStyle>
          <a:p>
            <a:endParaRPr/>
          </a:p>
        </p:txBody>
      </p:sp>
      <p:sp>
        <p:nvSpPr>
          <p:cNvPr id="10" name="Shape 10"/>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marL="0" indent="304800">
              <a:spcBef>
                <a:spcPts val="0"/>
              </a:spcBef>
              <a:buClr>
                <a:schemeClr val="dk2"/>
              </a:buClr>
              <a:buSzPct val="100000"/>
              <a:buNone/>
              <a:defRPr sz="4800">
                <a:solidFill>
                  <a:schemeClr val="dk2"/>
                </a:solidFill>
              </a:defRPr>
            </a:lvl1pPr>
            <a:lvl2pPr marL="0" indent="304800">
              <a:spcBef>
                <a:spcPts val="0"/>
              </a:spcBef>
              <a:buClr>
                <a:schemeClr val="dk2"/>
              </a:buClr>
              <a:buSzPct val="100000"/>
              <a:buNone/>
              <a:defRPr sz="4800">
                <a:solidFill>
                  <a:schemeClr val="dk2"/>
                </a:solidFill>
              </a:defRPr>
            </a:lvl2pPr>
            <a:lvl3pPr marL="0" indent="304800">
              <a:spcBef>
                <a:spcPts val="0"/>
              </a:spcBef>
              <a:buClr>
                <a:schemeClr val="dk2"/>
              </a:buClr>
              <a:buSzPct val="100000"/>
              <a:buNone/>
              <a:defRPr sz="4800">
                <a:solidFill>
                  <a:schemeClr val="dk2"/>
                </a:solidFill>
              </a:defRPr>
            </a:lvl3pPr>
            <a:lvl4pPr marL="0" indent="304800">
              <a:spcBef>
                <a:spcPts val="0"/>
              </a:spcBef>
              <a:buClr>
                <a:schemeClr val="dk2"/>
              </a:buClr>
              <a:buSzPct val="100000"/>
              <a:buNone/>
              <a:defRPr sz="4800">
                <a:solidFill>
                  <a:schemeClr val="dk2"/>
                </a:solidFill>
              </a:defRPr>
            </a:lvl4pPr>
            <a:lvl5pPr marL="0" indent="304800">
              <a:spcBef>
                <a:spcPts val="0"/>
              </a:spcBef>
              <a:buClr>
                <a:schemeClr val="dk2"/>
              </a:buClr>
              <a:buSzPct val="100000"/>
              <a:buNone/>
              <a:defRPr sz="4800">
                <a:solidFill>
                  <a:schemeClr val="dk2"/>
                </a:solidFill>
              </a:defRPr>
            </a:lvl5pPr>
            <a:lvl6pPr marL="0" indent="304800">
              <a:spcBef>
                <a:spcPts val="0"/>
              </a:spcBef>
              <a:buClr>
                <a:schemeClr val="dk2"/>
              </a:buClr>
              <a:buSzPct val="100000"/>
              <a:buNone/>
              <a:defRPr sz="4800">
                <a:solidFill>
                  <a:schemeClr val="dk2"/>
                </a:solidFill>
              </a:defRPr>
            </a:lvl6pPr>
            <a:lvl7pPr marL="0" indent="304800">
              <a:spcBef>
                <a:spcPts val="0"/>
              </a:spcBef>
              <a:buClr>
                <a:schemeClr val="dk2"/>
              </a:buClr>
              <a:buSzPct val="100000"/>
              <a:buNone/>
              <a:defRPr sz="4800">
                <a:solidFill>
                  <a:schemeClr val="dk2"/>
                </a:solidFill>
              </a:defRPr>
            </a:lvl7pPr>
            <a:lvl8pPr marL="0" indent="304800">
              <a:spcBef>
                <a:spcPts val="0"/>
              </a:spcBef>
              <a:buClr>
                <a:schemeClr val="dk2"/>
              </a:buClr>
              <a:buSzPct val="100000"/>
              <a:buNone/>
              <a:defRPr sz="4800">
                <a:solidFill>
                  <a:schemeClr val="dk2"/>
                </a:solidFill>
              </a:defRPr>
            </a:lvl8pPr>
            <a:lvl9pPr marL="0" indent="304800">
              <a:spcBef>
                <a:spcPts val="0"/>
              </a:spcBef>
              <a:buClr>
                <a:schemeClr val="dk2"/>
              </a:buClr>
              <a:buSzPct val="100000"/>
              <a:buNone/>
              <a:defRPr sz="4800">
                <a:solidFill>
                  <a:schemeClr val="dk2"/>
                </a:solidFill>
              </a:defRPr>
            </a:lvl9pPr>
          </a:lstStyle>
          <a:p>
            <a:endParaRPr/>
          </a:p>
        </p:txBody>
      </p:sp>
      <p:cxnSp>
        <p:nvCxnSpPr>
          <p:cNvPr id="11" name="Shape 11"/>
          <p:cNvCxnSpPr/>
          <p:nvPr/>
        </p:nvCxnSpPr>
        <p:spPr>
          <a:xfrm>
            <a:off x="457200" y="411479"/>
            <a:ext cx="8229600" cy="0"/>
          </a:xfrm>
          <a:prstGeom prst="straightConnector1">
            <a:avLst/>
          </a:prstGeom>
          <a:noFill/>
          <a:ln w="57150" cap="flat">
            <a:solidFill>
              <a:schemeClr val="accent1"/>
            </a:solidFill>
            <a:prstDash val="solid"/>
            <a:round/>
            <a:headEnd type="none" w="med" len="med"/>
            <a:tailEnd type="none" w="med" len="med"/>
          </a:ln>
        </p:spPr>
      </p:cxnSp>
      <p:cxnSp>
        <p:nvCxnSpPr>
          <p:cNvPr id="12" name="Shape 12"/>
          <p:cNvCxnSpPr/>
          <p:nvPr/>
        </p:nvCxnSpPr>
        <p:spPr>
          <a:xfrm>
            <a:off x="457200" y="3633382"/>
            <a:ext cx="8229600" cy="0"/>
          </a:xfrm>
          <a:prstGeom prst="straightConnector1">
            <a:avLst/>
          </a:prstGeom>
          <a:noFill/>
          <a:ln w="57150" cap="flat">
            <a:solidFill>
              <a:schemeClr val="accent1"/>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5" name="Shape 15"/>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16" name="Shape 16"/>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9" name="Shape 19"/>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0" name="Shape 20"/>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21" name="Shape 21"/>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24" name="Shape 24"/>
          <p:cNvCxnSpPr/>
          <p:nvPr/>
        </p:nvCxnSpPr>
        <p:spPr>
          <a:xfrm>
            <a:off x="457200" y="1143000"/>
            <a:ext cx="8229600" cy="0"/>
          </a:xfrm>
          <a:prstGeom prst="straightConnector1">
            <a:avLst/>
          </a:prstGeom>
          <a:noFill/>
          <a:ln w="50800" cap="flat">
            <a:solidFill>
              <a:schemeClr val="accent1"/>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p:spPr>
        <p:txBody>
          <a:bodyPr lIns="91425" tIns="91425" rIns="91425" bIns="91425" anchor="b" anchorCtr="0"/>
          <a:lstStyle>
            <a:lvl1pPr marL="0">
              <a:buClr>
                <a:schemeClr val="accent1"/>
              </a:buClr>
              <a:buSzPct val="100000"/>
              <a:buNone/>
              <a:defRPr sz="3600" b="1">
                <a:solidFill>
                  <a:schemeClr val="accent1"/>
                </a:solidFill>
              </a:defRPr>
            </a:lvl1pPr>
            <a:lvl2pPr marL="0" indent="228600">
              <a:buClr>
                <a:schemeClr val="accent1"/>
              </a:buClr>
              <a:buSzPct val="100000"/>
              <a:buNone/>
              <a:defRPr sz="3600" b="1">
                <a:solidFill>
                  <a:schemeClr val="accent1"/>
                </a:solidFill>
              </a:defRPr>
            </a:lvl2pPr>
            <a:lvl3pPr marL="0" indent="228600">
              <a:buClr>
                <a:schemeClr val="accent1"/>
              </a:buClr>
              <a:buSzPct val="100000"/>
              <a:buNone/>
              <a:defRPr sz="3600" b="1">
                <a:solidFill>
                  <a:schemeClr val="accent1"/>
                </a:solidFill>
              </a:defRPr>
            </a:lvl3pPr>
            <a:lvl4pPr marL="0" indent="228600">
              <a:buClr>
                <a:schemeClr val="accent1"/>
              </a:buClr>
              <a:buSzPct val="100000"/>
              <a:buNone/>
              <a:defRPr sz="3600" b="1">
                <a:solidFill>
                  <a:schemeClr val="accent1"/>
                </a:solidFill>
              </a:defRPr>
            </a:lvl4pPr>
            <a:lvl5pPr marL="0" indent="228600">
              <a:buClr>
                <a:schemeClr val="accent1"/>
              </a:buClr>
              <a:buSzPct val="100000"/>
              <a:buNone/>
              <a:defRPr sz="3600" b="1">
                <a:solidFill>
                  <a:schemeClr val="accent1"/>
                </a:solidFill>
              </a:defRPr>
            </a:lvl5pPr>
            <a:lvl6pPr marL="0" indent="228600">
              <a:buClr>
                <a:schemeClr val="accent1"/>
              </a:buClr>
              <a:buSzPct val="100000"/>
              <a:buNone/>
              <a:defRPr sz="3600" b="1">
                <a:solidFill>
                  <a:schemeClr val="accent1"/>
                </a:solidFill>
              </a:defRPr>
            </a:lvl6pPr>
            <a:lvl7pPr marL="0" indent="228600">
              <a:buClr>
                <a:schemeClr val="accent1"/>
              </a:buClr>
              <a:buSzPct val="100000"/>
              <a:buNone/>
              <a:defRPr sz="3600" b="1">
                <a:solidFill>
                  <a:schemeClr val="accent1"/>
                </a:solidFill>
              </a:defRPr>
            </a:lvl7pPr>
            <a:lvl8pPr marL="0" indent="228600">
              <a:buClr>
                <a:schemeClr val="accent1"/>
              </a:buClr>
              <a:buSzPct val="100000"/>
              <a:buNone/>
              <a:defRPr sz="3600" b="1">
                <a:solidFill>
                  <a:schemeClr val="accent1"/>
                </a:solidFill>
              </a:defRPr>
            </a:lvl8pPr>
            <a:lvl9pPr marL="0" indent="228600">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5023259"/>
            <a:ext cx="8229600" cy="0"/>
          </a:xfrm>
          <a:prstGeom prst="straightConnector1">
            <a:avLst/>
          </a:prstGeom>
          <a:noFill/>
          <a:ln w="50800" cap="flat">
            <a:solidFill>
              <a:schemeClr val="lt2"/>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1027" name="Picture 3" descr="cabecalho iri"/>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187624" y="3703365"/>
            <a:ext cx="7344816" cy="1100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 name="Shape 31"/>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lvl="0" algn="ctr"/>
            <a:r>
              <a:rPr lang="pt-BR" sz="4000" smtClean="0"/>
              <a:t>Aula 2 </a:t>
            </a:r>
            <a:br>
              <a:rPr lang="pt-BR" sz="4000" smtClean="0"/>
            </a:br>
            <a:r>
              <a:rPr lang="pt-BR" sz="4000" smtClean="0"/>
              <a:t>Regimes </a:t>
            </a:r>
            <a:r>
              <a:rPr lang="pt-BR" sz="4000"/>
              <a:t>políticos no mundo contemporâneo: Democracias</a:t>
            </a:r>
            <a:endParaRPr lang="pt-BR" sz="2400" dirty="0"/>
          </a:p>
        </p:txBody>
      </p:sp>
      <p:sp>
        <p:nvSpPr>
          <p:cNvPr id="32" name="Shape 32"/>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lvl="0" algn="ctr" rtl="0">
              <a:buNone/>
            </a:pPr>
            <a:r>
              <a:rPr lang="en" sz="2400" dirty="0"/>
              <a:t>Leandro Piquet Carneiro</a:t>
            </a:r>
          </a:p>
          <a:p>
            <a:pPr lvl="0" algn="ctr" rtl="0">
              <a:buNone/>
            </a:pPr>
            <a:r>
              <a:rPr lang="en" sz="1800" dirty="0" smtClean="0"/>
              <a:t>Instituto de Rela</a:t>
            </a:r>
            <a:r>
              <a:rPr lang="pt-BR" sz="1800" dirty="0" err="1" smtClean="0"/>
              <a:t>ções</a:t>
            </a:r>
            <a:r>
              <a:rPr lang="pt-BR" sz="1800" dirty="0" smtClean="0"/>
              <a:t> Internacionais</a:t>
            </a:r>
            <a:endParaRPr lang="en" sz="1800" dirty="0"/>
          </a:p>
          <a:p>
            <a:pPr algn="ctr">
              <a:buNone/>
            </a:pPr>
            <a:r>
              <a:rPr lang="en" sz="1800" dirty="0" smtClean="0"/>
              <a:t>Universidade de São </a:t>
            </a:r>
            <a:r>
              <a:rPr lang="en" sz="1800" dirty="0"/>
              <a:t>Paulo</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eleições e participação</a:t>
            </a:r>
            <a:endParaRPr lang="en-US" dirty="0"/>
          </a:p>
        </p:txBody>
      </p:sp>
      <p:sp>
        <p:nvSpPr>
          <p:cNvPr id="3" name="Espaço Reservado para Texto 2"/>
          <p:cNvSpPr>
            <a:spLocks noGrp="1"/>
          </p:cNvSpPr>
          <p:nvPr>
            <p:ph type="body" idx="1"/>
          </p:nvPr>
        </p:nvSpPr>
        <p:spPr/>
        <p:txBody>
          <a:bodyPr/>
          <a:lstStyle/>
          <a:p>
            <a:pPr marL="190500" indent="0"/>
            <a:r>
              <a:rPr lang="pt-BR" sz="2400" dirty="0" smtClean="0">
                <a:latin typeface="Calibri" panose="020F0502020204030204" pitchFamily="34" charset="0"/>
              </a:rPr>
              <a:t>A realização </a:t>
            </a:r>
            <a:r>
              <a:rPr lang="pt-BR" sz="2400" dirty="0">
                <a:latin typeface="Calibri" panose="020F0502020204030204" pitchFamily="34" charset="0"/>
              </a:rPr>
              <a:t>de eleições não garante </a:t>
            </a:r>
            <a:r>
              <a:rPr lang="pt-BR" sz="2400" dirty="0" smtClean="0">
                <a:latin typeface="Calibri" panose="020F0502020204030204" pitchFamily="34" charset="0"/>
              </a:rPr>
              <a:t>que um regime seja democrático, mas </a:t>
            </a:r>
            <a:r>
              <a:rPr lang="pt-BR" sz="2400" dirty="0">
                <a:latin typeface="Calibri" panose="020F0502020204030204" pitchFamily="34" charset="0"/>
              </a:rPr>
              <a:t>as democracias devem ter </a:t>
            </a:r>
            <a:r>
              <a:rPr lang="pt-BR" sz="2400" dirty="0" smtClean="0">
                <a:latin typeface="Calibri" panose="020F0502020204030204" pitchFamily="34" charset="0"/>
              </a:rPr>
              <a:t>eleições.</a:t>
            </a:r>
          </a:p>
          <a:p>
            <a:pPr marL="177800" indent="12700"/>
            <a:r>
              <a:rPr lang="pt-BR" sz="2400" dirty="0">
                <a:latin typeface="Calibri" panose="020F0502020204030204" pitchFamily="34" charset="0"/>
              </a:rPr>
              <a:t>As eleições devem acontecer de forma intermitente, e os eleitores </a:t>
            </a:r>
            <a:r>
              <a:rPr lang="pt-BR" sz="2400" dirty="0" smtClean="0">
                <a:latin typeface="Calibri" panose="020F0502020204030204" pitchFamily="34" charset="0"/>
              </a:rPr>
              <a:t>devem escolher entre </a:t>
            </a:r>
            <a:r>
              <a:rPr lang="pt-BR" sz="2400" dirty="0">
                <a:latin typeface="Calibri" panose="020F0502020204030204" pitchFamily="34" charset="0"/>
              </a:rPr>
              <a:t>alternativas </a:t>
            </a:r>
            <a:r>
              <a:rPr lang="pt-BR" sz="2400" dirty="0" smtClean="0">
                <a:latin typeface="Calibri" panose="020F0502020204030204" pitchFamily="34" charset="0"/>
              </a:rPr>
              <a:t>que resultam do processo agregador dos partidos </a:t>
            </a:r>
            <a:r>
              <a:rPr lang="pt-BR" sz="2400" dirty="0">
                <a:latin typeface="Calibri" panose="020F0502020204030204" pitchFamily="34" charset="0"/>
              </a:rPr>
              <a:t>políticos. </a:t>
            </a:r>
          </a:p>
          <a:p>
            <a:pPr marL="177800" indent="12700"/>
            <a:r>
              <a:rPr lang="pt-BR" sz="2400" dirty="0">
                <a:latin typeface="Calibri" panose="020F0502020204030204" pitchFamily="34" charset="0"/>
              </a:rPr>
              <a:t>Entre as eleições, os cidadãos podem </a:t>
            </a:r>
            <a:r>
              <a:rPr lang="pt-BR" sz="2400" dirty="0" smtClean="0">
                <a:latin typeface="Calibri" panose="020F0502020204030204" pitchFamily="34" charset="0"/>
              </a:rPr>
              <a:t>exercer influencia nas decisões políticas de várias formas, por meio de grupos de </a:t>
            </a:r>
            <a:r>
              <a:rPr lang="pt-BR" sz="2400" dirty="0">
                <a:latin typeface="Calibri" panose="020F0502020204030204" pitchFamily="34" charset="0"/>
              </a:rPr>
              <a:t>interesse, movimentos sociais, </a:t>
            </a:r>
            <a:r>
              <a:rPr lang="pt-BR" sz="2400" dirty="0" smtClean="0">
                <a:latin typeface="Calibri" panose="020F0502020204030204" pitchFamily="34" charset="0"/>
              </a:rPr>
              <a:t>associações locais, etc.</a:t>
            </a:r>
            <a:endParaRPr lang="en-US" sz="2400" dirty="0">
              <a:latin typeface="Calibri" panose="020F0502020204030204" pitchFamily="34" charset="0"/>
            </a:endParaRPr>
          </a:p>
        </p:txBody>
      </p:sp>
    </p:spTree>
    <p:extLst>
      <p:ext uri="{BB962C8B-B14F-4D97-AF65-F5344CB8AC3E}">
        <p14:creationId xmlns:p14="http://schemas.microsoft.com/office/powerpoint/2010/main" xmlns="" val="2251076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7494"/>
            <a:ext cx="8229600" cy="857400"/>
          </a:xfrm>
        </p:spPr>
        <p:txBody>
          <a:bodyPr/>
          <a:lstStyle/>
          <a:p>
            <a:r>
              <a:rPr lang="pt-BR" dirty="0" smtClean="0"/>
              <a:t>A Grande Transformação: Da Cidade-Estado ao Estado-Nação</a:t>
            </a:r>
            <a:endParaRPr lang="en-US" dirty="0"/>
          </a:p>
        </p:txBody>
      </p:sp>
      <p:sp>
        <p:nvSpPr>
          <p:cNvPr id="3" name="Espaço Reservado para Conteúdo 2"/>
          <p:cNvSpPr>
            <a:spLocks noGrp="1"/>
          </p:cNvSpPr>
          <p:nvPr>
            <p:ph type="body" idx="1"/>
          </p:nvPr>
        </p:nvSpPr>
        <p:spPr/>
        <p:txBody>
          <a:bodyPr/>
          <a:lstStyle/>
          <a:p>
            <a:r>
              <a:rPr lang="pt-BR" dirty="0" smtClean="0">
                <a:latin typeface="Calibri" panose="020F0502020204030204" pitchFamily="34" charset="0"/>
              </a:rPr>
              <a:t>O aparecimento dos Estados Nacionais no sec. XVII traz grandes desafios para a ideia da Democracia.</a:t>
            </a:r>
          </a:p>
          <a:p>
            <a:r>
              <a:rPr lang="pt-BR" dirty="0" smtClean="0">
                <a:latin typeface="Calibri" panose="020F0502020204030204" pitchFamily="34" charset="0"/>
              </a:rPr>
              <a:t>A Democracia deixou de ser pensada como uma solução para a Cidade-Estado e passou a ser vista como algo possível em grande escala.</a:t>
            </a:r>
          </a:p>
          <a:p>
            <a:r>
              <a:rPr lang="pt-BR" dirty="0">
                <a:latin typeface="Calibri" panose="020F0502020204030204" pitchFamily="34" charset="0"/>
              </a:rPr>
              <a:t> </a:t>
            </a:r>
            <a:r>
              <a:rPr lang="pt-BR" dirty="0" smtClean="0">
                <a:latin typeface="Calibri" panose="020F0502020204030204" pitchFamily="34" charset="0"/>
              </a:rPr>
              <a:t>A mudança de escala engendrou mudanças conceituais importantes. </a:t>
            </a:r>
            <a:endParaRPr lang="en-US" dirty="0">
              <a:latin typeface="Calibri" panose="020F0502020204030204" pitchFamily="34" charset="0"/>
            </a:endParaRPr>
          </a:p>
        </p:txBody>
      </p:sp>
    </p:spTree>
    <p:extLst>
      <p:ext uri="{BB962C8B-B14F-4D97-AF65-F5344CB8AC3E}">
        <p14:creationId xmlns:p14="http://schemas.microsoft.com/office/powerpoint/2010/main" xmlns="" val="2170919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e República</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“The </a:t>
            </a:r>
            <a:r>
              <a:rPr lang="en-US" dirty="0">
                <a:latin typeface="Calibri" panose="020F0502020204030204" pitchFamily="34" charset="0"/>
              </a:rPr>
              <a:t>two great points of difference between a </a:t>
            </a:r>
            <a:r>
              <a:rPr lang="en-US" dirty="0" smtClean="0">
                <a:latin typeface="Calibri" panose="020F0502020204030204" pitchFamily="34" charset="0"/>
              </a:rPr>
              <a:t>democracy and </a:t>
            </a:r>
            <a:r>
              <a:rPr lang="en-US" dirty="0">
                <a:latin typeface="Calibri" panose="020F0502020204030204" pitchFamily="34" charset="0"/>
              </a:rPr>
              <a:t>a republic are: first, the </a:t>
            </a:r>
            <a:r>
              <a:rPr lang="en-US" dirty="0" smtClean="0">
                <a:solidFill>
                  <a:schemeClr val="accent2">
                    <a:lumMod val="75000"/>
                  </a:schemeClr>
                </a:solidFill>
                <a:latin typeface="Calibri" panose="020F0502020204030204" pitchFamily="34" charset="0"/>
              </a:rPr>
              <a:t>delegation </a:t>
            </a:r>
            <a:r>
              <a:rPr lang="en-US" dirty="0">
                <a:solidFill>
                  <a:schemeClr val="accent2">
                    <a:lumMod val="75000"/>
                  </a:schemeClr>
                </a:solidFill>
                <a:latin typeface="Calibri" panose="020F0502020204030204" pitchFamily="34" charset="0"/>
              </a:rPr>
              <a:t>of the government</a:t>
            </a:r>
            <a:r>
              <a:rPr lang="en-US" dirty="0">
                <a:latin typeface="Calibri" panose="020F0502020204030204" pitchFamily="34" charset="0"/>
              </a:rPr>
              <a:t>, </a:t>
            </a:r>
            <a:r>
              <a:rPr lang="en-US" dirty="0" smtClean="0">
                <a:latin typeface="Calibri" panose="020F0502020204030204" pitchFamily="34" charset="0"/>
              </a:rPr>
              <a:t>in the </a:t>
            </a:r>
            <a:r>
              <a:rPr lang="en-US" dirty="0">
                <a:latin typeface="Calibri" panose="020F0502020204030204" pitchFamily="34" charset="0"/>
              </a:rPr>
              <a:t>latter, to a small number of citizens elected by the </a:t>
            </a:r>
            <a:r>
              <a:rPr lang="en-US" dirty="0" smtClean="0">
                <a:latin typeface="Calibri" panose="020F0502020204030204" pitchFamily="34" charset="0"/>
              </a:rPr>
              <a:t>rest; secondly</a:t>
            </a:r>
            <a:r>
              <a:rPr lang="en-US" dirty="0">
                <a:latin typeface="Calibri" panose="020F0502020204030204" pitchFamily="34" charset="0"/>
              </a:rPr>
              <a:t>, the </a:t>
            </a:r>
            <a:r>
              <a:rPr lang="en-US" dirty="0">
                <a:solidFill>
                  <a:schemeClr val="accent2">
                    <a:lumMod val="75000"/>
                  </a:schemeClr>
                </a:solidFill>
                <a:latin typeface="Calibri" panose="020F0502020204030204" pitchFamily="34" charset="0"/>
              </a:rPr>
              <a:t>greater number of citizens</a:t>
            </a:r>
            <a:r>
              <a:rPr lang="en-US" dirty="0">
                <a:latin typeface="Calibri" panose="020F0502020204030204" pitchFamily="34" charset="0"/>
              </a:rPr>
              <a:t>, and greater sphere </a:t>
            </a:r>
            <a:r>
              <a:rPr lang="en-US" dirty="0" smtClean="0">
                <a:latin typeface="Calibri" panose="020F0502020204030204" pitchFamily="34" charset="0"/>
              </a:rPr>
              <a:t>of country</a:t>
            </a:r>
            <a:r>
              <a:rPr lang="en-US" dirty="0">
                <a:latin typeface="Calibri" panose="020F0502020204030204" pitchFamily="34" charset="0"/>
              </a:rPr>
              <a:t>, over which the latter may be </a:t>
            </a:r>
            <a:r>
              <a:rPr lang="en-US" dirty="0" smtClean="0">
                <a:latin typeface="Calibri" panose="020F0502020204030204" pitchFamily="34" charset="0"/>
              </a:rPr>
              <a:t>extended.</a:t>
            </a:r>
          </a:p>
          <a:p>
            <a:pPr lvl="8"/>
            <a:r>
              <a:rPr lang="pt-BR" sz="1200" dirty="0" smtClean="0">
                <a:latin typeface="Calibri" panose="020F0502020204030204" pitchFamily="34" charset="0"/>
              </a:rPr>
              <a:t>Madison, The </a:t>
            </a:r>
            <a:r>
              <a:rPr lang="pt-BR" sz="1200" dirty="0" err="1" smtClean="0">
                <a:latin typeface="Calibri" panose="020F0502020204030204" pitchFamily="34" charset="0"/>
              </a:rPr>
              <a:t>Federalist</a:t>
            </a:r>
            <a:r>
              <a:rPr lang="pt-BR" sz="1200" dirty="0" smtClean="0">
                <a:latin typeface="Calibri" panose="020F0502020204030204" pitchFamily="34" charset="0"/>
              </a:rPr>
              <a:t> </a:t>
            </a:r>
            <a:r>
              <a:rPr lang="pt-BR" sz="1200" dirty="0" err="1" smtClean="0">
                <a:latin typeface="Calibri" panose="020F0502020204030204" pitchFamily="34" charset="0"/>
              </a:rPr>
              <a:t>Paper</a:t>
            </a:r>
            <a:r>
              <a:rPr lang="pt-BR" sz="1200" dirty="0" smtClean="0">
                <a:latin typeface="Calibri" panose="020F0502020204030204" pitchFamily="34" charset="0"/>
              </a:rPr>
              <a:t> N</a:t>
            </a:r>
            <a:r>
              <a:rPr lang="pt-BR" sz="1200" baseline="30000" dirty="0" smtClean="0">
                <a:latin typeface="Calibri" panose="020F0502020204030204" pitchFamily="34" charset="0"/>
              </a:rPr>
              <a:t>o</a:t>
            </a:r>
            <a:r>
              <a:rPr lang="pt-BR" sz="1200" dirty="0" smtClean="0">
                <a:latin typeface="Calibri" panose="020F0502020204030204" pitchFamily="34" charset="0"/>
              </a:rPr>
              <a:t>  10, 1787)</a:t>
            </a:r>
            <a:endParaRPr lang="en-US" sz="1200" dirty="0">
              <a:latin typeface="Calibri" panose="020F0502020204030204" pitchFamily="34" charset="0"/>
            </a:endParaRPr>
          </a:p>
        </p:txBody>
      </p:sp>
    </p:spTree>
    <p:extLst>
      <p:ext uri="{BB962C8B-B14F-4D97-AF65-F5344CB8AC3E}">
        <p14:creationId xmlns:p14="http://schemas.microsoft.com/office/powerpoint/2010/main" xmlns="" val="3194690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moderna:</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a:pPr>
            <a:r>
              <a:rPr lang="pt-BR" sz="2800" dirty="0" smtClean="0">
                <a:latin typeface="Calibri" panose="020F0502020204030204" pitchFamily="34" charset="0"/>
              </a:rPr>
              <a:t>Surge o conceito de representação política (onde já havia, foi mais fácil): como fazer o Primeiro Ministro responder ao Parlamento e não ao Rei</a:t>
            </a:r>
            <a:r>
              <a:rPr lang="en-US" sz="2800" dirty="0" smtClean="0">
                <a:latin typeface="Calibri" panose="020F0502020204030204" pitchFamily="34" charset="0"/>
              </a:rPr>
              <a:t>? </a:t>
            </a:r>
            <a:endParaRPr lang="pt-BR" sz="2800" dirty="0" smtClean="0">
              <a:latin typeface="Calibri" panose="020F0502020204030204" pitchFamily="34" charset="0"/>
            </a:endParaRPr>
          </a:p>
          <a:p>
            <a:pPr marL="514350" indent="-514350">
              <a:buFont typeface="+mj-lt"/>
              <a:buAutoNum type="arabicPeriod"/>
            </a:pPr>
            <a:r>
              <a:rPr lang="pt-BR" sz="2800" dirty="0" smtClean="0">
                <a:latin typeface="Calibri" panose="020F0502020204030204" pitchFamily="34" charset="0"/>
              </a:rPr>
              <a:t>Crescimento da </a:t>
            </a:r>
            <a:r>
              <a:rPr lang="pt-BR" sz="2800" i="1" dirty="0" smtClean="0">
                <a:latin typeface="Calibri" panose="020F0502020204030204" pitchFamily="34" charset="0"/>
              </a:rPr>
              <a:t>polis</a:t>
            </a:r>
            <a:r>
              <a:rPr lang="pt-BR" sz="2800" dirty="0" smtClean="0">
                <a:latin typeface="Calibri" panose="020F0502020204030204" pitchFamily="34" charset="0"/>
              </a:rPr>
              <a:t>. Os EUA em 1787 tinham 4 milhões de habitantes em 1915 mais de 100 milhões.</a:t>
            </a:r>
          </a:p>
          <a:p>
            <a:pPr marL="514350" indent="-514350">
              <a:buFont typeface="+mj-lt"/>
              <a:buAutoNum type="arabicPeriod"/>
            </a:pPr>
            <a:r>
              <a:rPr lang="pt-BR" sz="2800" dirty="0" smtClean="0">
                <a:latin typeface="Calibri" panose="020F0502020204030204" pitchFamily="34" charset="0"/>
              </a:rPr>
              <a:t>Limites à participação</a:t>
            </a:r>
            <a:endParaRPr lang="en-US" sz="2800" dirty="0">
              <a:latin typeface="Calibri" panose="020F0502020204030204" pitchFamily="34" charset="0"/>
            </a:endParaRPr>
          </a:p>
        </p:txBody>
      </p:sp>
    </p:spTree>
    <p:extLst>
      <p:ext uri="{BB962C8B-B14F-4D97-AF65-F5344CB8AC3E}">
        <p14:creationId xmlns:p14="http://schemas.microsoft.com/office/powerpoint/2010/main" xmlns="" val="2224549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Democracia </a:t>
            </a:r>
            <a:r>
              <a:rPr lang="pt-BR" dirty="0" smtClean="0"/>
              <a:t>moderna (</a:t>
            </a:r>
            <a:r>
              <a:rPr lang="pt-BR" dirty="0" err="1" smtClean="0"/>
              <a:t>cont</a:t>
            </a:r>
            <a:r>
              <a:rPr lang="pt-BR" dirty="0" smtClean="0"/>
              <a:t>):</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startAt="4"/>
            </a:pPr>
            <a:r>
              <a:rPr lang="pt-BR" dirty="0" smtClean="0">
                <a:latin typeface="Calibri" panose="020F0502020204030204" pitchFamily="34" charset="0"/>
              </a:rPr>
              <a:t>Diversidade: quanto maior e mais inclusiva uma unidade política, maior a diversidade presente na vida política.</a:t>
            </a:r>
          </a:p>
          <a:p>
            <a:pPr marL="514350" indent="-514350">
              <a:buFont typeface="+mj-lt"/>
              <a:buAutoNum type="arabicPeriod" startAt="4"/>
            </a:pPr>
            <a:r>
              <a:rPr lang="pt-BR" dirty="0" smtClean="0">
                <a:latin typeface="Calibri" panose="020F0502020204030204" pitchFamily="34" charset="0"/>
              </a:rPr>
              <a:t> Conflitos produzidos pela complexidade compreendida no sistema político.</a:t>
            </a:r>
            <a:endParaRPr lang="en-US" dirty="0">
              <a:latin typeface="Calibri" panose="020F0502020204030204" pitchFamily="34" charset="0"/>
            </a:endParaRPr>
          </a:p>
        </p:txBody>
      </p:sp>
    </p:spTree>
    <p:extLst>
      <p:ext uri="{BB962C8B-B14F-4D97-AF65-F5344CB8AC3E}">
        <p14:creationId xmlns:p14="http://schemas.microsoft.com/office/powerpoint/2010/main" xmlns="" val="3751543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400" dirty="0" smtClean="0"/>
              <a:t>Os caminhos da </a:t>
            </a:r>
            <a:r>
              <a:rPr lang="pt-BR" sz="2400" dirty="0" err="1" smtClean="0"/>
              <a:t>Poliarquia</a:t>
            </a:r>
            <a:r>
              <a:rPr lang="pt-BR" sz="2400" dirty="0" smtClean="0"/>
              <a:t> de Robert </a:t>
            </a:r>
            <a:r>
              <a:rPr lang="pt-BR" sz="2400" dirty="0" err="1" smtClean="0"/>
              <a:t>Dahl</a:t>
            </a:r>
            <a:endParaRPr lang="pt-BR" sz="2400" dirty="0"/>
          </a:p>
        </p:txBody>
      </p:sp>
      <p:cxnSp>
        <p:nvCxnSpPr>
          <p:cNvPr id="6" name="Conector de seta reta 5"/>
          <p:cNvCxnSpPr/>
          <p:nvPr/>
        </p:nvCxnSpPr>
        <p:spPr>
          <a:xfrm rot="5400000" flipH="1" flipV="1">
            <a:off x="822299" y="2678113"/>
            <a:ext cx="264320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flipV="1">
            <a:off x="2143108" y="4000510"/>
            <a:ext cx="3500462" cy="103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297297" y="2368942"/>
            <a:ext cx="2071702" cy="477054"/>
          </a:xfrm>
          <a:prstGeom prst="rect">
            <a:avLst/>
          </a:prstGeom>
          <a:noFill/>
        </p:spPr>
        <p:txBody>
          <a:bodyPr wrap="square" rtlCol="0">
            <a:spAutoFit/>
          </a:bodyPr>
          <a:lstStyle/>
          <a:p>
            <a:pPr algn="ctr"/>
            <a:r>
              <a:rPr lang="pt-BR" dirty="0" smtClean="0"/>
              <a:t>Liberalização</a:t>
            </a:r>
          </a:p>
          <a:p>
            <a:pPr algn="ctr"/>
            <a:r>
              <a:rPr lang="pt-BR" sz="1100" dirty="0" smtClean="0"/>
              <a:t>(Competição Política)</a:t>
            </a:r>
            <a:endParaRPr lang="pt-BR" sz="1100" dirty="0"/>
          </a:p>
        </p:txBody>
      </p:sp>
      <p:sp>
        <p:nvSpPr>
          <p:cNvPr id="12" name="CaixaDeTexto 11"/>
          <p:cNvSpPr txBox="1"/>
          <p:nvPr/>
        </p:nvSpPr>
        <p:spPr>
          <a:xfrm>
            <a:off x="2928926" y="4071948"/>
            <a:ext cx="2071702" cy="477054"/>
          </a:xfrm>
          <a:prstGeom prst="rect">
            <a:avLst/>
          </a:prstGeom>
          <a:noFill/>
        </p:spPr>
        <p:txBody>
          <a:bodyPr wrap="square" rtlCol="0">
            <a:spAutoFit/>
          </a:bodyPr>
          <a:lstStyle/>
          <a:p>
            <a:pPr algn="ctr"/>
            <a:r>
              <a:rPr lang="pt-BR" dirty="0" smtClean="0"/>
              <a:t>Inclusão</a:t>
            </a:r>
          </a:p>
          <a:p>
            <a:pPr algn="ctr"/>
            <a:r>
              <a:rPr lang="pt-BR" sz="1100" dirty="0" smtClean="0"/>
              <a:t>(Participação Política)</a:t>
            </a:r>
            <a:endParaRPr lang="pt-BR" sz="1100" dirty="0"/>
          </a:p>
        </p:txBody>
      </p:sp>
      <p:sp>
        <p:nvSpPr>
          <p:cNvPr id="13" name="CaixaDeTexto 12"/>
          <p:cNvSpPr txBox="1"/>
          <p:nvPr/>
        </p:nvSpPr>
        <p:spPr>
          <a:xfrm>
            <a:off x="2214546" y="3500444"/>
            <a:ext cx="1071570" cy="461665"/>
          </a:xfrm>
          <a:prstGeom prst="rect">
            <a:avLst/>
          </a:prstGeom>
          <a:noFill/>
        </p:spPr>
        <p:txBody>
          <a:bodyPr wrap="square" rtlCol="0">
            <a:spAutoFit/>
          </a:bodyPr>
          <a:lstStyle/>
          <a:p>
            <a:pPr algn="ctr"/>
            <a:r>
              <a:rPr lang="pt-BR" sz="1200" dirty="0" smtClean="0"/>
              <a:t>Hegemonias</a:t>
            </a:r>
          </a:p>
          <a:p>
            <a:pPr algn="ctr"/>
            <a:r>
              <a:rPr lang="pt-BR" sz="1200" dirty="0" smtClean="0"/>
              <a:t>Fechadas</a:t>
            </a:r>
            <a:endParaRPr lang="pt-BR" sz="1200" dirty="0"/>
          </a:p>
        </p:txBody>
      </p:sp>
      <p:sp>
        <p:nvSpPr>
          <p:cNvPr id="14" name="CaixaDeTexto 13"/>
          <p:cNvSpPr txBox="1"/>
          <p:nvPr/>
        </p:nvSpPr>
        <p:spPr>
          <a:xfrm>
            <a:off x="2285984" y="1500180"/>
            <a:ext cx="1071570" cy="461665"/>
          </a:xfrm>
          <a:prstGeom prst="rect">
            <a:avLst/>
          </a:prstGeom>
          <a:noFill/>
        </p:spPr>
        <p:txBody>
          <a:bodyPr wrap="square" rtlCol="0">
            <a:spAutoFit/>
          </a:bodyPr>
          <a:lstStyle/>
          <a:p>
            <a:pPr algn="ctr"/>
            <a:r>
              <a:rPr lang="pt-BR" sz="1200" dirty="0" smtClean="0"/>
              <a:t>Oligarquias Competitivas</a:t>
            </a:r>
            <a:endParaRPr lang="pt-BR" sz="1200" dirty="0"/>
          </a:p>
        </p:txBody>
      </p:sp>
      <p:sp>
        <p:nvSpPr>
          <p:cNvPr id="15" name="CaixaDeTexto 14"/>
          <p:cNvSpPr txBox="1"/>
          <p:nvPr/>
        </p:nvSpPr>
        <p:spPr>
          <a:xfrm>
            <a:off x="4643438" y="1571618"/>
            <a:ext cx="1071570" cy="276999"/>
          </a:xfrm>
          <a:prstGeom prst="rect">
            <a:avLst/>
          </a:prstGeom>
          <a:noFill/>
        </p:spPr>
        <p:txBody>
          <a:bodyPr wrap="square" rtlCol="0">
            <a:spAutoFit/>
          </a:bodyPr>
          <a:lstStyle/>
          <a:p>
            <a:pPr algn="ctr"/>
            <a:r>
              <a:rPr lang="pt-BR" sz="1200" dirty="0" err="1" smtClean="0"/>
              <a:t>Poliarquias</a:t>
            </a:r>
            <a:endParaRPr lang="pt-BR" sz="1200" dirty="0"/>
          </a:p>
        </p:txBody>
      </p:sp>
      <p:sp>
        <p:nvSpPr>
          <p:cNvPr id="16" name="CaixaDeTexto 15"/>
          <p:cNvSpPr txBox="1"/>
          <p:nvPr/>
        </p:nvSpPr>
        <p:spPr>
          <a:xfrm>
            <a:off x="4572000" y="3500444"/>
            <a:ext cx="1071570" cy="461665"/>
          </a:xfrm>
          <a:prstGeom prst="rect">
            <a:avLst/>
          </a:prstGeom>
          <a:noFill/>
        </p:spPr>
        <p:txBody>
          <a:bodyPr wrap="square" rtlCol="0">
            <a:spAutoFit/>
          </a:bodyPr>
          <a:lstStyle/>
          <a:p>
            <a:pPr algn="ctr"/>
            <a:r>
              <a:rPr lang="pt-BR" sz="1200" dirty="0" smtClean="0"/>
              <a:t>Hegemonias</a:t>
            </a:r>
          </a:p>
          <a:p>
            <a:pPr algn="ctr"/>
            <a:r>
              <a:rPr lang="pt-BR" sz="1200" dirty="0" smtClean="0"/>
              <a:t>Inclusivas</a:t>
            </a:r>
            <a:endParaRPr lang="pt-BR" sz="1200" dirty="0"/>
          </a:p>
        </p:txBody>
      </p:sp>
      <p:sp>
        <p:nvSpPr>
          <p:cNvPr id="18" name="Forma livre 17"/>
          <p:cNvSpPr/>
          <p:nvPr/>
        </p:nvSpPr>
        <p:spPr>
          <a:xfrm rot="10800000">
            <a:off x="2643173" y="1928808"/>
            <a:ext cx="541993" cy="1571636"/>
          </a:xfrm>
          <a:custGeom>
            <a:avLst/>
            <a:gdLst>
              <a:gd name="connsiteX0" fmla="*/ 299070 w 541993"/>
              <a:gd name="connsiteY0" fmla="*/ 1675254 h 1675254"/>
              <a:gd name="connsiteX1" fmla="*/ 30938 w 541993"/>
              <a:gd name="connsiteY1" fmla="*/ 1104613 h 1675254"/>
              <a:gd name="connsiteX2" fmla="*/ 484700 w 541993"/>
              <a:gd name="connsiteY2" fmla="*/ 499597 h 1675254"/>
              <a:gd name="connsiteX3" fmla="*/ 374697 w 541993"/>
              <a:gd name="connsiteY3" fmla="*/ 73335 h 1675254"/>
              <a:gd name="connsiteX4" fmla="*/ 367822 w 541993"/>
              <a:gd name="connsiteY4" fmla="*/ 59585 h 1675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93" h="1675254">
                <a:moveTo>
                  <a:pt x="299070" y="1675254"/>
                </a:moveTo>
                <a:cubicBezTo>
                  <a:pt x="149535" y="1487905"/>
                  <a:pt x="0" y="1300556"/>
                  <a:pt x="30938" y="1104613"/>
                </a:cubicBezTo>
                <a:cubicBezTo>
                  <a:pt x="61876" y="908670"/>
                  <a:pt x="427407" y="671477"/>
                  <a:pt x="484700" y="499597"/>
                </a:cubicBezTo>
                <a:cubicBezTo>
                  <a:pt x="541993" y="327717"/>
                  <a:pt x="394177" y="146670"/>
                  <a:pt x="374697" y="73335"/>
                </a:cubicBezTo>
                <a:cubicBezTo>
                  <a:pt x="355217" y="0"/>
                  <a:pt x="361519" y="29792"/>
                  <a:pt x="367822" y="59585"/>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9" name="Forma livre 18"/>
          <p:cNvSpPr/>
          <p:nvPr/>
        </p:nvSpPr>
        <p:spPr>
          <a:xfrm rot="13508442">
            <a:off x="3763514" y="1544450"/>
            <a:ext cx="541993" cy="2418075"/>
          </a:xfrm>
          <a:custGeom>
            <a:avLst/>
            <a:gdLst>
              <a:gd name="connsiteX0" fmla="*/ 299070 w 541993"/>
              <a:gd name="connsiteY0" fmla="*/ 1675254 h 1675254"/>
              <a:gd name="connsiteX1" fmla="*/ 30938 w 541993"/>
              <a:gd name="connsiteY1" fmla="*/ 1104613 h 1675254"/>
              <a:gd name="connsiteX2" fmla="*/ 484700 w 541993"/>
              <a:gd name="connsiteY2" fmla="*/ 499597 h 1675254"/>
              <a:gd name="connsiteX3" fmla="*/ 374697 w 541993"/>
              <a:gd name="connsiteY3" fmla="*/ 73335 h 1675254"/>
              <a:gd name="connsiteX4" fmla="*/ 367822 w 541993"/>
              <a:gd name="connsiteY4" fmla="*/ 59585 h 1675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93" h="1675254">
                <a:moveTo>
                  <a:pt x="299070" y="1675254"/>
                </a:moveTo>
                <a:cubicBezTo>
                  <a:pt x="149535" y="1487905"/>
                  <a:pt x="0" y="1300556"/>
                  <a:pt x="30938" y="1104613"/>
                </a:cubicBezTo>
                <a:cubicBezTo>
                  <a:pt x="61876" y="908670"/>
                  <a:pt x="427407" y="671477"/>
                  <a:pt x="484700" y="499597"/>
                </a:cubicBezTo>
                <a:cubicBezTo>
                  <a:pt x="541993" y="327717"/>
                  <a:pt x="394177" y="146670"/>
                  <a:pt x="374697" y="73335"/>
                </a:cubicBezTo>
                <a:cubicBezTo>
                  <a:pt x="355217" y="0"/>
                  <a:pt x="361519" y="29792"/>
                  <a:pt x="367822" y="59585"/>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0" name="Forma livre 19"/>
          <p:cNvSpPr/>
          <p:nvPr/>
        </p:nvSpPr>
        <p:spPr>
          <a:xfrm rot="16200000" flipH="1">
            <a:off x="3821902" y="2964658"/>
            <a:ext cx="214313" cy="1428761"/>
          </a:xfrm>
          <a:custGeom>
            <a:avLst/>
            <a:gdLst>
              <a:gd name="connsiteX0" fmla="*/ 299070 w 541993"/>
              <a:gd name="connsiteY0" fmla="*/ 1675254 h 1675254"/>
              <a:gd name="connsiteX1" fmla="*/ 30938 w 541993"/>
              <a:gd name="connsiteY1" fmla="*/ 1104613 h 1675254"/>
              <a:gd name="connsiteX2" fmla="*/ 484700 w 541993"/>
              <a:gd name="connsiteY2" fmla="*/ 499597 h 1675254"/>
              <a:gd name="connsiteX3" fmla="*/ 374697 w 541993"/>
              <a:gd name="connsiteY3" fmla="*/ 73335 h 1675254"/>
              <a:gd name="connsiteX4" fmla="*/ 367822 w 541993"/>
              <a:gd name="connsiteY4" fmla="*/ 59585 h 1675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93" h="1675254">
                <a:moveTo>
                  <a:pt x="299070" y="1675254"/>
                </a:moveTo>
                <a:cubicBezTo>
                  <a:pt x="149535" y="1487905"/>
                  <a:pt x="0" y="1300556"/>
                  <a:pt x="30938" y="1104613"/>
                </a:cubicBezTo>
                <a:cubicBezTo>
                  <a:pt x="61876" y="908670"/>
                  <a:pt x="427407" y="671477"/>
                  <a:pt x="484700" y="499597"/>
                </a:cubicBezTo>
                <a:cubicBezTo>
                  <a:pt x="541993" y="327717"/>
                  <a:pt x="394177" y="146670"/>
                  <a:pt x="374697" y="73335"/>
                </a:cubicBezTo>
                <a:cubicBezTo>
                  <a:pt x="355217" y="0"/>
                  <a:pt x="361519" y="29792"/>
                  <a:pt x="367822" y="59585"/>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1" name="CaixaDeTexto 20"/>
          <p:cNvSpPr txBox="1"/>
          <p:nvPr/>
        </p:nvSpPr>
        <p:spPr>
          <a:xfrm>
            <a:off x="3214678" y="2428874"/>
            <a:ext cx="71438" cy="307777"/>
          </a:xfrm>
          <a:prstGeom prst="rect">
            <a:avLst/>
          </a:prstGeom>
          <a:noFill/>
        </p:spPr>
        <p:txBody>
          <a:bodyPr wrap="square" rtlCol="0">
            <a:spAutoFit/>
          </a:bodyPr>
          <a:lstStyle/>
          <a:p>
            <a:r>
              <a:rPr lang="pt-BR" dirty="0" smtClean="0">
                <a:latin typeface="Algerian" pitchFamily="82" charset="0"/>
              </a:rPr>
              <a:t>I</a:t>
            </a:r>
            <a:endParaRPr lang="pt-BR" dirty="0">
              <a:latin typeface="Algerian" pitchFamily="82" charset="0"/>
            </a:endParaRPr>
          </a:p>
        </p:txBody>
      </p:sp>
      <p:sp>
        <p:nvSpPr>
          <p:cNvPr id="22" name="CaixaDeTexto 21"/>
          <p:cNvSpPr txBox="1"/>
          <p:nvPr/>
        </p:nvSpPr>
        <p:spPr>
          <a:xfrm>
            <a:off x="4000496" y="3335543"/>
            <a:ext cx="357190" cy="307777"/>
          </a:xfrm>
          <a:prstGeom prst="rect">
            <a:avLst/>
          </a:prstGeom>
          <a:noFill/>
        </p:spPr>
        <p:txBody>
          <a:bodyPr wrap="square" rtlCol="0">
            <a:spAutoFit/>
          </a:bodyPr>
          <a:lstStyle/>
          <a:p>
            <a:r>
              <a:rPr lang="pt-BR" dirty="0" smtClean="0">
                <a:latin typeface="Algerian" pitchFamily="82" charset="0"/>
              </a:rPr>
              <a:t>II</a:t>
            </a:r>
            <a:endParaRPr lang="pt-BR" dirty="0">
              <a:latin typeface="Algerian" pitchFamily="82" charset="0"/>
            </a:endParaRPr>
          </a:p>
        </p:txBody>
      </p:sp>
      <p:sp>
        <p:nvSpPr>
          <p:cNvPr id="23" name="CaixaDeTexto 22"/>
          <p:cNvSpPr txBox="1"/>
          <p:nvPr/>
        </p:nvSpPr>
        <p:spPr>
          <a:xfrm>
            <a:off x="4429124" y="2571750"/>
            <a:ext cx="357190" cy="307777"/>
          </a:xfrm>
          <a:prstGeom prst="rect">
            <a:avLst/>
          </a:prstGeom>
          <a:noFill/>
        </p:spPr>
        <p:txBody>
          <a:bodyPr wrap="square" rtlCol="0">
            <a:spAutoFit/>
          </a:bodyPr>
          <a:lstStyle/>
          <a:p>
            <a:r>
              <a:rPr lang="pt-BR" dirty="0" smtClean="0">
                <a:latin typeface="Algerian" pitchFamily="82" charset="0"/>
              </a:rPr>
              <a:t>III</a:t>
            </a:r>
            <a:endParaRPr lang="pt-BR" dirty="0">
              <a:latin typeface="Algerian" pitchFamily="82"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(1)</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	</a:t>
            </a:r>
            <a:r>
              <a:rPr lang="pt-BR" sz="2400" dirty="0" smtClean="0">
                <a:latin typeface="Calibri" panose="020F0502020204030204" pitchFamily="34" charset="0"/>
              </a:rPr>
              <a:t>A regra majoritária pode negligenciar as minorias incapazes de se converter em maioria. Quando as sociedades estão fechadas em conflitos primários de grupos, a regra majoritária pode conduzir à guerra civil.</a:t>
            </a:r>
            <a:r>
              <a:rPr lang="en-US" sz="2400" dirty="0" smtClean="0">
                <a:latin typeface="Calibri" panose="020F0502020204030204" pitchFamily="34" charset="0"/>
              </a:rPr>
              <a:t> </a:t>
            </a:r>
          </a:p>
          <a:p>
            <a:r>
              <a:rPr lang="en-US" sz="2400" dirty="0" smtClean="0">
                <a:latin typeface="Calibri" panose="020F0502020204030204" pitchFamily="34" charset="0"/>
              </a:rPr>
              <a:t>	</a:t>
            </a:r>
            <a:r>
              <a:rPr lang="pt-BR" sz="2400" dirty="0" smtClean="0">
                <a:latin typeface="Calibri" panose="020F0502020204030204" pitchFamily="34" charset="0"/>
              </a:rPr>
              <a:t>Democracia “</a:t>
            </a:r>
            <a:r>
              <a:rPr lang="pt-BR" sz="2400" dirty="0" err="1" smtClean="0">
                <a:latin typeface="Calibri" panose="020F0502020204030204" pitchFamily="34" charset="0"/>
              </a:rPr>
              <a:t>consociativa</a:t>
            </a:r>
            <a:r>
              <a:rPr lang="pt-BR" sz="2400" dirty="0" smtClean="0">
                <a:latin typeface="Calibri" panose="020F0502020204030204" pitchFamily="34" charset="0"/>
              </a:rPr>
              <a:t>”: regras que conduzem à partilha do poder (federalismo, revisão constitucional, </a:t>
            </a:r>
            <a:r>
              <a:rPr lang="pt-BR" sz="2400" dirty="0" err="1" smtClean="0">
                <a:latin typeface="Calibri" panose="020F0502020204030204" pitchFamily="34" charset="0"/>
              </a:rPr>
              <a:t>bicamaralismo</a:t>
            </a:r>
            <a:r>
              <a:rPr lang="pt-BR" sz="2400" dirty="0" smtClean="0">
                <a:latin typeface="Calibri" panose="020F0502020204030204" pitchFamily="34" charset="0"/>
              </a:rPr>
              <a:t>, sistema eleitoral proporcional, etc.)</a:t>
            </a:r>
          </a:p>
          <a:p>
            <a:pPr lvl="8"/>
            <a:endParaRPr lang="pt-BR" sz="2400" dirty="0">
              <a:latin typeface="Calibri" panose="020F0502020204030204" pitchFamily="34" charset="0"/>
            </a:endParaRPr>
          </a:p>
          <a:p>
            <a:pPr lvl="8"/>
            <a:r>
              <a:rPr lang="pt-BR" sz="2400" dirty="0" smtClean="0">
                <a:latin typeface="Calibri" panose="020F0502020204030204" pitchFamily="34" charset="0"/>
              </a:rPr>
              <a:t>(</a:t>
            </a:r>
            <a:r>
              <a:rPr lang="pt-BR" sz="2400" dirty="0" err="1" smtClean="0">
                <a:latin typeface="Calibri" panose="020F0502020204030204" pitchFamily="34" charset="0"/>
              </a:rPr>
              <a:t>Lijphart</a:t>
            </a:r>
            <a:r>
              <a:rPr lang="pt-BR" sz="2400" dirty="0" smtClean="0">
                <a:latin typeface="Calibri" panose="020F0502020204030204" pitchFamily="34" charset="0"/>
              </a:rPr>
              <a:t>, 1999)</a:t>
            </a:r>
            <a:endParaRPr lang="pt-BR" sz="1200" dirty="0" smtClean="0">
              <a:latin typeface="Calibri" panose="020F0502020204030204" pitchFamily="34" charset="0"/>
            </a:endParaRPr>
          </a:p>
        </p:txBody>
      </p:sp>
    </p:spTree>
    <p:extLst>
      <p:ext uri="{BB962C8B-B14F-4D97-AF65-F5344CB8AC3E}">
        <p14:creationId xmlns:p14="http://schemas.microsoft.com/office/powerpoint/2010/main" xmlns="" val="1433943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a:t>
            </a:r>
            <a:r>
              <a:rPr lang="pt-BR" dirty="0" smtClean="0"/>
              <a:t>(2)</a:t>
            </a:r>
            <a:endParaRPr lang="en-US" dirty="0"/>
          </a:p>
        </p:txBody>
      </p:sp>
      <p:sp>
        <p:nvSpPr>
          <p:cNvPr id="3" name="Espaço Reservado para Texto 2"/>
          <p:cNvSpPr>
            <a:spLocks noGrp="1"/>
          </p:cNvSpPr>
          <p:nvPr>
            <p:ph type="body" idx="1"/>
          </p:nvPr>
        </p:nvSpPr>
        <p:spPr/>
        <p:txBody>
          <a:bodyPr/>
          <a:lstStyle/>
          <a:p>
            <a:r>
              <a:rPr lang="en-US" sz="2400" dirty="0" smtClean="0">
                <a:latin typeface="Calibri" panose="020F0502020204030204" pitchFamily="34" charset="0"/>
              </a:rPr>
              <a:t>A </a:t>
            </a:r>
            <a:r>
              <a:rPr lang="en-US" sz="2400" dirty="0" err="1" smtClean="0">
                <a:latin typeface="Calibri" panose="020F0502020204030204" pitchFamily="34" charset="0"/>
              </a:rPr>
              <a:t>democracia</a:t>
            </a:r>
            <a:r>
              <a:rPr lang="en-US" sz="2400" dirty="0" smtClean="0">
                <a:latin typeface="Calibri" panose="020F0502020204030204" pitchFamily="34" charset="0"/>
              </a:rPr>
              <a:t> é </a:t>
            </a:r>
            <a:r>
              <a:rPr lang="en-US" sz="2400" dirty="0" err="1" smtClean="0">
                <a:latin typeface="Calibri" panose="020F0502020204030204" pitchFamily="34" charset="0"/>
              </a:rPr>
              <a:t>meramente</a:t>
            </a:r>
            <a:r>
              <a:rPr lang="en-US" sz="2400" dirty="0" smtClean="0">
                <a:latin typeface="Calibri" panose="020F0502020204030204" pitchFamily="34" charset="0"/>
              </a:rPr>
              <a:t> um </a:t>
            </a:r>
            <a:r>
              <a:rPr lang="en-US" sz="2400" dirty="0" err="1" smtClean="0">
                <a:latin typeface="Calibri" panose="020F0502020204030204" pitchFamily="34" charset="0"/>
              </a:rPr>
              <a:t>processo</a:t>
            </a:r>
            <a:r>
              <a:rPr lang="en-US" sz="2400" dirty="0" smtClean="0">
                <a:latin typeface="Calibri" panose="020F0502020204030204" pitchFamily="34" charset="0"/>
              </a:rPr>
              <a:t> </a:t>
            </a:r>
            <a:r>
              <a:rPr lang="en-US" sz="2400" dirty="0" err="1" smtClean="0">
                <a:latin typeface="Calibri" panose="020F0502020204030204" pitchFamily="34" charset="0"/>
              </a:rPr>
              <a:t>competitivo</a:t>
            </a:r>
            <a:r>
              <a:rPr lang="en-US" sz="2400" dirty="0" smtClean="0">
                <a:latin typeface="Calibri" panose="020F0502020204030204" pitchFamily="34" charset="0"/>
              </a:rPr>
              <a:t>?</a:t>
            </a:r>
          </a:p>
          <a:p>
            <a:r>
              <a:rPr lang="en-US" sz="2400" dirty="0" smtClean="0">
                <a:latin typeface="Calibri" panose="020F0502020204030204" pitchFamily="34" charset="0"/>
              </a:rPr>
              <a:t> </a:t>
            </a:r>
            <a:r>
              <a:rPr lang="en-US" sz="2400" dirty="0">
                <a:latin typeface="Calibri" panose="020F0502020204030204" pitchFamily="34" charset="0"/>
              </a:rPr>
              <a:t>	</a:t>
            </a:r>
            <a:endParaRPr lang="en-US" sz="2400" dirty="0" smtClean="0">
              <a:latin typeface="Calibri" panose="020F0502020204030204" pitchFamily="34" charset="0"/>
            </a:endParaRPr>
          </a:p>
          <a:p>
            <a:r>
              <a:rPr lang="pt-BR" sz="2400" dirty="0" smtClean="0">
                <a:latin typeface="Calibri" panose="020F0502020204030204" pitchFamily="34" charset="0"/>
              </a:rPr>
              <a:t>“</a:t>
            </a:r>
            <a:r>
              <a:rPr lang="pt-BR" sz="2400" dirty="0">
                <a:latin typeface="Calibri" panose="020F0502020204030204" pitchFamily="34" charset="0"/>
              </a:rPr>
              <a:t>O método democrático consiste no arranjo institucional necessário para chegar a decisões políticas na qual algumas pessoas alcançam o poder de decidir através de uma competição destinada a obter o voto popular”</a:t>
            </a:r>
          </a:p>
          <a:p>
            <a:r>
              <a:rPr lang="pt-BR" sz="2400" dirty="0" smtClean="0">
                <a:latin typeface="Calibri" panose="020F0502020204030204" pitchFamily="34" charset="0"/>
              </a:rPr>
              <a:t>					(J. A. </a:t>
            </a:r>
            <a:r>
              <a:rPr lang="pt-BR" sz="2400" dirty="0" err="1" smtClean="0">
                <a:latin typeface="Calibri" panose="020F0502020204030204" pitchFamily="34" charset="0"/>
              </a:rPr>
              <a:t>Shumpeter</a:t>
            </a:r>
            <a:r>
              <a:rPr lang="pt-BR" sz="2400" dirty="0" smtClean="0">
                <a:latin typeface="Calibri" panose="020F0502020204030204" pitchFamily="34" charset="0"/>
              </a:rPr>
              <a:t>, 1947)</a:t>
            </a:r>
            <a:endParaRPr lang="pt-BR" sz="2400" dirty="0">
              <a:latin typeface="Calibri" panose="020F0502020204030204" pitchFamily="34" charset="0"/>
            </a:endParaRPr>
          </a:p>
        </p:txBody>
      </p:sp>
    </p:spTree>
    <p:extLst>
      <p:ext uri="{BB962C8B-B14F-4D97-AF65-F5344CB8AC3E}">
        <p14:creationId xmlns:p14="http://schemas.microsoft.com/office/powerpoint/2010/main" xmlns="" val="3801423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a:t>
            </a:r>
            <a:r>
              <a:rPr lang="pt-BR" dirty="0" smtClean="0"/>
              <a:t>(3)</a:t>
            </a:r>
            <a:endParaRPr lang="en-US" dirty="0"/>
          </a:p>
        </p:txBody>
      </p:sp>
      <p:sp>
        <p:nvSpPr>
          <p:cNvPr id="3" name="Espaço Reservado para Texto 2"/>
          <p:cNvSpPr>
            <a:spLocks noGrp="1"/>
          </p:cNvSpPr>
          <p:nvPr>
            <p:ph type="body" idx="1"/>
          </p:nvPr>
        </p:nvSpPr>
        <p:spPr>
          <a:xfrm>
            <a:off x="457200" y="1059582"/>
            <a:ext cx="8229600" cy="3725699"/>
          </a:xfrm>
        </p:spPr>
        <p:txBody>
          <a:bodyPr/>
          <a:lstStyle/>
          <a:p>
            <a:endParaRPr lang="en-US" sz="3600" dirty="0" smtClean="0">
              <a:latin typeface="Calibri" panose="020F0502020204030204" pitchFamily="34" charset="0"/>
            </a:endParaRPr>
          </a:p>
          <a:p>
            <a:endParaRPr lang="en-US" sz="3600" dirty="0">
              <a:latin typeface="Calibri" panose="020F0502020204030204" pitchFamily="34" charset="0"/>
            </a:endParaRPr>
          </a:p>
          <a:p>
            <a:r>
              <a:rPr lang="en-US" sz="3600" dirty="0" smtClean="0">
                <a:latin typeface="Calibri" panose="020F0502020204030204" pitchFamily="34" charset="0"/>
              </a:rPr>
              <a:t>O </a:t>
            </a:r>
            <a:r>
              <a:rPr lang="en-US" sz="3600" dirty="0" err="1" smtClean="0">
                <a:latin typeface="Calibri" panose="020F0502020204030204" pitchFamily="34" charset="0"/>
              </a:rPr>
              <a:t>risco</a:t>
            </a:r>
            <a:r>
              <a:rPr lang="en-US" sz="3600" dirty="0" smtClean="0">
                <a:latin typeface="Calibri" panose="020F0502020204030204" pitchFamily="34" charset="0"/>
              </a:rPr>
              <a:t> da </a:t>
            </a:r>
            <a:r>
              <a:rPr lang="en-US" sz="3600" dirty="0" err="1" smtClean="0">
                <a:latin typeface="Calibri" panose="020F0502020204030204" pitchFamily="34" charset="0"/>
              </a:rPr>
              <a:t>democracia</a:t>
            </a:r>
            <a:r>
              <a:rPr lang="en-US" sz="3600" dirty="0" smtClean="0">
                <a:latin typeface="Calibri" panose="020F0502020204030204" pitchFamily="34" charset="0"/>
              </a:rPr>
              <a:t> </a:t>
            </a:r>
            <a:r>
              <a:rPr lang="en-US" sz="3600" dirty="0" err="1" smtClean="0">
                <a:latin typeface="Calibri" panose="020F0502020204030204" pitchFamily="34" charset="0"/>
              </a:rPr>
              <a:t>populista</a:t>
            </a:r>
            <a:r>
              <a:rPr lang="en-US" sz="3600" dirty="0" smtClean="0">
                <a:latin typeface="Calibri" panose="020F0502020204030204" pitchFamily="34" charset="0"/>
              </a:rPr>
              <a:t>…</a:t>
            </a:r>
          </a:p>
          <a:p>
            <a:r>
              <a:rPr lang="en-US" sz="3600" dirty="0" smtClean="0">
                <a:latin typeface="Calibri" panose="020F0502020204030204" pitchFamily="34" charset="0"/>
              </a:rPr>
              <a:t> </a:t>
            </a:r>
            <a:r>
              <a:rPr lang="en-US" sz="3600" dirty="0">
                <a:latin typeface="Calibri" panose="020F0502020204030204" pitchFamily="34" charset="0"/>
              </a:rPr>
              <a:t>	</a:t>
            </a:r>
            <a:endParaRPr lang="en-US" sz="3600" dirty="0" smtClean="0">
              <a:latin typeface="Calibri" panose="020F0502020204030204" pitchFamily="34" charset="0"/>
            </a:endParaRPr>
          </a:p>
        </p:txBody>
      </p:sp>
    </p:spTree>
    <p:extLst>
      <p:ext uri="{BB962C8B-B14F-4D97-AF65-F5344CB8AC3E}">
        <p14:creationId xmlns:p14="http://schemas.microsoft.com/office/powerpoint/2010/main" xmlns="" val="25799274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smtClean="0"/>
              <a:t>Uma ameaça permanente à Democracia?</a:t>
            </a:r>
            <a:endParaRPr lang="pt-BR" sz="2800" dirty="0"/>
          </a:p>
        </p:txBody>
      </p:sp>
      <p:pic>
        <p:nvPicPr>
          <p:cNvPr id="2051" name="Picture 3"/>
          <p:cNvPicPr>
            <a:picLocks noChangeAspect="1" noChangeArrowheads="1"/>
          </p:cNvPicPr>
          <p:nvPr/>
        </p:nvPicPr>
        <p:blipFill>
          <a:blip r:embed="rId2"/>
          <a:srcRect/>
          <a:stretch>
            <a:fillRect/>
          </a:stretch>
        </p:blipFill>
        <p:spPr bwMode="auto">
          <a:xfrm>
            <a:off x="285720" y="1357304"/>
            <a:ext cx="2857500" cy="1600200"/>
          </a:xfrm>
          <a:prstGeom prst="rect">
            <a:avLst/>
          </a:prstGeom>
          <a:noFill/>
          <a:ln w="9525">
            <a:noFill/>
            <a:miter lim="800000"/>
            <a:headEnd/>
            <a:tailEnd/>
          </a:ln>
          <a:effectLst/>
        </p:spPr>
      </p:pic>
      <p:sp>
        <p:nvSpPr>
          <p:cNvPr id="6" name="CaixaDeTexto 5"/>
          <p:cNvSpPr txBox="1"/>
          <p:nvPr/>
        </p:nvSpPr>
        <p:spPr>
          <a:xfrm>
            <a:off x="285720" y="3071816"/>
            <a:ext cx="2857520" cy="646331"/>
          </a:xfrm>
          <a:prstGeom prst="rect">
            <a:avLst/>
          </a:prstGeom>
          <a:noFill/>
        </p:spPr>
        <p:txBody>
          <a:bodyPr wrap="square" rtlCol="0">
            <a:spAutoFit/>
          </a:bodyPr>
          <a:lstStyle/>
          <a:p>
            <a:r>
              <a:rPr lang="pt-BR" sz="1200" dirty="0" smtClean="0"/>
              <a:t>Juan Perón - Presidente da Argentina 1946- 1952; 1952-55 (golpe e exílio); 1973-1974 (morte)</a:t>
            </a:r>
            <a:endParaRPr lang="pt-BR" sz="1200" dirty="0"/>
          </a:p>
        </p:txBody>
      </p:sp>
      <p:pic>
        <p:nvPicPr>
          <p:cNvPr id="2052" name="Picture 4"/>
          <p:cNvPicPr>
            <a:picLocks noChangeAspect="1" noChangeArrowheads="1"/>
          </p:cNvPicPr>
          <p:nvPr/>
        </p:nvPicPr>
        <p:blipFill>
          <a:blip r:embed="rId3"/>
          <a:srcRect/>
          <a:stretch>
            <a:fillRect/>
          </a:stretch>
        </p:blipFill>
        <p:spPr bwMode="auto">
          <a:xfrm>
            <a:off x="500034" y="3714758"/>
            <a:ext cx="2095500" cy="1181100"/>
          </a:xfrm>
          <a:prstGeom prst="rect">
            <a:avLst/>
          </a:prstGeom>
          <a:noFill/>
          <a:ln w="9525">
            <a:noFill/>
            <a:miter lim="800000"/>
            <a:headEnd/>
            <a:tailEnd/>
          </a:ln>
          <a:effectLst/>
        </p:spPr>
      </p:pic>
      <p:sp>
        <p:nvSpPr>
          <p:cNvPr id="8" name="CaixaDeTexto 7"/>
          <p:cNvSpPr txBox="1"/>
          <p:nvPr/>
        </p:nvSpPr>
        <p:spPr>
          <a:xfrm>
            <a:off x="2643174" y="4286262"/>
            <a:ext cx="1285884" cy="523220"/>
          </a:xfrm>
          <a:prstGeom prst="rect">
            <a:avLst/>
          </a:prstGeom>
          <a:noFill/>
        </p:spPr>
        <p:txBody>
          <a:bodyPr wrap="square" rtlCol="0">
            <a:spAutoFit/>
          </a:bodyPr>
          <a:lstStyle/>
          <a:p>
            <a:r>
              <a:rPr lang="pt-BR" dirty="0" smtClean="0"/>
              <a:t>Massacre de </a:t>
            </a:r>
            <a:r>
              <a:rPr lang="pt-BR" dirty="0" err="1" smtClean="0"/>
              <a:t>Ezeiza</a:t>
            </a:r>
            <a:r>
              <a:rPr lang="pt-BR" dirty="0" smtClean="0"/>
              <a:t> (1973)</a:t>
            </a:r>
            <a:endParaRPr lang="pt-BR" dirty="0"/>
          </a:p>
        </p:txBody>
      </p:sp>
      <p:pic>
        <p:nvPicPr>
          <p:cNvPr id="2053" name="Picture 5"/>
          <p:cNvPicPr>
            <a:picLocks noChangeAspect="1" noChangeArrowheads="1"/>
          </p:cNvPicPr>
          <p:nvPr/>
        </p:nvPicPr>
        <p:blipFill>
          <a:blip r:embed="rId4"/>
          <a:srcRect/>
          <a:stretch>
            <a:fillRect/>
          </a:stretch>
        </p:blipFill>
        <p:spPr bwMode="auto">
          <a:xfrm>
            <a:off x="3428992" y="1357304"/>
            <a:ext cx="2619375" cy="1743075"/>
          </a:xfrm>
          <a:prstGeom prst="rect">
            <a:avLst/>
          </a:prstGeom>
          <a:noFill/>
          <a:ln w="9525">
            <a:noFill/>
            <a:miter lim="800000"/>
            <a:headEnd/>
            <a:tailEnd/>
          </a:ln>
          <a:effectLst/>
        </p:spPr>
      </p:pic>
      <p:sp>
        <p:nvSpPr>
          <p:cNvPr id="10" name="CaixaDeTexto 9"/>
          <p:cNvSpPr txBox="1"/>
          <p:nvPr/>
        </p:nvSpPr>
        <p:spPr>
          <a:xfrm>
            <a:off x="3428992" y="3071816"/>
            <a:ext cx="2857520" cy="1569660"/>
          </a:xfrm>
          <a:prstGeom prst="rect">
            <a:avLst/>
          </a:prstGeom>
          <a:noFill/>
        </p:spPr>
        <p:txBody>
          <a:bodyPr wrap="square" rtlCol="0">
            <a:spAutoFit/>
          </a:bodyPr>
          <a:lstStyle/>
          <a:p>
            <a:r>
              <a:rPr lang="pt-BR" sz="1200" dirty="0" smtClean="0"/>
              <a:t>Hugo </a:t>
            </a:r>
            <a:r>
              <a:rPr lang="pt-BR" sz="1200" dirty="0" err="1" smtClean="0"/>
              <a:t>Chavez</a:t>
            </a:r>
            <a:r>
              <a:rPr lang="pt-BR" sz="1200" dirty="0" smtClean="0"/>
              <a:t> - Presidente da Venezuela 1999-2013 (três mandatos).</a:t>
            </a:r>
          </a:p>
          <a:p>
            <a:endParaRPr lang="pt-BR" sz="1200" dirty="0" smtClean="0"/>
          </a:p>
          <a:p>
            <a:r>
              <a:rPr lang="pt-BR" sz="1200" dirty="0" err="1" smtClean="0"/>
              <a:t>Evo</a:t>
            </a:r>
            <a:r>
              <a:rPr lang="pt-BR" sz="1200" dirty="0" smtClean="0"/>
              <a:t> Morales – Presidente da Bolívia (2006- ??)</a:t>
            </a:r>
          </a:p>
          <a:p>
            <a:endParaRPr lang="pt-BR" sz="1200" dirty="0" smtClean="0"/>
          </a:p>
          <a:p>
            <a:endParaRPr lang="pt-BR" sz="1200" dirty="0" smtClean="0"/>
          </a:p>
          <a:p>
            <a:endParaRPr lang="pt-BR" sz="1200" dirty="0"/>
          </a:p>
        </p:txBody>
      </p:sp>
      <p:pic>
        <p:nvPicPr>
          <p:cNvPr id="2054" name="Picture 6"/>
          <p:cNvPicPr>
            <a:picLocks noChangeAspect="1" noChangeArrowheads="1"/>
          </p:cNvPicPr>
          <p:nvPr/>
        </p:nvPicPr>
        <p:blipFill>
          <a:blip r:embed="rId5"/>
          <a:srcRect/>
          <a:stretch>
            <a:fillRect/>
          </a:stretch>
        </p:blipFill>
        <p:spPr bwMode="auto">
          <a:xfrm>
            <a:off x="6286512" y="2786064"/>
            <a:ext cx="2790825" cy="16383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a:t>4</a:t>
            </a:r>
            <a:r>
              <a:rPr lang="pt-BR" sz="2800" dirty="0" smtClean="0"/>
              <a:t>5</a:t>
            </a:r>
            <a:r>
              <a:rPr lang="pt-BR" sz="2800" dirty="0"/>
              <a:t>% </a:t>
            </a:r>
            <a:r>
              <a:rPr lang="pt-BR" sz="2800" dirty="0" smtClean="0"/>
              <a:t>dos países do mundo desfrutam de liberdades políticas e civis</a:t>
            </a:r>
            <a:endParaRPr lang="en-US" sz="2800" dirty="0"/>
          </a:p>
        </p:txBody>
      </p:sp>
      <p:sp>
        <p:nvSpPr>
          <p:cNvPr id="5" name="CaixaDeTexto 4"/>
          <p:cNvSpPr txBox="1"/>
          <p:nvPr/>
        </p:nvSpPr>
        <p:spPr>
          <a:xfrm>
            <a:off x="5328084" y="627534"/>
            <a:ext cx="3240360" cy="307777"/>
          </a:xfrm>
          <a:prstGeom prst="rect">
            <a:avLst/>
          </a:prstGeom>
          <a:noFill/>
        </p:spPr>
        <p:txBody>
          <a:bodyPr wrap="square" rtlCol="0">
            <a:spAutoFit/>
          </a:bodyPr>
          <a:lstStyle/>
          <a:p>
            <a:pPr algn="r"/>
            <a:r>
              <a:rPr lang="pt-BR" dirty="0">
                <a:latin typeface="Calibri" panose="020F0502020204030204" pitchFamily="34" charset="0"/>
              </a:rPr>
              <a:t>(</a:t>
            </a:r>
            <a:r>
              <a:rPr lang="pt-BR" dirty="0" err="1">
                <a:latin typeface="Calibri" panose="020F0502020204030204" pitchFamily="34" charset="0"/>
              </a:rPr>
              <a:t>Freedon</a:t>
            </a:r>
            <a:r>
              <a:rPr lang="pt-BR" dirty="0">
                <a:latin typeface="Calibri" panose="020F0502020204030204" pitchFamily="34" charset="0"/>
              </a:rPr>
              <a:t> </a:t>
            </a:r>
            <a:r>
              <a:rPr lang="pt-BR" dirty="0" err="1">
                <a:latin typeface="Calibri" panose="020F0502020204030204" pitchFamily="34" charset="0"/>
              </a:rPr>
              <a:t>House</a:t>
            </a:r>
            <a:r>
              <a:rPr lang="pt-BR" dirty="0">
                <a:latin typeface="Calibri" panose="020F0502020204030204" pitchFamily="34" charset="0"/>
              </a:rPr>
              <a:t>, </a:t>
            </a:r>
            <a:r>
              <a:rPr lang="pt-BR" dirty="0" smtClean="0">
                <a:latin typeface="Calibri" panose="020F0502020204030204" pitchFamily="34" charset="0"/>
              </a:rPr>
              <a:t>2018)</a:t>
            </a:r>
            <a:endParaRPr lang="en-US" dirty="0">
              <a:latin typeface="Calibri" panose="020F0502020204030204" pitchFamily="34" charset="0"/>
            </a:endParaRPr>
          </a:p>
        </p:txBody>
      </p:sp>
      <p:sp>
        <p:nvSpPr>
          <p:cNvPr id="6" name="AutoShape 2" descr="Resultado de imagem para Freedom House 2017 map freedom in the worl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71600" y="1214245"/>
            <a:ext cx="6480720" cy="370228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619444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sz="5400" dirty="0" smtClean="0"/>
              <a:t>Outras coisas sobre as quais poderíamos falar</a:t>
            </a:r>
            <a:endParaRPr lang="pt-BR" sz="5400" dirty="0"/>
          </a:p>
        </p:txBody>
      </p:sp>
      <p:sp>
        <p:nvSpPr>
          <p:cNvPr id="5" name="Subtítulo 4"/>
          <p:cNvSpPr>
            <a:spLocks noGrp="1"/>
          </p:cNvSpPr>
          <p:nvPr>
            <p:ph type="subTitle" idx="1"/>
          </p:nvPr>
        </p:nvSpPr>
        <p:spPr/>
        <p:txBody>
          <a:bodyPr/>
          <a:lstStyle/>
          <a:p>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início difícil: Veneza ano 1000 DC</a:t>
            </a:r>
            <a:endParaRPr lang="es-MX" dirty="0"/>
          </a:p>
        </p:txBody>
      </p:sp>
      <p:pic>
        <p:nvPicPr>
          <p:cNvPr id="1026" name="Picture 2" descr="File:Republik Venedig.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03648" y="1347614"/>
            <a:ext cx="5953125" cy="34385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55494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No auge da </a:t>
            </a:r>
            <a:r>
              <a:rPr lang="pt-BR" smtClean="0"/>
              <a:t>onda reversa</a:t>
            </a:r>
            <a:endParaRPr lang="en-US" dirty="0"/>
          </a:p>
        </p:txBody>
      </p:sp>
      <p:sp>
        <p:nvSpPr>
          <p:cNvPr id="4" name="Espaço Reservado para Texto 3"/>
          <p:cNvSpPr>
            <a:spLocks noGrp="1"/>
          </p:cNvSpPr>
          <p:nvPr>
            <p:ph type="body" idx="1"/>
          </p:nvPr>
        </p:nvSpPr>
        <p:spPr/>
        <p:txBody>
          <a:bodyPr/>
          <a:lstStyle/>
          <a:p>
            <a:pPr marL="0" indent="0"/>
            <a:r>
              <a:rPr lang="pt-BR" sz="2200" dirty="0" smtClean="0">
                <a:solidFill>
                  <a:schemeClr val="tx1"/>
                </a:solidFill>
                <a:latin typeface="Calibri" panose="020F0502020204030204" pitchFamily="34" charset="0"/>
              </a:rPr>
              <a:t>“Não </a:t>
            </a:r>
            <a:r>
              <a:rPr lang="pt-BR" sz="2200" dirty="0">
                <a:solidFill>
                  <a:schemeClr val="tx1"/>
                </a:solidFill>
                <a:latin typeface="Calibri" panose="020F0502020204030204" pitchFamily="34" charset="0"/>
              </a:rPr>
              <a:t>marchamos para o fim da civilização mas para o início, tumultuoso e fecundo, de uma nova era. </a:t>
            </a:r>
            <a:endParaRPr lang="en-US" sz="2200" dirty="0">
              <a:solidFill>
                <a:schemeClr val="tx1"/>
              </a:solidFill>
              <a:latin typeface="Calibri" panose="020F0502020204030204" pitchFamily="34" charset="0"/>
            </a:endParaRPr>
          </a:p>
          <a:p>
            <a:pPr marL="0" indent="0"/>
            <a:r>
              <a:rPr lang="pt-BR" sz="2200" dirty="0">
                <a:solidFill>
                  <a:schemeClr val="tx1"/>
                </a:solidFill>
                <a:latin typeface="Calibri" panose="020F0502020204030204" pitchFamily="34" charset="0"/>
              </a:rPr>
              <a:t>A economia equilibrada e a riqueza na nova ordem social </a:t>
            </a:r>
            <a:r>
              <a:rPr lang="pt-BR" sz="2200" dirty="0" smtClean="0">
                <a:solidFill>
                  <a:schemeClr val="tx1"/>
                </a:solidFill>
                <a:latin typeface="Calibri" panose="020F0502020204030204" pitchFamily="34" charset="0"/>
              </a:rPr>
              <a:t>.... </a:t>
            </a:r>
            <a:r>
              <a:rPr lang="pt-BR" sz="2200" dirty="0">
                <a:solidFill>
                  <a:schemeClr val="tx1"/>
                </a:solidFill>
                <a:latin typeface="Calibri" panose="020F0502020204030204" pitchFamily="34" charset="0"/>
              </a:rPr>
              <a:t>Não mais os liberalismos imprevidentes, as demagogias estéreis, os personalismos semeadores de desordem — A disciplina política, baseada na justiça social, amparando o trabalhador — O proletário, elemento indispensável de colaboração social — A ordem criada pelas circunstâncias novas, incompatível com o individualismo”. </a:t>
            </a:r>
          </a:p>
          <a:p>
            <a:pPr algn="r"/>
            <a:r>
              <a:rPr lang="pt-BR" sz="2000" i="1" dirty="0">
                <a:latin typeface="Calibri" panose="020F0502020204030204" pitchFamily="34" charset="0"/>
              </a:rPr>
              <a:t>Discurso de Getúlio Vargas, 11 de Junho de 1940 - discurso a bordo do Encouraçado Minas Gerais</a:t>
            </a:r>
          </a:p>
          <a:p>
            <a:endParaRPr lang="en-US" dirty="0"/>
          </a:p>
        </p:txBody>
      </p:sp>
    </p:spTree>
    <p:extLst>
      <p:ext uri="{BB962C8B-B14F-4D97-AF65-F5344CB8AC3E}">
        <p14:creationId xmlns:p14="http://schemas.microsoft.com/office/powerpoint/2010/main" xmlns="" val="2754946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dirty="0" smtClean="0"/>
              <a:t>Competição e Liberdade</a:t>
            </a:r>
            <a:endParaRPr lang="en-US" sz="3200" dirty="0"/>
          </a:p>
        </p:txBody>
      </p:sp>
      <p:sp>
        <p:nvSpPr>
          <p:cNvPr id="3" name="Espaço Reservado para Texto 2"/>
          <p:cNvSpPr>
            <a:spLocks noGrp="1"/>
          </p:cNvSpPr>
          <p:nvPr>
            <p:ph type="body" idx="1"/>
          </p:nvPr>
        </p:nvSpPr>
        <p:spPr>
          <a:xfrm>
            <a:off x="457200" y="1059582"/>
            <a:ext cx="8229600" cy="3725699"/>
          </a:xfrm>
        </p:spPr>
        <p:txBody>
          <a:bodyPr/>
          <a:lstStyle/>
          <a:p>
            <a:r>
              <a:rPr lang="en-US" sz="2400" dirty="0" smtClean="0">
                <a:latin typeface="Calibri" panose="020F0502020204030204" pitchFamily="34" charset="0"/>
              </a:rPr>
              <a:t> </a:t>
            </a:r>
            <a:r>
              <a:rPr lang="en-US" sz="2400" dirty="0">
                <a:latin typeface="Calibri" panose="020F0502020204030204" pitchFamily="34" charset="0"/>
              </a:rPr>
              <a:t>	</a:t>
            </a:r>
            <a:endParaRPr lang="en-US" sz="2400" dirty="0" smtClean="0">
              <a:latin typeface="Calibri" panose="020F0502020204030204" pitchFamily="34" charset="0"/>
            </a:endParaRPr>
          </a:p>
          <a:p>
            <a:r>
              <a:rPr lang="pt-BR" sz="2400" dirty="0">
                <a:latin typeface="Calibri" panose="020F0502020204030204" pitchFamily="34" charset="0"/>
              </a:rPr>
              <a:t>“A liberdade é </a:t>
            </a:r>
            <a:r>
              <a:rPr lang="pt-BR" sz="2400" dirty="0" smtClean="0">
                <a:latin typeface="Calibri" panose="020F0502020204030204" pitchFamily="34" charset="0"/>
              </a:rPr>
              <a:t>para a </a:t>
            </a:r>
            <a:r>
              <a:rPr lang="pt-BR" sz="2400" dirty="0">
                <a:latin typeface="Calibri" panose="020F0502020204030204" pitchFamily="34" charset="0"/>
              </a:rPr>
              <a:t>facção </a:t>
            </a:r>
            <a:r>
              <a:rPr lang="pt-BR" sz="2400" dirty="0" smtClean="0">
                <a:latin typeface="Calibri" panose="020F0502020204030204" pitchFamily="34" charset="0"/>
              </a:rPr>
              <a:t>o que </a:t>
            </a:r>
            <a:r>
              <a:rPr lang="pt-BR" sz="2400" dirty="0">
                <a:latin typeface="Calibri" panose="020F0502020204030204" pitchFamily="34" charset="0"/>
              </a:rPr>
              <a:t>o ar é para o fogo, um alimento sem o qual </a:t>
            </a:r>
            <a:r>
              <a:rPr lang="pt-BR" sz="2400" dirty="0" smtClean="0">
                <a:latin typeface="Calibri" panose="020F0502020204030204" pitchFamily="34" charset="0"/>
              </a:rPr>
              <a:t>ela expira instantaneamente. </a:t>
            </a:r>
            <a:r>
              <a:rPr lang="pt-BR" sz="2400" dirty="0">
                <a:latin typeface="Calibri" panose="020F0502020204030204" pitchFamily="34" charset="0"/>
              </a:rPr>
              <a:t>Mas </a:t>
            </a:r>
            <a:r>
              <a:rPr lang="pt-BR" sz="2400" dirty="0" smtClean="0">
                <a:latin typeface="Calibri" panose="020F0502020204030204" pitchFamily="34" charset="0"/>
              </a:rPr>
              <a:t>nada poderia </a:t>
            </a:r>
            <a:r>
              <a:rPr lang="pt-BR" sz="2400" dirty="0">
                <a:latin typeface="Calibri" panose="020F0502020204030204" pitchFamily="34" charset="0"/>
              </a:rPr>
              <a:t>ser </a:t>
            </a:r>
            <a:r>
              <a:rPr lang="pt-BR" sz="2400" dirty="0" smtClean="0">
                <a:latin typeface="Calibri" panose="020F0502020204030204" pitchFamily="34" charset="0"/>
              </a:rPr>
              <a:t>mais tolo do que abolir </a:t>
            </a:r>
            <a:r>
              <a:rPr lang="pt-BR" sz="2400" dirty="0">
                <a:latin typeface="Calibri" panose="020F0502020204030204" pitchFamily="34" charset="0"/>
              </a:rPr>
              <a:t>a liberdade, que é essencial </a:t>
            </a:r>
            <a:r>
              <a:rPr lang="pt-BR" sz="2400" dirty="0" smtClean="0">
                <a:latin typeface="Calibri" panose="020F0502020204030204" pitchFamily="34" charset="0"/>
              </a:rPr>
              <a:t>à vida </a:t>
            </a:r>
            <a:r>
              <a:rPr lang="pt-BR" sz="2400" dirty="0">
                <a:latin typeface="Calibri" panose="020F0502020204030204" pitchFamily="34" charset="0"/>
              </a:rPr>
              <a:t>política, </a:t>
            </a:r>
            <a:r>
              <a:rPr lang="pt-BR" sz="2400" dirty="0" smtClean="0">
                <a:latin typeface="Calibri" panose="020F0502020204030204" pitchFamily="34" charset="0"/>
              </a:rPr>
              <a:t>sob o argumento de que essa alimenta a facção. Isso seria o mesmo que desejar a aniquilação </a:t>
            </a:r>
            <a:r>
              <a:rPr lang="pt-BR" sz="2400" dirty="0">
                <a:latin typeface="Calibri" panose="020F0502020204030204" pitchFamily="34" charset="0"/>
              </a:rPr>
              <a:t>do </a:t>
            </a:r>
            <a:r>
              <a:rPr lang="pt-BR" sz="2400" dirty="0" smtClean="0">
                <a:latin typeface="Calibri" panose="020F0502020204030204" pitchFamily="34" charset="0"/>
              </a:rPr>
              <a:t>ar, que </a:t>
            </a:r>
            <a:r>
              <a:rPr lang="pt-BR" sz="2400" dirty="0">
                <a:latin typeface="Calibri" panose="020F0502020204030204" pitchFamily="34" charset="0"/>
              </a:rPr>
              <a:t>é essencial para a vida animal, porque </a:t>
            </a:r>
            <a:r>
              <a:rPr lang="pt-BR" sz="2400" dirty="0" smtClean="0">
                <a:latin typeface="Calibri" panose="020F0502020204030204" pitchFamily="34" charset="0"/>
              </a:rPr>
              <a:t>esse dispara o poder destrutivo do fogo”. </a:t>
            </a:r>
            <a:endParaRPr lang="pt-BR" sz="2400" dirty="0">
              <a:latin typeface="Calibri" panose="020F0502020204030204" pitchFamily="34" charset="0"/>
            </a:endParaRPr>
          </a:p>
          <a:p>
            <a:r>
              <a:rPr lang="pt-BR" sz="2400" dirty="0" smtClean="0">
                <a:latin typeface="Calibri" panose="020F0502020204030204" pitchFamily="34" charset="0"/>
              </a:rPr>
              <a:t>					</a:t>
            </a:r>
            <a:r>
              <a:rPr lang="pt-BR" sz="2000" dirty="0" smtClean="0">
                <a:latin typeface="Calibri" panose="020F0502020204030204" pitchFamily="34" charset="0"/>
              </a:rPr>
              <a:t>(Madison,  </a:t>
            </a:r>
            <a:r>
              <a:rPr lang="pt-BR" sz="2000" dirty="0" err="1" smtClean="0">
                <a:latin typeface="Calibri" panose="020F0502020204030204" pitchFamily="34" charset="0"/>
              </a:rPr>
              <a:t>Federalist</a:t>
            </a:r>
            <a:r>
              <a:rPr lang="pt-BR" sz="2000" dirty="0" smtClean="0">
                <a:latin typeface="Calibri" panose="020F0502020204030204" pitchFamily="34" charset="0"/>
              </a:rPr>
              <a:t> </a:t>
            </a:r>
            <a:r>
              <a:rPr lang="pt-BR" sz="2000" dirty="0" err="1" smtClean="0">
                <a:latin typeface="Calibri" panose="020F0502020204030204" pitchFamily="34" charset="0"/>
              </a:rPr>
              <a:t>Paper</a:t>
            </a:r>
            <a:r>
              <a:rPr lang="pt-BR" sz="2000" dirty="0" smtClean="0">
                <a:latin typeface="Calibri" panose="020F0502020204030204" pitchFamily="34" charset="0"/>
              </a:rPr>
              <a:t> No 10, 1787)</a:t>
            </a:r>
            <a:endParaRPr lang="pt-BR" sz="2000" dirty="0">
              <a:latin typeface="Calibri" panose="020F0502020204030204" pitchFamily="34" charset="0"/>
            </a:endParaRPr>
          </a:p>
        </p:txBody>
      </p:sp>
    </p:spTree>
    <p:extLst>
      <p:ext uri="{BB962C8B-B14F-4D97-AF65-F5344CB8AC3E}">
        <p14:creationId xmlns:p14="http://schemas.microsoft.com/office/powerpoint/2010/main" xmlns="" val="164860638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a:t>A esfera </a:t>
            </a:r>
            <a:r>
              <a:rPr lang="pt-BR" sz="3200" dirty="0" smtClean="0"/>
              <a:t>pública</a:t>
            </a:r>
            <a:endParaRPr lang="en-US" sz="3200" dirty="0"/>
          </a:p>
        </p:txBody>
      </p:sp>
      <p:sp>
        <p:nvSpPr>
          <p:cNvPr id="3" name="Espaço Reservado para Texto 2"/>
          <p:cNvSpPr>
            <a:spLocks noGrp="1"/>
          </p:cNvSpPr>
          <p:nvPr>
            <p:ph type="body" idx="1"/>
          </p:nvPr>
        </p:nvSpPr>
        <p:spPr>
          <a:xfrm>
            <a:off x="457200" y="1059582"/>
            <a:ext cx="8229600" cy="3725699"/>
          </a:xfrm>
        </p:spPr>
        <p:txBody>
          <a:bodyPr/>
          <a:lstStyle/>
          <a:p>
            <a:pPr marL="534988" indent="-344488"/>
            <a:r>
              <a:rPr lang="pt-BR" sz="2800" dirty="0">
                <a:latin typeface="Calibri" panose="020F0502020204030204" pitchFamily="34" charset="0"/>
              </a:rPr>
              <a:t> </a:t>
            </a:r>
            <a:r>
              <a:rPr lang="pt-BR" sz="2800" dirty="0" smtClean="0">
                <a:latin typeface="Calibri" panose="020F0502020204030204" pitchFamily="34" charset="0"/>
              </a:rPr>
              <a:t>   Espaço onde são produzidas as normas </a:t>
            </a:r>
            <a:r>
              <a:rPr lang="pt-BR" sz="2800" dirty="0">
                <a:latin typeface="Calibri" panose="020F0502020204030204" pitchFamily="34" charset="0"/>
              </a:rPr>
              <a:t>coletivas e </a:t>
            </a:r>
            <a:r>
              <a:rPr lang="pt-BR" sz="2800" dirty="0" smtClean="0">
                <a:latin typeface="Calibri" panose="020F0502020204030204" pitchFamily="34" charset="0"/>
              </a:rPr>
              <a:t>as escolhas </a:t>
            </a:r>
            <a:r>
              <a:rPr lang="pt-BR" sz="2800" dirty="0">
                <a:latin typeface="Calibri" panose="020F0502020204030204" pitchFamily="34" charset="0"/>
              </a:rPr>
              <a:t>que são obrigatórias para a sociedade e </a:t>
            </a:r>
            <a:r>
              <a:rPr lang="pt-BR" sz="2800" dirty="0" smtClean="0">
                <a:latin typeface="Calibri" panose="020F0502020204030204" pitchFamily="34" charset="0"/>
              </a:rPr>
              <a:t>apoiadas pela </a:t>
            </a:r>
            <a:r>
              <a:rPr lang="pt-BR" sz="2800" dirty="0">
                <a:latin typeface="Calibri" panose="020F0502020204030204" pitchFamily="34" charset="0"/>
              </a:rPr>
              <a:t>coerção estatal. </a:t>
            </a:r>
            <a:endParaRPr lang="pt-BR" sz="2800" dirty="0" smtClean="0">
              <a:latin typeface="Calibri" panose="020F0502020204030204" pitchFamily="34" charset="0"/>
            </a:endParaRPr>
          </a:p>
          <a:p>
            <a:pPr marL="534988" indent="-344488"/>
            <a:r>
              <a:rPr lang="pt-BR" sz="2800" dirty="0">
                <a:latin typeface="Calibri" panose="020F0502020204030204" pitchFamily="34" charset="0"/>
              </a:rPr>
              <a:t>	</a:t>
            </a:r>
            <a:r>
              <a:rPr lang="pt-BR" sz="2800" dirty="0" smtClean="0">
                <a:latin typeface="Calibri" panose="020F0502020204030204" pitchFamily="34" charset="0"/>
              </a:rPr>
              <a:t>Em um sistema político unidimensional, esquerda e direita se opõem com relação ao escopo da esfera pública. </a:t>
            </a:r>
            <a:endParaRPr lang="en-US" sz="2800" dirty="0">
              <a:latin typeface="Calibri" panose="020F0502020204030204" pitchFamily="34" charset="0"/>
            </a:endParaRPr>
          </a:p>
        </p:txBody>
      </p:sp>
    </p:spTree>
    <p:extLst>
      <p:ext uri="{BB962C8B-B14F-4D97-AF65-F5344CB8AC3E}">
        <p14:creationId xmlns:p14="http://schemas.microsoft.com/office/powerpoint/2010/main" xmlns="" val="3106856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(2)</a:t>
            </a:r>
            <a:endParaRPr lang="en-US" dirty="0"/>
          </a:p>
        </p:txBody>
      </p:sp>
      <p:sp>
        <p:nvSpPr>
          <p:cNvPr id="3" name="Espaço Reservado para Texto 2"/>
          <p:cNvSpPr>
            <a:spLocks noGrp="1"/>
          </p:cNvSpPr>
          <p:nvPr>
            <p:ph type="body" idx="1"/>
          </p:nvPr>
        </p:nvSpPr>
        <p:spPr/>
        <p:txBody>
          <a:bodyPr/>
          <a:lstStyle/>
          <a:p>
            <a:r>
              <a:rPr lang="en-US" sz="2400" dirty="0" smtClean="0">
                <a:latin typeface="Calibri" panose="020F0502020204030204" pitchFamily="34" charset="0"/>
              </a:rPr>
              <a:t>	</a:t>
            </a:r>
            <a:r>
              <a:rPr lang="pt-BR" sz="2400" dirty="0" smtClean="0">
                <a:latin typeface="Calibri" panose="020F0502020204030204" pitchFamily="34" charset="0"/>
              </a:rPr>
              <a:t>Unanimidade nas Escolhas</a:t>
            </a:r>
          </a:p>
          <a:p>
            <a:r>
              <a:rPr lang="en-US" sz="2400" dirty="0">
                <a:latin typeface="Calibri" panose="020F0502020204030204" pitchFamily="34" charset="0"/>
              </a:rPr>
              <a:t>	</a:t>
            </a:r>
            <a:r>
              <a:rPr lang="pt-BR" sz="2400" dirty="0" smtClean="0">
                <a:latin typeface="Calibri" panose="020F0502020204030204" pitchFamily="34" charset="0"/>
              </a:rPr>
              <a:t>Mesmo diante do resultado </a:t>
            </a:r>
            <a:r>
              <a:rPr lang="pt-BR" sz="2400" dirty="0">
                <a:latin typeface="Calibri" panose="020F0502020204030204" pitchFamily="34" charset="0"/>
              </a:rPr>
              <a:t>de uma </a:t>
            </a:r>
            <a:r>
              <a:rPr lang="pt-BR" sz="2400" dirty="0" smtClean="0">
                <a:latin typeface="Calibri" panose="020F0502020204030204" pitchFamily="34" charset="0"/>
              </a:rPr>
              <a:t>eleição, </a:t>
            </a:r>
            <a:r>
              <a:rPr lang="pt-BR" sz="2400" dirty="0">
                <a:latin typeface="Calibri" panose="020F0502020204030204" pitchFamily="34" charset="0"/>
              </a:rPr>
              <a:t>a votação de um indivíduo realmente </a:t>
            </a:r>
            <a:r>
              <a:rPr lang="pt-BR" sz="2400" dirty="0" smtClean="0">
                <a:latin typeface="Calibri" panose="020F0502020204030204" pitchFamily="34" charset="0"/>
              </a:rPr>
              <a:t>não decide </a:t>
            </a:r>
            <a:r>
              <a:rPr lang="pt-BR" sz="2400" dirty="0">
                <a:latin typeface="Calibri" panose="020F0502020204030204" pitchFamily="34" charset="0"/>
              </a:rPr>
              <a:t>uma eleição. Assim, o impacto direto de um voto bem informado é quase </a:t>
            </a:r>
            <a:r>
              <a:rPr lang="pt-BR" sz="2400" dirty="0" smtClean="0">
                <a:latin typeface="Calibri" panose="020F0502020204030204" pitchFamily="34" charset="0"/>
              </a:rPr>
              <a:t>nulo; </a:t>
            </a:r>
            <a:r>
              <a:rPr lang="pt-BR" sz="2400" dirty="0">
                <a:latin typeface="Calibri" panose="020F0502020204030204" pitchFamily="34" charset="0"/>
              </a:rPr>
              <a:t>o eleitor </a:t>
            </a:r>
            <a:r>
              <a:rPr lang="pt-BR" sz="2400" dirty="0" smtClean="0">
                <a:latin typeface="Calibri" panose="020F0502020204030204" pitchFamily="34" charset="0"/>
              </a:rPr>
              <a:t>não tem </a:t>
            </a:r>
            <a:r>
              <a:rPr lang="pt-BR" sz="2400" dirty="0">
                <a:latin typeface="Calibri" panose="020F0502020204030204" pitchFamily="34" charset="0"/>
              </a:rPr>
              <a:t>praticamente nenhuma chance </a:t>
            </a:r>
            <a:r>
              <a:rPr lang="pt-BR" sz="2400" dirty="0" smtClean="0">
                <a:latin typeface="Calibri" panose="020F0502020204030204" pitchFamily="34" charset="0"/>
              </a:rPr>
              <a:t>de determinar </a:t>
            </a:r>
            <a:r>
              <a:rPr lang="pt-BR" sz="2400" dirty="0">
                <a:latin typeface="Calibri" panose="020F0502020204030204" pitchFamily="34" charset="0"/>
              </a:rPr>
              <a:t>o resultado da eleição. Assim, </a:t>
            </a:r>
            <a:r>
              <a:rPr lang="pt-BR" sz="2400" dirty="0" smtClean="0">
                <a:latin typeface="Calibri" panose="020F0502020204030204" pitchFamily="34" charset="0"/>
              </a:rPr>
              <a:t>gastar tempo informando-se sobre questões da política não </a:t>
            </a:r>
            <a:r>
              <a:rPr lang="pt-BR" sz="2400" dirty="0">
                <a:latin typeface="Calibri" panose="020F0502020204030204" pitchFamily="34" charset="0"/>
              </a:rPr>
              <a:t>é pessoalmente </a:t>
            </a:r>
            <a:r>
              <a:rPr lang="pt-BR" sz="2400" dirty="0" smtClean="0">
                <a:latin typeface="Calibri" panose="020F0502020204030204" pitchFamily="34" charset="0"/>
              </a:rPr>
              <a:t>vantajoso para </a:t>
            </a:r>
            <a:r>
              <a:rPr lang="pt-BR" sz="2400" dirty="0">
                <a:latin typeface="Calibri" panose="020F0502020204030204" pitchFamily="34" charset="0"/>
              </a:rPr>
              <a:t>o eleitor</a:t>
            </a:r>
            <a:r>
              <a:rPr lang="pt-BR" sz="2400" dirty="0" smtClean="0">
                <a:latin typeface="Calibri" panose="020F0502020204030204" pitchFamily="34" charset="0"/>
              </a:rPr>
              <a:t>.</a:t>
            </a:r>
          </a:p>
          <a:p>
            <a:r>
              <a:rPr lang="pt-BR" sz="2400" dirty="0" smtClean="0">
                <a:latin typeface="Calibri" panose="020F0502020204030204" pitchFamily="34" charset="0"/>
              </a:rPr>
              <a:t>	</a:t>
            </a:r>
          </a:p>
        </p:txBody>
      </p:sp>
    </p:spTree>
    <p:extLst>
      <p:ext uri="{BB962C8B-B14F-4D97-AF65-F5344CB8AC3E}">
        <p14:creationId xmlns:p14="http://schemas.microsoft.com/office/powerpoint/2010/main" xmlns="" val="4421436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(2.1)</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	</a:t>
            </a:r>
            <a:r>
              <a:rPr lang="pt-BR" sz="2400" dirty="0" smtClean="0">
                <a:latin typeface="Calibri" panose="020F0502020204030204" pitchFamily="34" charset="0"/>
              </a:rPr>
              <a:t>Na vida como consumidor, os compradores  se beneficiam diretamente de suas decisões. Como eleitor o mesmo indivíduo não </a:t>
            </a:r>
            <a:r>
              <a:rPr lang="pt-BR" sz="2400" dirty="0">
                <a:latin typeface="Calibri" panose="020F0502020204030204" pitchFamily="34" charset="0"/>
              </a:rPr>
              <a:t>tem esse tipo de resultado direto. Portanto, a maioria dos eleitores são </a:t>
            </a:r>
            <a:r>
              <a:rPr lang="pt-BR" sz="2400" dirty="0" smtClean="0">
                <a:latin typeface="Calibri" panose="020F0502020204030204" pitchFamily="34" charset="0"/>
              </a:rPr>
              <a:t>ignorantes </a:t>
            </a:r>
            <a:r>
              <a:rPr lang="pt-BR" sz="2400" dirty="0">
                <a:latin typeface="Calibri" panose="020F0502020204030204" pitchFamily="34" charset="0"/>
              </a:rPr>
              <a:t>sobre as posições das pessoas </a:t>
            </a:r>
            <a:r>
              <a:rPr lang="pt-BR" sz="2400" dirty="0" smtClean="0">
                <a:latin typeface="Calibri" panose="020F0502020204030204" pitchFamily="34" charset="0"/>
              </a:rPr>
              <a:t>em que votam.</a:t>
            </a:r>
          </a:p>
          <a:p>
            <a:r>
              <a:rPr lang="pt-BR" sz="2400" dirty="0" smtClean="0">
                <a:latin typeface="Calibri" panose="020F0502020204030204" pitchFamily="34" charset="0"/>
              </a:rPr>
              <a:t>	Apenas </a:t>
            </a:r>
            <a:r>
              <a:rPr lang="pt-BR" sz="2400" dirty="0">
                <a:solidFill>
                  <a:schemeClr val="accent2">
                    <a:lumMod val="75000"/>
                  </a:schemeClr>
                </a:solidFill>
                <a:latin typeface="Calibri" panose="020F0502020204030204" pitchFamily="34" charset="0"/>
              </a:rPr>
              <a:t>d</a:t>
            </a:r>
            <a:r>
              <a:rPr lang="pt-BR" sz="2400" dirty="0" smtClean="0">
                <a:solidFill>
                  <a:schemeClr val="accent2">
                    <a:lumMod val="75000"/>
                  </a:schemeClr>
                </a:solidFill>
                <a:latin typeface="Calibri" panose="020F0502020204030204" pitchFamily="34" charset="0"/>
              </a:rPr>
              <a:t>ecisões unanimes </a:t>
            </a:r>
            <a:r>
              <a:rPr lang="pt-BR" sz="2400" dirty="0" smtClean="0">
                <a:latin typeface="Calibri" panose="020F0502020204030204" pitchFamily="34" charset="0"/>
              </a:rPr>
              <a:t>são seguras, ou Pareto-Ótimas.</a:t>
            </a:r>
          </a:p>
        </p:txBody>
      </p:sp>
    </p:spTree>
    <p:extLst>
      <p:ext uri="{BB962C8B-B14F-4D97-AF65-F5344CB8AC3E}">
        <p14:creationId xmlns:p14="http://schemas.microsoft.com/office/powerpoint/2010/main" xmlns="" val="3770064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n-US" sz="3200" cap="all" dirty="0" smtClean="0"/>
              <a:t>O que o </a:t>
            </a:r>
            <a:r>
              <a:rPr lang="en-US" sz="3200" cap="all" dirty="0" err="1" smtClean="0"/>
              <a:t>relatório</a:t>
            </a:r>
            <a:r>
              <a:rPr lang="en-US" sz="3200" cap="all" dirty="0" smtClean="0"/>
              <a:t> FREEDOM </a:t>
            </a:r>
            <a:r>
              <a:rPr lang="en-US" sz="3200" cap="all" dirty="0"/>
              <a:t>IN THE WORLD </a:t>
            </a:r>
            <a:r>
              <a:rPr lang="en-US" sz="3200" cap="all" dirty="0" err="1" smtClean="0"/>
              <a:t>avalia</a:t>
            </a:r>
            <a:r>
              <a:rPr lang="en-US" sz="3200" cap="all" dirty="0" smtClean="0"/>
              <a:t>?</a:t>
            </a:r>
            <a:endParaRPr lang="es-MX" sz="3200" dirty="0"/>
          </a:p>
        </p:txBody>
      </p:sp>
      <p:sp>
        <p:nvSpPr>
          <p:cNvPr id="4" name="Espaço Reservado para Texto 3"/>
          <p:cNvSpPr>
            <a:spLocks noGrp="1"/>
          </p:cNvSpPr>
          <p:nvPr>
            <p:ph type="body" idx="1"/>
          </p:nvPr>
        </p:nvSpPr>
        <p:spPr/>
        <p:txBody>
          <a:bodyPr/>
          <a:lstStyle/>
          <a:p>
            <a:pPr fontAlgn="base"/>
            <a:r>
              <a:rPr lang="en-US" b="1" dirty="0" smtClean="0"/>
              <a:t>“For </a:t>
            </a:r>
            <a:r>
              <a:rPr lang="en-US" b="1" dirty="0"/>
              <a:t>each country and territory, </a:t>
            </a:r>
            <a:r>
              <a:rPr lang="en-US" b="1" i="1" dirty="0"/>
              <a:t>Freedom in the World</a:t>
            </a:r>
            <a:r>
              <a:rPr lang="en-US" b="1" dirty="0"/>
              <a:t> analyzes the electoral process, political pluralism and participation, the functioning of the government, freedom of expression and of belief, associational and organizational rights, the rule of law, and personal autonomy and individual rights</a:t>
            </a:r>
            <a:r>
              <a:rPr lang="en-US" b="1" dirty="0" smtClean="0"/>
              <a:t>.”</a:t>
            </a:r>
            <a:endParaRPr lang="en-US" b="1" dirty="0"/>
          </a:p>
          <a:p>
            <a:endParaRPr lang="es-MX" dirty="0"/>
          </a:p>
        </p:txBody>
      </p:sp>
    </p:spTree>
    <p:extLst>
      <p:ext uri="{BB962C8B-B14F-4D97-AF65-F5344CB8AC3E}">
        <p14:creationId xmlns:p14="http://schemas.microsoft.com/office/powerpoint/2010/main" xmlns="" val="149947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ctrTitle"/>
          </p:nvPr>
        </p:nvSpPr>
        <p:spPr/>
        <p:txBody>
          <a:bodyPr/>
          <a:lstStyle/>
          <a:p>
            <a:r>
              <a:rPr lang="en-US" sz="3600" dirty="0" smtClean="0"/>
              <a:t/>
            </a:r>
            <a:br>
              <a:rPr lang="en-US" sz="3600" dirty="0" smtClean="0"/>
            </a:br>
            <a:r>
              <a:rPr lang="en-US" sz="3600" dirty="0" smtClean="0"/>
              <a:t/>
            </a:r>
            <a:br>
              <a:rPr lang="en-US" sz="3600" dirty="0" smtClean="0"/>
            </a:br>
            <a:r>
              <a:rPr lang="pt-BR" sz="3600" dirty="0" smtClean="0"/>
              <a:t>Como se organizam os governos dos 45% que usufruem de liberdades básicas? </a:t>
            </a:r>
            <a:endParaRPr lang="pt-BR" sz="3600" dirty="0"/>
          </a:p>
        </p:txBody>
      </p:sp>
    </p:spTree>
    <p:extLst>
      <p:ext uri="{BB962C8B-B14F-4D97-AF65-F5344CB8AC3E}">
        <p14:creationId xmlns:p14="http://schemas.microsoft.com/office/powerpoint/2010/main" xmlns="" val="5372941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Uma definição </a:t>
            </a:r>
            <a:endParaRPr lang="en-US" dirty="0"/>
          </a:p>
        </p:txBody>
      </p:sp>
      <p:sp>
        <p:nvSpPr>
          <p:cNvPr id="3" name="Espaço Reservado para Texto 2"/>
          <p:cNvSpPr>
            <a:spLocks noGrp="1"/>
          </p:cNvSpPr>
          <p:nvPr>
            <p:ph type="body" idx="1"/>
          </p:nvPr>
        </p:nvSpPr>
        <p:spPr/>
        <p:txBody>
          <a:bodyPr/>
          <a:lstStyle/>
          <a:p>
            <a:r>
              <a:rPr lang="pt-BR" dirty="0" smtClean="0"/>
              <a:t>	</a:t>
            </a:r>
            <a:r>
              <a:rPr lang="pt-BR" dirty="0" smtClean="0">
                <a:latin typeface="Calibri" panose="020F0502020204030204" pitchFamily="34" charset="0"/>
              </a:rPr>
              <a:t>A Democracia </a:t>
            </a:r>
            <a:r>
              <a:rPr lang="pt-BR" dirty="0">
                <a:latin typeface="Calibri" panose="020F0502020204030204" pitchFamily="34" charset="0"/>
              </a:rPr>
              <a:t>política moderna é um </a:t>
            </a:r>
            <a:r>
              <a:rPr lang="pt-BR" dirty="0">
                <a:solidFill>
                  <a:schemeClr val="accent2">
                    <a:lumMod val="75000"/>
                  </a:schemeClr>
                </a:solidFill>
                <a:latin typeface="Calibri" panose="020F0502020204030204" pitchFamily="34" charset="0"/>
              </a:rPr>
              <a:t>sistema de governo</a:t>
            </a:r>
            <a:r>
              <a:rPr lang="pt-BR" dirty="0">
                <a:latin typeface="Calibri" panose="020F0502020204030204" pitchFamily="34" charset="0"/>
              </a:rPr>
              <a:t> em que os governantes são responsabilizados </a:t>
            </a:r>
            <a:r>
              <a:rPr lang="pt-BR" dirty="0" smtClean="0">
                <a:latin typeface="Calibri" panose="020F0502020204030204" pitchFamily="34" charset="0"/>
              </a:rPr>
              <a:t>por </a:t>
            </a:r>
            <a:r>
              <a:rPr lang="pt-BR" dirty="0">
                <a:latin typeface="Calibri" panose="020F0502020204030204" pitchFamily="34" charset="0"/>
              </a:rPr>
              <a:t>suas ações na esfera </a:t>
            </a:r>
            <a:r>
              <a:rPr lang="pt-BR" dirty="0" smtClean="0">
                <a:latin typeface="Calibri" panose="020F0502020204030204" pitchFamily="34" charset="0"/>
              </a:rPr>
              <a:t>pública.</a:t>
            </a:r>
          </a:p>
          <a:p>
            <a:r>
              <a:rPr lang="pt-BR" dirty="0" smtClean="0">
                <a:latin typeface="Calibri" panose="020F0502020204030204" pitchFamily="34" charset="0"/>
              </a:rPr>
              <a:t>	A responsabilização dos governantes é  feita de forma indireta </a:t>
            </a:r>
            <a:r>
              <a:rPr lang="pt-BR" dirty="0" smtClean="0">
                <a:solidFill>
                  <a:schemeClr val="accent2">
                    <a:lumMod val="75000"/>
                  </a:schemeClr>
                </a:solidFill>
                <a:latin typeface="Calibri" panose="020F0502020204030204" pitchFamily="34" charset="0"/>
              </a:rPr>
              <a:t>por </a:t>
            </a:r>
            <a:r>
              <a:rPr lang="pt-BR" dirty="0">
                <a:solidFill>
                  <a:schemeClr val="accent2">
                    <a:lumMod val="75000"/>
                  </a:schemeClr>
                </a:solidFill>
                <a:latin typeface="Calibri" panose="020F0502020204030204" pitchFamily="34" charset="0"/>
              </a:rPr>
              <a:t>meio da competição e cooperação de </a:t>
            </a:r>
            <a:r>
              <a:rPr lang="pt-BR" dirty="0" smtClean="0">
                <a:solidFill>
                  <a:schemeClr val="accent2">
                    <a:lumMod val="75000"/>
                  </a:schemeClr>
                </a:solidFill>
                <a:latin typeface="Calibri" panose="020F0502020204030204" pitchFamily="34" charset="0"/>
              </a:rPr>
              <a:t>representantes eleitos</a:t>
            </a:r>
            <a:r>
              <a:rPr lang="pt-BR" dirty="0" smtClean="0">
                <a:latin typeface="Calibri" panose="020F0502020204030204" pitchFamily="34" charset="0"/>
              </a:rPr>
              <a:t>.</a:t>
            </a:r>
            <a:endParaRPr lang="en-US" dirty="0">
              <a:latin typeface="Calibri" panose="020F0502020204030204" pitchFamily="34" charset="0"/>
            </a:endParaRPr>
          </a:p>
        </p:txBody>
      </p:sp>
    </p:spTree>
    <p:extLst>
      <p:ext uri="{BB962C8B-B14F-4D97-AF65-F5344CB8AC3E}">
        <p14:creationId xmlns:p14="http://schemas.microsoft.com/office/powerpoint/2010/main" xmlns="" val="1755669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err="1" smtClean="0"/>
              <a:t>Shumpeter</a:t>
            </a:r>
            <a:r>
              <a:rPr lang="pt-BR" dirty="0" smtClean="0"/>
              <a:t> X </a:t>
            </a:r>
            <a:r>
              <a:rPr lang="pt-BR" dirty="0" err="1" smtClean="0"/>
              <a:t>Kelsen</a:t>
            </a:r>
            <a:endParaRPr lang="pt-BR" dirty="0"/>
          </a:p>
        </p:txBody>
      </p:sp>
      <p:sp>
        <p:nvSpPr>
          <p:cNvPr id="5" name="Espaço Reservado para Texto 4"/>
          <p:cNvSpPr>
            <a:spLocks noGrp="1"/>
          </p:cNvSpPr>
          <p:nvPr>
            <p:ph type="body" idx="1"/>
          </p:nvPr>
        </p:nvSpPr>
        <p:spPr/>
        <p:txBody>
          <a:bodyPr/>
          <a:lstStyle/>
          <a:p>
            <a:r>
              <a:rPr lang="pt-BR" dirty="0" err="1" smtClean="0"/>
              <a:t>Shumpeter</a:t>
            </a:r>
            <a:r>
              <a:rPr lang="pt-BR" dirty="0" smtClean="0"/>
              <a:t>:</a:t>
            </a:r>
          </a:p>
          <a:p>
            <a:r>
              <a:rPr lang="pt-BR" sz="2000" dirty="0" smtClean="0"/>
              <a:t>O </a:t>
            </a:r>
            <a:r>
              <a:rPr lang="pt-BR" sz="2000" i="1" dirty="0" smtClean="0"/>
              <a:t>Método democrático </a:t>
            </a:r>
            <a:r>
              <a:rPr lang="pt-BR" sz="2000" dirty="0" smtClean="0"/>
              <a:t>consiste no arranjo institucional necessário para chegar a decisões políticas no qual algumas pessoas alcançam o poder de </a:t>
            </a:r>
            <a:r>
              <a:rPr lang="pt-BR" sz="2000" dirty="0" err="1" smtClean="0"/>
              <a:t>decidiratravés</a:t>
            </a:r>
            <a:r>
              <a:rPr lang="pt-BR" sz="2000" dirty="0" smtClean="0"/>
              <a:t> de uma competição destinada a obter o voto popular.</a:t>
            </a:r>
            <a:endParaRPr lang="pt-BR" sz="2000" dirty="0"/>
          </a:p>
        </p:txBody>
      </p:sp>
      <p:sp>
        <p:nvSpPr>
          <p:cNvPr id="6" name="Espaço Reservado para Texto 5"/>
          <p:cNvSpPr>
            <a:spLocks noGrp="1"/>
          </p:cNvSpPr>
          <p:nvPr>
            <p:ph type="body" idx="2"/>
          </p:nvPr>
        </p:nvSpPr>
        <p:spPr/>
        <p:txBody>
          <a:bodyPr/>
          <a:lstStyle/>
          <a:p>
            <a:r>
              <a:rPr lang="pt-BR" dirty="0" err="1" smtClean="0"/>
              <a:t>Kelsen</a:t>
            </a:r>
            <a:r>
              <a:rPr lang="pt-BR" dirty="0" smtClean="0"/>
              <a:t>:</a:t>
            </a:r>
          </a:p>
          <a:p>
            <a:r>
              <a:rPr lang="pt-BR" sz="2000" dirty="0" smtClean="0"/>
              <a:t>Democracia representativa parlamentar é aquela na qual os cidadãos participam ativa, intensa e continuadamente na produção das decisões políticas em diferentes níveis. </a:t>
            </a:r>
            <a:endParaRPr lang="pt-B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Uma definição sintética</a:t>
            </a:r>
            <a:endParaRPr lang="en-US" dirty="0"/>
          </a:p>
        </p:txBody>
      </p:sp>
      <p:sp>
        <p:nvSpPr>
          <p:cNvPr id="3" name="Espaço Reservado para Texto 2"/>
          <p:cNvSpPr>
            <a:spLocks noGrp="1"/>
          </p:cNvSpPr>
          <p:nvPr>
            <p:ph type="body" idx="1"/>
          </p:nvPr>
        </p:nvSpPr>
        <p:spPr/>
        <p:txBody>
          <a:bodyPr/>
          <a:lstStyle/>
          <a:p>
            <a:endParaRPr lang="pt-BR" dirty="0" smtClean="0">
              <a:latin typeface="Calibri" panose="020F0502020204030204" pitchFamily="34" charset="0"/>
            </a:endParaRPr>
          </a:p>
          <a:p>
            <a:r>
              <a:rPr lang="pt-BR" dirty="0">
                <a:latin typeface="Calibri" panose="020F0502020204030204" pitchFamily="34" charset="0"/>
              </a:rPr>
              <a:t>	</a:t>
            </a:r>
            <a:r>
              <a:rPr lang="pt-BR" dirty="0" smtClean="0">
                <a:latin typeface="Calibri" panose="020F0502020204030204" pitchFamily="34" charset="0"/>
              </a:rPr>
              <a:t>A </a:t>
            </a:r>
            <a:r>
              <a:rPr lang="pt-BR" dirty="0">
                <a:latin typeface="Calibri" panose="020F0502020204030204" pitchFamily="34" charset="0"/>
              </a:rPr>
              <a:t>democracia é o regime político em que a vontade do </a:t>
            </a:r>
            <a:r>
              <a:rPr lang="pt-BR" dirty="0" smtClean="0">
                <a:latin typeface="Calibri" panose="020F0502020204030204" pitchFamily="34" charset="0"/>
              </a:rPr>
              <a:t>povo </a:t>
            </a:r>
            <a:r>
              <a:rPr lang="pt-BR" i="1" dirty="0" err="1">
                <a:latin typeface="Calibri" panose="020F0502020204030204" pitchFamily="34" charset="0"/>
              </a:rPr>
              <a:t>ex</a:t>
            </a:r>
            <a:r>
              <a:rPr lang="pt-BR" i="1" dirty="0">
                <a:latin typeface="Calibri" panose="020F0502020204030204" pitchFamily="34" charset="0"/>
              </a:rPr>
              <a:t> ante </a:t>
            </a:r>
            <a:r>
              <a:rPr lang="pt-BR" dirty="0" smtClean="0">
                <a:latin typeface="Calibri" panose="020F0502020204030204" pitchFamily="34" charset="0"/>
              </a:rPr>
              <a:t>é transformada, </a:t>
            </a:r>
            <a:r>
              <a:rPr lang="pt-BR" i="1" dirty="0" err="1">
                <a:latin typeface="Calibri" panose="020F0502020204030204" pitchFamily="34" charset="0"/>
              </a:rPr>
              <a:t>ex</a:t>
            </a:r>
            <a:r>
              <a:rPr lang="pt-BR" i="1" dirty="0">
                <a:latin typeface="Calibri" panose="020F0502020204030204" pitchFamily="34" charset="0"/>
              </a:rPr>
              <a:t> </a:t>
            </a:r>
            <a:r>
              <a:rPr lang="pt-BR" i="1" dirty="0" smtClean="0">
                <a:latin typeface="Calibri" panose="020F0502020204030204" pitchFamily="34" charset="0"/>
              </a:rPr>
              <a:t>post</a:t>
            </a:r>
            <a:r>
              <a:rPr lang="pt-BR" dirty="0" smtClean="0">
                <a:latin typeface="Calibri" panose="020F0502020204030204" pitchFamily="34" charset="0"/>
              </a:rPr>
              <a:t>, na legislação </a:t>
            </a:r>
            <a:r>
              <a:rPr lang="pt-BR" dirty="0">
                <a:latin typeface="Calibri" panose="020F0502020204030204" pitchFamily="34" charset="0"/>
              </a:rPr>
              <a:t>do país </a:t>
            </a:r>
            <a:r>
              <a:rPr lang="pt-BR" dirty="0" smtClean="0">
                <a:latin typeface="Calibri" panose="020F0502020204030204" pitchFamily="34" charset="0"/>
              </a:rPr>
              <a:t>(convertida em ordem </a:t>
            </a:r>
            <a:r>
              <a:rPr lang="pt-BR" dirty="0">
                <a:latin typeface="Calibri" panose="020F0502020204030204" pitchFamily="34" charset="0"/>
              </a:rPr>
              <a:t>legal</a:t>
            </a:r>
            <a:r>
              <a:rPr lang="pt-BR" dirty="0" smtClean="0">
                <a:latin typeface="Calibri" panose="020F0502020204030204" pitchFamily="34" charset="0"/>
              </a:rPr>
              <a:t>).</a:t>
            </a:r>
          </a:p>
          <a:p>
            <a:r>
              <a:rPr lang="pt-BR" dirty="0"/>
              <a:t>	</a:t>
            </a:r>
            <a:r>
              <a:rPr lang="pt-BR" dirty="0" smtClean="0"/>
              <a:t>			</a:t>
            </a:r>
            <a:r>
              <a:rPr lang="pt-BR" dirty="0" smtClean="0">
                <a:latin typeface="Calibri" panose="020F0502020204030204" pitchFamily="34" charset="0"/>
              </a:rPr>
              <a:t>			</a:t>
            </a:r>
            <a:r>
              <a:rPr lang="pt-BR" sz="2000" dirty="0" smtClean="0">
                <a:latin typeface="Calibri" panose="020F0502020204030204" pitchFamily="34" charset="0"/>
              </a:rPr>
              <a:t>(Lane e </a:t>
            </a:r>
            <a:r>
              <a:rPr lang="pt-BR" sz="2000" dirty="0" err="1" smtClean="0">
                <a:latin typeface="Calibri" panose="020F0502020204030204" pitchFamily="34" charset="0"/>
              </a:rPr>
              <a:t>Ersson</a:t>
            </a:r>
            <a:r>
              <a:rPr lang="pt-BR" sz="2000" dirty="0" smtClean="0">
                <a:latin typeface="Calibri" panose="020F0502020204030204" pitchFamily="34" charset="0"/>
              </a:rPr>
              <a:t>, 2003)</a:t>
            </a:r>
            <a:endParaRPr lang="en-US" sz="2000" dirty="0">
              <a:latin typeface="Calibri" panose="020F0502020204030204" pitchFamily="34" charset="0"/>
            </a:endParaRPr>
          </a:p>
        </p:txBody>
      </p:sp>
    </p:spTree>
    <p:extLst>
      <p:ext uri="{BB962C8B-B14F-4D97-AF65-F5344CB8AC3E}">
        <p14:creationId xmlns:p14="http://schemas.microsoft.com/office/powerpoint/2010/main" xmlns="" val="1822346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smtClean="0"/>
              <a:t>O que precisa ser estabelecido pelo sistema de governo:</a:t>
            </a:r>
            <a:endParaRPr lang="en-US" sz="3200" dirty="0"/>
          </a:p>
        </p:txBody>
      </p:sp>
      <p:sp>
        <p:nvSpPr>
          <p:cNvPr id="3" name="Espaço Reservado para Texto 2"/>
          <p:cNvSpPr>
            <a:spLocks noGrp="1"/>
          </p:cNvSpPr>
          <p:nvPr>
            <p:ph type="body" idx="1"/>
          </p:nvPr>
        </p:nvSpPr>
        <p:spPr/>
        <p:txBody>
          <a:bodyPr/>
          <a:lstStyle/>
          <a:p>
            <a:pPr marL="534988" indent="-344488"/>
            <a:r>
              <a:rPr lang="pt-BR" sz="2800" dirty="0" smtClean="0">
                <a:latin typeface="Calibri" panose="020F0502020204030204" pitchFamily="34" charset="0"/>
              </a:rPr>
              <a:t>1. A </a:t>
            </a:r>
            <a:r>
              <a:rPr lang="pt-BR" sz="2800" dirty="0">
                <a:latin typeface="Calibri" panose="020F0502020204030204" pitchFamily="34" charset="0"/>
              </a:rPr>
              <a:t>forma como as pessoas </a:t>
            </a:r>
            <a:r>
              <a:rPr lang="pt-BR" sz="2800" dirty="0" smtClean="0">
                <a:latin typeface="Calibri" panose="020F0502020204030204" pitchFamily="34" charset="0"/>
              </a:rPr>
              <a:t>têm  </a:t>
            </a:r>
            <a:r>
              <a:rPr lang="pt-BR" sz="2800" dirty="0">
                <a:latin typeface="Calibri" panose="020F0502020204030204" pitchFamily="34" charset="0"/>
              </a:rPr>
              <a:t>acesso a cargos </a:t>
            </a:r>
            <a:r>
              <a:rPr lang="pt-BR" sz="2800" dirty="0" smtClean="0">
                <a:latin typeface="Calibri" panose="020F0502020204030204" pitchFamily="34" charset="0"/>
              </a:rPr>
              <a:t>públicos; </a:t>
            </a:r>
          </a:p>
          <a:p>
            <a:pPr marL="534988" indent="-344488"/>
            <a:r>
              <a:rPr lang="pt-BR" sz="2800" dirty="0" smtClean="0">
                <a:latin typeface="Calibri" panose="020F0502020204030204" pitchFamily="34" charset="0"/>
              </a:rPr>
              <a:t>2. Quem </a:t>
            </a:r>
            <a:r>
              <a:rPr lang="pt-BR" sz="2800" dirty="0">
                <a:latin typeface="Calibri" panose="020F0502020204030204" pitchFamily="34" charset="0"/>
              </a:rPr>
              <a:t>têm permissão para ter </a:t>
            </a:r>
            <a:r>
              <a:rPr lang="pt-BR" sz="2800" dirty="0" smtClean="0">
                <a:latin typeface="Calibri" panose="020F0502020204030204" pitchFamily="34" charset="0"/>
              </a:rPr>
              <a:t>acesso a esses cargos;</a:t>
            </a:r>
          </a:p>
          <a:p>
            <a:pPr marL="534988" indent="-344488"/>
            <a:r>
              <a:rPr lang="pt-BR" sz="2800" dirty="0" smtClean="0">
                <a:latin typeface="Calibri" panose="020F0502020204030204" pitchFamily="34" charset="0"/>
              </a:rPr>
              <a:t>3. As estratégias que podem recorrer para chegar ao poder;</a:t>
            </a:r>
          </a:p>
          <a:p>
            <a:pPr marL="534988" indent="-344488"/>
            <a:r>
              <a:rPr lang="pt-BR" sz="2800" dirty="0" smtClean="0">
                <a:latin typeface="Calibri" panose="020F0502020204030204" pitchFamily="34" charset="0"/>
              </a:rPr>
              <a:t>4. As </a:t>
            </a:r>
            <a:r>
              <a:rPr lang="pt-BR" sz="2800" dirty="0">
                <a:latin typeface="Calibri" panose="020F0502020204030204" pitchFamily="34" charset="0"/>
              </a:rPr>
              <a:t>regras </a:t>
            </a:r>
            <a:r>
              <a:rPr lang="pt-BR" sz="2800" dirty="0" smtClean="0">
                <a:latin typeface="Calibri" panose="020F0502020204030204" pitchFamily="34" charset="0"/>
              </a:rPr>
              <a:t>de decisão.</a:t>
            </a:r>
            <a:endParaRPr lang="en-US" sz="2800" dirty="0">
              <a:latin typeface="Calibri" panose="020F0502020204030204" pitchFamily="34" charset="0"/>
            </a:endParaRPr>
          </a:p>
        </p:txBody>
      </p:sp>
    </p:spTree>
    <p:extLst>
      <p:ext uri="{BB962C8B-B14F-4D97-AF65-F5344CB8AC3E}">
        <p14:creationId xmlns:p14="http://schemas.microsoft.com/office/powerpoint/2010/main" xmlns="" val="3854698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smtClean="0"/>
              <a:t>Princípios que orientam as regras democráticas:</a:t>
            </a:r>
            <a:endParaRPr lang="en-US" sz="3200" dirty="0"/>
          </a:p>
        </p:txBody>
      </p:sp>
      <p:sp>
        <p:nvSpPr>
          <p:cNvPr id="3" name="Espaço Reservado para Texto 2"/>
          <p:cNvSpPr>
            <a:spLocks noGrp="1"/>
          </p:cNvSpPr>
          <p:nvPr>
            <p:ph type="body" idx="1"/>
          </p:nvPr>
        </p:nvSpPr>
        <p:spPr/>
        <p:txBody>
          <a:bodyPr/>
          <a:lstStyle/>
          <a:p>
            <a:pPr marL="534988" indent="-344488"/>
            <a:endParaRPr lang="pt-BR" sz="2800" dirty="0" smtClean="0">
              <a:latin typeface="Calibri" panose="020F0502020204030204" pitchFamily="34" charset="0"/>
            </a:endParaRPr>
          </a:p>
          <a:p>
            <a:pPr marL="534988" indent="-344488"/>
            <a:r>
              <a:rPr lang="pt-BR" sz="2800" dirty="0" smtClean="0">
                <a:latin typeface="Calibri" panose="020F0502020204030204" pitchFamily="34" charset="0"/>
              </a:rPr>
              <a:t>1. Neutralidade </a:t>
            </a:r>
            <a:r>
              <a:rPr lang="en-US" sz="2000" dirty="0" smtClean="0">
                <a:solidFill>
                  <a:schemeClr val="accent2">
                    <a:lumMod val="75000"/>
                  </a:schemeClr>
                </a:solidFill>
                <a:latin typeface="Calibri" panose="020F0502020204030204" pitchFamily="34" charset="0"/>
              </a:rPr>
              <a:t>[</a:t>
            </a:r>
            <a:r>
              <a:rPr lang="en-US" sz="2000" dirty="0" err="1" smtClean="0">
                <a:solidFill>
                  <a:schemeClr val="accent2">
                    <a:lumMod val="75000"/>
                  </a:schemeClr>
                </a:solidFill>
                <a:latin typeface="Calibri" panose="020F0502020204030204" pitchFamily="34" charset="0"/>
              </a:rPr>
              <a:t>nenhuma</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alternativa</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pode</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ser</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favorecida</a:t>
            </a:r>
            <a:r>
              <a:rPr lang="en-US" sz="2000" dirty="0" smtClean="0">
                <a:solidFill>
                  <a:schemeClr val="accent2">
                    <a:lumMod val="75000"/>
                  </a:schemeClr>
                </a:solidFill>
                <a:latin typeface="Calibri" panose="020F0502020204030204" pitchFamily="34" charset="0"/>
              </a:rPr>
              <a:t> </a:t>
            </a:r>
            <a:r>
              <a:rPr lang="en-US" sz="2000" i="1" dirty="0" smtClean="0">
                <a:solidFill>
                  <a:schemeClr val="accent2">
                    <a:lumMod val="75000"/>
                  </a:schemeClr>
                </a:solidFill>
                <a:latin typeface="Calibri" panose="020F0502020204030204" pitchFamily="34" charset="0"/>
              </a:rPr>
              <a:t>ex ante</a:t>
            </a:r>
            <a:r>
              <a:rPr lang="en-US" sz="2000" dirty="0" smtClean="0">
                <a:solidFill>
                  <a:schemeClr val="accent2">
                    <a:lumMod val="75000"/>
                  </a:schemeClr>
                </a:solidFill>
                <a:latin typeface="Calibri" panose="020F0502020204030204" pitchFamily="34" charset="0"/>
              </a:rPr>
              <a:t>]</a:t>
            </a:r>
            <a:endParaRPr lang="pt-BR" sz="2000" dirty="0" smtClean="0">
              <a:solidFill>
                <a:schemeClr val="accent2">
                  <a:lumMod val="75000"/>
                </a:schemeClr>
              </a:solidFill>
              <a:latin typeface="Calibri" panose="020F0502020204030204" pitchFamily="34" charset="0"/>
            </a:endParaRPr>
          </a:p>
          <a:p>
            <a:pPr marL="534988" indent="-344488"/>
            <a:endParaRPr lang="pt-BR" sz="2800" dirty="0" smtClean="0">
              <a:latin typeface="Calibri" panose="020F0502020204030204" pitchFamily="34" charset="0"/>
            </a:endParaRPr>
          </a:p>
          <a:p>
            <a:pPr marL="534988" indent="-344488"/>
            <a:r>
              <a:rPr lang="pt-BR" sz="2800" dirty="0" smtClean="0">
                <a:latin typeface="Calibri" panose="020F0502020204030204" pitchFamily="34" charset="0"/>
              </a:rPr>
              <a:t>2. Anonimato </a:t>
            </a:r>
            <a:r>
              <a:rPr lang="pt-BR" sz="2000" dirty="0" smtClean="0">
                <a:solidFill>
                  <a:schemeClr val="accent2">
                    <a:lumMod val="75000"/>
                  </a:schemeClr>
                </a:solidFill>
                <a:latin typeface="Calibri" panose="020F0502020204030204" pitchFamily="34" charset="0"/>
              </a:rPr>
              <a:t>[ninguém pode ter uma posição privilegiada </a:t>
            </a:r>
            <a:r>
              <a:rPr lang="pt-BR" sz="2000" i="1" dirty="0" err="1" smtClean="0">
                <a:solidFill>
                  <a:schemeClr val="accent2">
                    <a:lumMod val="75000"/>
                  </a:schemeClr>
                </a:solidFill>
                <a:latin typeface="Calibri" panose="020F0502020204030204" pitchFamily="34" charset="0"/>
              </a:rPr>
              <a:t>ex</a:t>
            </a:r>
            <a:r>
              <a:rPr lang="pt-BR" sz="2000" i="1" dirty="0" smtClean="0">
                <a:solidFill>
                  <a:schemeClr val="accent2">
                    <a:lumMod val="75000"/>
                  </a:schemeClr>
                </a:solidFill>
                <a:latin typeface="Calibri" panose="020F0502020204030204" pitchFamily="34" charset="0"/>
              </a:rPr>
              <a:t> ante</a:t>
            </a:r>
            <a:r>
              <a:rPr lang="pt-BR" sz="2000" dirty="0" smtClean="0">
                <a:solidFill>
                  <a:schemeClr val="accent2">
                    <a:lumMod val="75000"/>
                  </a:schemeClr>
                </a:solidFill>
                <a:latin typeface="Calibri" panose="020F0502020204030204" pitchFamily="34" charset="0"/>
              </a:rPr>
              <a:t>]</a:t>
            </a:r>
            <a:r>
              <a:rPr lang="pt-BR" sz="2800" dirty="0" smtClean="0">
                <a:latin typeface="Calibri" panose="020F0502020204030204" pitchFamily="34" charset="0"/>
              </a:rPr>
              <a:t> </a:t>
            </a:r>
          </a:p>
          <a:p>
            <a:pPr marL="534988" indent="-344488"/>
            <a:endParaRPr lang="pt-BR" sz="2800" dirty="0" smtClean="0">
              <a:latin typeface="Calibri" panose="020F0502020204030204" pitchFamily="34" charset="0"/>
            </a:endParaRPr>
          </a:p>
          <a:p>
            <a:pPr marL="534988" indent="-344488"/>
            <a:r>
              <a:rPr lang="pt-BR" sz="2800" dirty="0" smtClean="0">
                <a:latin typeface="Calibri" panose="020F0502020204030204" pitchFamily="34" charset="0"/>
              </a:rPr>
              <a:t>3. Maioria </a:t>
            </a:r>
            <a:r>
              <a:rPr lang="pt-BR" sz="2000" dirty="0" smtClean="0">
                <a:solidFill>
                  <a:schemeClr val="accent2">
                    <a:lumMod val="75000"/>
                  </a:schemeClr>
                </a:solidFill>
                <a:latin typeface="Calibri" panose="020F0502020204030204" pitchFamily="34" charset="0"/>
              </a:rPr>
              <a:t>[vence quem recebe 50% dos votos]</a:t>
            </a:r>
            <a:r>
              <a:rPr lang="pt-BR" sz="2000" dirty="0" smtClean="0">
                <a:latin typeface="Calibri" panose="020F0502020204030204" pitchFamily="34" charset="0"/>
              </a:rPr>
              <a:t> </a:t>
            </a:r>
            <a:endParaRPr lang="en-US" sz="2800" dirty="0">
              <a:latin typeface="Calibri" panose="020F0502020204030204" pitchFamily="34" charset="0"/>
            </a:endParaRPr>
          </a:p>
        </p:txBody>
      </p:sp>
    </p:spTree>
    <p:extLst>
      <p:ext uri="{BB962C8B-B14F-4D97-AF65-F5344CB8AC3E}">
        <p14:creationId xmlns:p14="http://schemas.microsoft.com/office/powerpoint/2010/main" xmlns="" val="1515509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2806</TotalTime>
  <Words>785</Words>
  <Application>Microsoft Office PowerPoint</Application>
  <PresentationFormat>Apresentação na tela (16:9)</PresentationFormat>
  <Paragraphs>107</Paragraphs>
  <Slides>26</Slides>
  <Notes>1</Notes>
  <HiddenSlides>2</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swiss</vt:lpstr>
      <vt:lpstr>Aula 2  Regimes políticos no mundo contemporâneo: Democracias</vt:lpstr>
      <vt:lpstr>45% dos países do mundo desfrutam de liberdades políticas e civis</vt:lpstr>
      <vt:lpstr>O que o relatório FREEDOM IN THE WORLD avalia?</vt:lpstr>
      <vt:lpstr>  Como se organizam os governos dos 45% que usufruem de liberdades básicas? </vt:lpstr>
      <vt:lpstr>Uma definição </vt:lpstr>
      <vt:lpstr>Shumpeter X Kelsen</vt:lpstr>
      <vt:lpstr>Uma definição sintética</vt:lpstr>
      <vt:lpstr>O que precisa ser estabelecido pelo sistema de governo:</vt:lpstr>
      <vt:lpstr>Princípios que orientam as regras democráticas:</vt:lpstr>
      <vt:lpstr>Democracia, eleições e participação</vt:lpstr>
      <vt:lpstr>A Grande Transformação: Da Cidade-Estado ao Estado-Nação</vt:lpstr>
      <vt:lpstr>Democracia e República</vt:lpstr>
      <vt:lpstr>Democracia moderna:</vt:lpstr>
      <vt:lpstr>Democracia moderna (cont):</vt:lpstr>
      <vt:lpstr>Os caminhos da Poliarquia de Robert Dahl</vt:lpstr>
      <vt:lpstr>Dilemas Democráticos (1)</vt:lpstr>
      <vt:lpstr>Dilemas Democráticos (2)</vt:lpstr>
      <vt:lpstr>Dilemas Democráticos (3)</vt:lpstr>
      <vt:lpstr>Uma ameaça permanente à Democracia?</vt:lpstr>
      <vt:lpstr>Outras coisas sobre as quais poderíamos falar</vt:lpstr>
      <vt:lpstr>O início difícil: Veneza ano 1000 DC</vt:lpstr>
      <vt:lpstr>No auge da onda reversa</vt:lpstr>
      <vt:lpstr>Competição e Liberdade</vt:lpstr>
      <vt:lpstr>A esfera pública</vt:lpstr>
      <vt:lpstr>Dilemas Democráticos (2)</vt:lpstr>
      <vt:lpstr>Dilemas Democráticos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the Olympic Games help to forge a more effective homeland security system</dc:title>
  <dc:creator>Leandro</dc:creator>
  <cp:lastModifiedBy>Professor</cp:lastModifiedBy>
  <cp:revision>67</cp:revision>
  <dcterms:modified xsi:type="dcterms:W3CDTF">2019-04-23T22:29:43Z</dcterms:modified>
</cp:coreProperties>
</file>