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DA766E-7323-2B4E-965C-839BD0BAA84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7C1CC2B-1931-9949-B967-FFED6132DD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7895">
            <a:off x="783037" y="4031275"/>
            <a:ext cx="2280514" cy="22500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312823">
            <a:off x="2933195" y="2634327"/>
            <a:ext cx="5479140" cy="369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099">
            <a:off x="3957359" y="2755613"/>
            <a:ext cx="3456695" cy="3294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96922"/>
            <a:ext cx="9011352" cy="421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221" y="1102983"/>
            <a:ext cx="7772400" cy="1804832"/>
          </a:xfrm>
        </p:spPr>
        <p:txBody>
          <a:bodyPr>
            <a:normAutofit fontScale="90000"/>
          </a:bodyPr>
          <a:lstStyle/>
          <a:p>
            <a:r>
              <a:rPr lang="pt-BR" sz="5300" b="1" dirty="0">
                <a:solidFill>
                  <a:schemeClr val="bg1">
                    <a:lumMod val="85000"/>
                  </a:schemeClr>
                </a:solidFill>
              </a:rPr>
              <a:t>A Escola: uma sociedade dentro da outra</a:t>
            </a:r>
            <a:r>
              <a:rPr lang="pt-BR" sz="53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pt-BR" sz="53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															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99" y="5892601"/>
            <a:ext cx="6400800" cy="506197"/>
          </a:xfrm>
        </p:spPr>
        <p:txBody>
          <a:bodyPr>
            <a:normAutofit/>
          </a:bodyPr>
          <a:lstStyle/>
          <a:p>
            <a:r>
              <a:rPr lang="pt-BR" sz="2000" cap="none" dirty="0" smtClean="0">
                <a:solidFill>
                  <a:schemeClr val="bg1"/>
                </a:solidFill>
                <a:latin typeface="Avenir Light"/>
                <a:cs typeface="Avenir Light"/>
              </a:rPr>
              <a:t>Manoel </a:t>
            </a:r>
            <a:r>
              <a:rPr lang="pt-BR" sz="2000" cap="none" dirty="0" err="1" smtClean="0">
                <a:solidFill>
                  <a:schemeClr val="bg1"/>
                </a:solidFill>
                <a:latin typeface="Avenir Light"/>
                <a:cs typeface="Avenir Light"/>
              </a:rPr>
              <a:t>Oriosvaldo</a:t>
            </a:r>
            <a:r>
              <a:rPr lang="pt-BR" sz="2000" cap="none" dirty="0" smtClean="0">
                <a:solidFill>
                  <a:schemeClr val="bg1"/>
                </a:solidFill>
                <a:latin typeface="Avenir Light"/>
                <a:cs typeface="Avenir Light"/>
              </a:rPr>
              <a:t> de Moura</a:t>
            </a:r>
            <a:endParaRPr lang="pt-BR" sz="2000" cap="none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872" y="2107949"/>
            <a:ext cx="176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Pilar</a:t>
            </a:r>
            <a:r>
              <a:rPr lang="en-US" sz="2400" dirty="0" smtClean="0">
                <a:solidFill>
                  <a:srgbClr val="FFFFFF"/>
                </a:solidFill>
                <a:latin typeface="Avenir Light"/>
                <a:cs typeface="Avenir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venir Light"/>
                <a:cs typeface="Avenir Light"/>
              </a:rPr>
              <a:t>L</a:t>
            </a:r>
            <a:r>
              <a:rPr lang="en-US" sz="2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acasa</a:t>
            </a:r>
            <a:r>
              <a:rPr lang="en-US" sz="2400" dirty="0" smtClean="0">
                <a:solidFill>
                  <a:srgbClr val="FFFFFF"/>
                </a:solidFill>
                <a:latin typeface="Avenir Light"/>
                <a:cs typeface="Avenir Light"/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25992">
            <a:off x="2345485" y="4018541"/>
            <a:ext cx="1329889" cy="10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9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434" y="715401"/>
            <a:ext cx="8225122" cy="53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>
              <a:solidFill>
                <a:srgbClr val="000090"/>
              </a:solidFill>
            </a:endParaRPr>
          </a:p>
          <a:p>
            <a:pPr algn="just"/>
            <a:r>
              <a:rPr lang="pt-BR" sz="2300" i="1" dirty="0" smtClean="0">
                <a:solidFill>
                  <a:srgbClr val="000090"/>
                </a:solidFill>
                <a:latin typeface="+mj-lt"/>
              </a:rPr>
              <a:t>Necessidade </a:t>
            </a:r>
            <a:r>
              <a:rPr lang="pt-BR" sz="2300" i="1" dirty="0">
                <a:solidFill>
                  <a:srgbClr val="000090"/>
                </a:solidFill>
                <a:latin typeface="+mj-lt"/>
              </a:rPr>
              <a:t>de se analisar os processo e não só os produtos</a:t>
            </a:r>
          </a:p>
          <a:p>
            <a:pPr algn="just"/>
            <a:r>
              <a:rPr lang="pt-BR" sz="2300" dirty="0">
                <a:latin typeface="+mj-lt"/>
              </a:rPr>
              <a:t> </a:t>
            </a:r>
          </a:p>
          <a:p>
            <a:pPr algn="ctr"/>
            <a:r>
              <a:rPr lang="pt-BR" sz="2300" b="1" dirty="0">
                <a:latin typeface="+mj-lt"/>
              </a:rPr>
              <a:t>Perguntas</a:t>
            </a:r>
            <a:r>
              <a:rPr lang="pt-BR" sz="2300" b="1" dirty="0" smtClean="0">
                <a:latin typeface="+mj-lt"/>
              </a:rPr>
              <a:t>:</a:t>
            </a:r>
            <a:endParaRPr lang="pt-BR" sz="2300" dirty="0">
              <a:latin typeface="+mj-lt"/>
            </a:endParaRPr>
          </a:p>
          <a:p>
            <a:pPr lvl="0" algn="just"/>
            <a:r>
              <a:rPr lang="pt-BR" sz="2300" i="1" dirty="0">
                <a:solidFill>
                  <a:srgbClr val="000090"/>
                </a:solidFill>
                <a:latin typeface="+mj-lt"/>
              </a:rPr>
              <a:t>Que situações educativas são aquelas em que a interação entre iguais resulta mais eficaz?</a:t>
            </a:r>
          </a:p>
          <a:p>
            <a:pPr lvl="0" algn="just"/>
            <a:r>
              <a:rPr lang="pt-BR" sz="2300" i="1" dirty="0">
                <a:solidFill>
                  <a:srgbClr val="000090"/>
                </a:solidFill>
                <a:latin typeface="+mj-lt"/>
              </a:rPr>
              <a:t>A mudanças produzidas em situações de grupo se mantêm em uma situação individual?</a:t>
            </a:r>
          </a:p>
          <a:p>
            <a:pPr algn="just"/>
            <a:r>
              <a:rPr lang="pt-BR" sz="2300" dirty="0">
                <a:latin typeface="+mj-lt"/>
              </a:rPr>
              <a:t> </a:t>
            </a:r>
          </a:p>
          <a:p>
            <a:pPr algn="ctr"/>
            <a:r>
              <a:rPr lang="pt-BR" sz="2300" b="1" dirty="0">
                <a:latin typeface="+mj-lt"/>
              </a:rPr>
              <a:t>Mecanismos de </a:t>
            </a:r>
            <a:r>
              <a:rPr lang="pt-BR" sz="2300" b="1" dirty="0" smtClean="0">
                <a:latin typeface="+mj-lt"/>
              </a:rPr>
              <a:t>aprendizagem:</a:t>
            </a:r>
            <a:endParaRPr lang="pt-BR" sz="2300" dirty="0">
              <a:latin typeface="+mj-lt"/>
            </a:endParaRPr>
          </a:p>
          <a:p>
            <a:pPr algn="ctr"/>
            <a:r>
              <a:rPr lang="pt-BR" sz="2300" i="1" dirty="0">
                <a:solidFill>
                  <a:srgbClr val="000090"/>
                </a:solidFill>
                <a:latin typeface="+mj-lt"/>
              </a:rPr>
              <a:t>O papel do suporte </a:t>
            </a:r>
          </a:p>
          <a:p>
            <a:pPr algn="ctr"/>
            <a:r>
              <a:rPr lang="pt-BR" sz="2300" i="1" dirty="0">
                <a:solidFill>
                  <a:srgbClr val="000090"/>
                </a:solidFill>
                <a:latin typeface="+mj-lt"/>
              </a:rPr>
              <a:t>O papel do conflito </a:t>
            </a:r>
          </a:p>
          <a:p>
            <a:pPr algn="just"/>
            <a:r>
              <a:rPr lang="pt-BR" sz="2300" dirty="0">
                <a:latin typeface="+mj-lt"/>
              </a:rPr>
              <a:t> </a:t>
            </a:r>
          </a:p>
          <a:p>
            <a:pPr algn="ctr"/>
            <a:r>
              <a:rPr lang="pt-BR" sz="2300" b="1" dirty="0">
                <a:latin typeface="+mj-lt"/>
              </a:rPr>
              <a:t>Aprendizagem e estratégias de interação entre iguais:  tutoria e colaboração entre iguais</a:t>
            </a:r>
            <a:r>
              <a:rPr lang="pt-BR" sz="2300" b="1" dirty="0" smtClean="0">
                <a:effectLst/>
                <a:latin typeface="+mj-lt"/>
              </a:rPr>
              <a:t> </a:t>
            </a:r>
            <a:endParaRPr lang="en-US" sz="2300" b="1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80" y="381173"/>
            <a:ext cx="8041440" cy="551481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A relação entre iguais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/>
            </a:r>
            <a:br>
              <a:rPr lang="pt-BR" sz="2800" dirty="0">
                <a:solidFill>
                  <a:srgbClr val="0000FF"/>
                </a:solidFill>
                <a:latin typeface="+mn-lt"/>
              </a:rPr>
            </a:b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59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16" y="228600"/>
            <a:ext cx="8655262" cy="758952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00FF"/>
                </a:solidFill>
                <a:latin typeface="+mn-lt"/>
              </a:rPr>
              <a:t>Diferentes maneiras de organização das relações humanas na escola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85832" y="1367733"/>
            <a:ext cx="2259876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Diferentes níveis de análise de um contexto escolar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8269" y="1367733"/>
            <a:ext cx="23780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Tipos de relações sociais que mantêm os membros do grupo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90142" y="1367733"/>
            <a:ext cx="2297521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Dependência das metas específicas dos grupos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55715" y="2310708"/>
            <a:ext cx="1336720" cy="66394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608693" y="2282133"/>
            <a:ext cx="0" cy="6925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5463842" y="2282133"/>
            <a:ext cx="1670899" cy="6925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985833" y="3017758"/>
            <a:ext cx="7301830" cy="6754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pt-BR" sz="1600" b="1" dirty="0" smtClean="0">
                <a:latin typeface="+mj-lt"/>
              </a:rPr>
              <a:t>Definir </a:t>
            </a:r>
            <a:r>
              <a:rPr lang="pt-BR" sz="1600" b="1" dirty="0">
                <a:latin typeface="+mj-lt"/>
              </a:rPr>
              <a:t>situações educativas consideradas como contornos interativos, contextos sociais em que tem lugar o ensino e a </a:t>
            </a:r>
            <a:r>
              <a:rPr lang="pt-BR" sz="1600" b="1" dirty="0" smtClean="0">
                <a:latin typeface="+mj-lt"/>
              </a:rPr>
              <a:t>aprendizagem</a:t>
            </a:r>
          </a:p>
          <a:p>
            <a:pPr algn="just"/>
            <a:endParaRPr lang="pt-BR" sz="1600" b="1" dirty="0">
              <a:latin typeface="+mn-lt"/>
            </a:endParaRPr>
          </a:p>
          <a:p>
            <a:pPr algn="just"/>
            <a:endParaRPr lang="pt-BR" sz="1600" dirty="0">
              <a:latin typeface="+mn-lt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985834" y="4304195"/>
            <a:ext cx="7301830" cy="20796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pt-BR" sz="1600" b="1" dirty="0" smtClean="0">
                <a:latin typeface="+mj-lt"/>
              </a:rPr>
              <a:t>1 </a:t>
            </a:r>
            <a:r>
              <a:rPr lang="pt-BR" sz="1600" b="1" dirty="0">
                <a:latin typeface="+mj-lt"/>
              </a:rPr>
              <a:t>- Em que sentido a escola é um contexto?</a:t>
            </a:r>
            <a:endParaRPr lang="pt-BR" sz="1600" dirty="0">
              <a:latin typeface="+mj-lt"/>
            </a:endParaRPr>
          </a:p>
          <a:p>
            <a:pPr algn="just"/>
            <a:r>
              <a:rPr lang="pt-BR" sz="1600" b="1" dirty="0">
                <a:latin typeface="+mj-lt"/>
              </a:rPr>
              <a:t>2 - Qual a relação da escola com o grupo social em que se insere?</a:t>
            </a:r>
            <a:endParaRPr lang="pt-BR" sz="1600" dirty="0">
              <a:latin typeface="+mj-lt"/>
            </a:endParaRPr>
          </a:p>
          <a:p>
            <a:pPr algn="just"/>
            <a:r>
              <a:rPr lang="pt-BR" sz="1600" b="1" dirty="0">
                <a:latin typeface="+mj-lt"/>
              </a:rPr>
              <a:t>3 - Quais as implicações para o ensino de se considerar a aula como um contexto social?</a:t>
            </a:r>
            <a:endParaRPr lang="pt-BR" sz="1600" dirty="0">
              <a:latin typeface="+mj-lt"/>
            </a:endParaRPr>
          </a:p>
          <a:p>
            <a:pPr lvl="0" algn="just"/>
            <a:r>
              <a:rPr lang="pt-BR" sz="1600" b="1" dirty="0">
                <a:latin typeface="+mj-lt"/>
              </a:rPr>
              <a:t>Como professor e aluno podem chegar a elaborar um conhecimento compartilhado?</a:t>
            </a:r>
            <a:endParaRPr lang="pt-BR" sz="1600" dirty="0">
              <a:latin typeface="+mj-lt"/>
            </a:endParaRPr>
          </a:p>
          <a:p>
            <a:pPr lvl="0" algn="just"/>
            <a:r>
              <a:rPr lang="pt-BR" sz="1600" b="1" dirty="0">
                <a:latin typeface="+mj-lt"/>
              </a:rPr>
              <a:t> O papel do discurso como instrumento mediador.</a:t>
            </a:r>
            <a:endParaRPr lang="pt-BR" sz="1600" dirty="0">
              <a:latin typeface="+mj-lt"/>
            </a:endParaRPr>
          </a:p>
          <a:p>
            <a:pPr algn="just"/>
            <a:r>
              <a:rPr lang="pt-BR" sz="1600" b="1" dirty="0">
                <a:latin typeface="+mj-lt"/>
              </a:rPr>
              <a:t>4 - A interação entre iguais nos processos de ensino e aprendizagem.</a:t>
            </a:r>
            <a:endParaRPr lang="pt-BR" sz="1600" dirty="0">
              <a:latin typeface="+mj-lt"/>
            </a:endParaRPr>
          </a:p>
          <a:p>
            <a:pPr algn="just"/>
            <a:endParaRPr lang="pt-BR" sz="1600" b="1" dirty="0" smtClean="0">
              <a:latin typeface="+mn-lt"/>
            </a:endParaRPr>
          </a:p>
          <a:p>
            <a:pPr algn="just"/>
            <a:endParaRPr lang="pt-BR" sz="1600" b="1" dirty="0">
              <a:latin typeface="+mn-lt"/>
            </a:endParaRPr>
          </a:p>
          <a:p>
            <a:pPr algn="just"/>
            <a:endParaRPr lang="pt-BR" sz="1600" dirty="0">
              <a:latin typeface="+mn-lt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4434744" y="3743378"/>
            <a:ext cx="0" cy="5227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9443"/>
            <a:ext cx="8041440" cy="415726"/>
          </a:xfrm>
        </p:spPr>
        <p:txBody>
          <a:bodyPr/>
          <a:lstStyle/>
          <a:p>
            <a:pPr algn="l"/>
            <a:r>
              <a:rPr lang="pt-BR" sz="2800" dirty="0">
                <a:solidFill>
                  <a:srgbClr val="0000FF"/>
                </a:solidFill>
                <a:latin typeface="+mn-lt"/>
              </a:rPr>
              <a:t>A escola como um contexto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186339" y="1167189"/>
            <a:ext cx="6666891" cy="503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pt-BR" sz="2000" b="1" i="1" u="sng" dirty="0">
                <a:latin typeface="+mj-lt"/>
              </a:rPr>
              <a:t>Contexto:</a:t>
            </a:r>
            <a:r>
              <a:rPr lang="pt-BR" sz="2000" b="1" dirty="0">
                <a:latin typeface="+mj-lt"/>
              </a:rPr>
              <a:t> certa relação entre objetos e seu entorno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862319" y="2309367"/>
            <a:ext cx="2990911" cy="18518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Teorias </a:t>
            </a:r>
            <a:r>
              <a:rPr kumimoji="0" lang="pt-BR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contextualizadoras</a:t>
            </a: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Em que medida as situações de grupo facilitam a construção de conhecimento?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6339" y="2309367"/>
            <a:ext cx="2790403" cy="1851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Teorias contextuais: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Quais os mecanismos através dos quais a criança chega à construção de conhecimento?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61711" y="4759965"/>
            <a:ext cx="2430977" cy="9862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A unidade de análise é o indivíduo e seu meio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48666" y="4762168"/>
            <a:ext cx="2404563" cy="9531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Análise de variáveis que incidem sobre o processo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2377724" y="1671150"/>
            <a:ext cx="1732690" cy="60479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862319" y="1671149"/>
            <a:ext cx="1729348" cy="6047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2404712" y="4161176"/>
            <a:ext cx="0" cy="549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591667" y="4161176"/>
            <a:ext cx="0" cy="549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9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0762" y="938298"/>
            <a:ext cx="2217042" cy="6933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Dimensões: social, físico e temporal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66637" y="938298"/>
            <a:ext cx="2217042" cy="14611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Perspectiva : ecológica - aproximar-se da escola para descobrir o que há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67959" y="2775683"/>
            <a:ext cx="6683600" cy="7058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Psicologia </a:t>
            </a:r>
            <a:r>
              <a:rPr kumimoji="0" lang="pt-B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sócio-cultural</a:t>
            </a: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: interdependência entre objeto e contexto constitui-se numa unidade de análise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0762" y="5161625"/>
            <a:ext cx="2585734" cy="15230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Não se pode separar numa dimensão temporal, histórica na realidade humana que a configura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50310" y="5161625"/>
            <a:ext cx="2585734" cy="1189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Por que nela estão presentes instrumentos materiais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97945" y="5161625"/>
            <a:ext cx="2585734" cy="6397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ÇlÇr ñæí©" charset="0"/>
              </a:rPr>
              <a:t>Por que é um entorno social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713559" y="992795"/>
            <a:ext cx="1644650" cy="54927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Contexto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3687434" y="3994708"/>
            <a:ext cx="1644650" cy="54927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Cultura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2567930" y="1282633"/>
            <a:ext cx="114562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358209" y="1282633"/>
            <a:ext cx="110030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509759" y="1542070"/>
            <a:ext cx="0" cy="1187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509759" y="3481539"/>
            <a:ext cx="0" cy="4791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2161434" y="4337713"/>
            <a:ext cx="1554162" cy="731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509759" y="4543983"/>
            <a:ext cx="0" cy="5255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5308082" y="4337713"/>
            <a:ext cx="1736725" cy="731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9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9443"/>
            <a:ext cx="8041440" cy="415726"/>
          </a:xfrm>
        </p:spPr>
        <p:txBody>
          <a:bodyPr/>
          <a:lstStyle/>
          <a:p>
            <a:pPr algn="l"/>
            <a:r>
              <a:rPr lang="pt-BR" sz="2800" dirty="0">
                <a:solidFill>
                  <a:srgbClr val="0000FF"/>
                </a:solidFill>
                <a:latin typeface="+mn-lt"/>
              </a:rPr>
              <a:t>A escola como um contexto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741" y="1427363"/>
            <a:ext cx="7535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pt-BR" sz="2400" dirty="0">
                <a:latin typeface="+mj-lt"/>
              </a:rPr>
              <a:t>É constituída por pessoas</a:t>
            </a:r>
            <a:r>
              <a:rPr lang="pt-BR" sz="2400" dirty="0" smtClean="0">
                <a:latin typeface="+mj-lt"/>
              </a:rPr>
              <a:t>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pt-BR" sz="2400" dirty="0">
                <a:latin typeface="+mj-lt"/>
              </a:rPr>
              <a:t>É essencialmente social</a:t>
            </a:r>
            <a:r>
              <a:rPr lang="pt-BR" sz="2400" dirty="0" smtClean="0">
                <a:latin typeface="+mj-lt"/>
              </a:rPr>
              <a:t>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pt-BR" sz="2400" dirty="0">
                <a:latin typeface="+mj-lt"/>
              </a:rPr>
              <a:t>Os contextos incluem lembranças</a:t>
            </a:r>
            <a:r>
              <a:rPr lang="pt-BR" sz="2400" dirty="0" smtClean="0">
                <a:latin typeface="+mj-lt"/>
              </a:rPr>
              <a:t>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pt-BR" sz="2400" dirty="0">
                <a:latin typeface="+mj-lt"/>
              </a:rPr>
              <a:t>Um unidade de análise</a:t>
            </a:r>
            <a:r>
              <a:rPr lang="pt-BR" sz="2400" dirty="0" smtClean="0">
                <a:latin typeface="+mj-lt"/>
              </a:rPr>
              <a:t>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pt-BR" sz="2400" dirty="0">
                <a:latin typeface="+mj-lt"/>
              </a:rPr>
              <a:t>Deve ser entendida como estando em relação com os processos de mudança que nela se produzem.</a:t>
            </a:r>
          </a:p>
        </p:txBody>
      </p:sp>
    </p:spTree>
    <p:extLst>
      <p:ext uri="{BB962C8B-B14F-4D97-AF65-F5344CB8AC3E}">
        <p14:creationId xmlns:p14="http://schemas.microsoft.com/office/powerpoint/2010/main" xmlns="" val="36869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51221"/>
            <a:ext cx="8041440" cy="551481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As 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>relações sociais na escola</a:t>
            </a:r>
            <a:br>
              <a:rPr lang="pt-BR" sz="2800" dirty="0">
                <a:solidFill>
                  <a:srgbClr val="0000FF"/>
                </a:solidFill>
                <a:latin typeface="+mn-lt"/>
              </a:rPr>
            </a:b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741" y="1243531"/>
            <a:ext cx="7773979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 escola e seu meio: de que modo a comunidade pode incidir diretamente nos processos de ensino e </a:t>
            </a:r>
            <a:r>
              <a:rPr lang="pt-BR" sz="2400" dirty="0" smtClean="0">
                <a:latin typeface="+mj-lt"/>
              </a:rPr>
              <a:t>aprendizagem</a:t>
            </a:r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 escola como organização social: </a:t>
            </a:r>
          </a:p>
          <a:p>
            <a:pPr algn="just"/>
            <a:r>
              <a:rPr lang="pt-BR" sz="2400" dirty="0" smtClean="0">
                <a:latin typeface="+mj-lt"/>
              </a:rPr>
              <a:t>	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- modelo de análise da ciência sociais;</a:t>
            </a:r>
          </a:p>
          <a:p>
            <a:pPr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- modelo de análise das ciências </a:t>
            </a:r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naturais.</a:t>
            </a:r>
            <a:endParaRPr lang="pt-BR" sz="2400" i="1" dirty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Análise de Tyler: </a:t>
            </a:r>
          </a:p>
          <a:p>
            <a:pPr lvl="0" algn="just"/>
            <a:r>
              <a:rPr lang="pt-BR" sz="2400" dirty="0" smtClean="0">
                <a:latin typeface="+mj-lt"/>
              </a:rPr>
              <a:t>	</a:t>
            </a:r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educação escolar e as relações interativas;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organização do centro interativo;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escola em seu contexto social e político;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organização escolar e mudança educativa.</a:t>
            </a:r>
          </a:p>
          <a:p>
            <a:pPr lvl="0" algn="just"/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691" y="1126093"/>
            <a:ext cx="8037029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latin typeface="+mj-lt"/>
              </a:rPr>
              <a:t>Pressuposto básico</a:t>
            </a: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Quando duas pessoas se comunicam existe a possibilidade de chegarem a um outro nível de conhecimento</a:t>
            </a:r>
            <a:endParaRPr lang="pt-BR" sz="2200" dirty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pt-BR" sz="2200" b="1" i="1" dirty="0">
                <a:latin typeface="+mj-lt"/>
              </a:rPr>
              <a:t> </a:t>
            </a:r>
            <a:endParaRPr lang="pt-BR" sz="2200" dirty="0">
              <a:latin typeface="+mj-lt"/>
            </a:endParaRPr>
          </a:p>
          <a:p>
            <a:pPr algn="just"/>
            <a:r>
              <a:rPr lang="pt-BR" sz="2200" b="1" dirty="0">
                <a:latin typeface="+mj-lt"/>
              </a:rPr>
              <a:t>Compartilhar </a:t>
            </a:r>
            <a:r>
              <a:rPr lang="pt-BR" sz="2200" b="1" dirty="0" smtClean="0">
                <a:latin typeface="+mj-lt"/>
              </a:rPr>
              <a:t>significados</a:t>
            </a:r>
            <a:endParaRPr lang="pt-BR" sz="2200" dirty="0">
              <a:latin typeface="+mj-lt"/>
            </a:endParaRP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Movimento do conhecimento de um nível a outro: papel dos </a:t>
            </a:r>
            <a:r>
              <a:rPr lang="pt-BR" sz="2200" i="1" dirty="0" smtClean="0">
                <a:solidFill>
                  <a:srgbClr val="000090"/>
                </a:solidFill>
                <a:latin typeface="+mj-lt"/>
              </a:rPr>
              <a:t>instrumentos</a:t>
            </a:r>
          </a:p>
          <a:p>
            <a:pPr algn="just"/>
            <a:endParaRPr lang="pt-BR" sz="2200" dirty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Construir conhecimento compartilhado através do discurso</a:t>
            </a:r>
            <a:endParaRPr lang="pt-BR" sz="2200" dirty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pt-BR" sz="2200" b="1" dirty="0">
                <a:latin typeface="+mj-lt"/>
              </a:rPr>
              <a:t> </a:t>
            </a:r>
            <a:endParaRPr lang="pt-BR" sz="2200" dirty="0">
              <a:latin typeface="+mj-lt"/>
            </a:endParaRPr>
          </a:p>
          <a:p>
            <a:pPr algn="just"/>
            <a:r>
              <a:rPr lang="pt-BR" sz="2200" b="1" dirty="0">
                <a:latin typeface="+mj-lt"/>
              </a:rPr>
              <a:t>Necessidade de análise do </a:t>
            </a:r>
            <a:r>
              <a:rPr lang="pt-BR" sz="2200" b="1" dirty="0" smtClean="0">
                <a:latin typeface="+mj-lt"/>
              </a:rPr>
              <a:t>discurso</a:t>
            </a:r>
            <a:endParaRPr lang="pt-BR" sz="2200" dirty="0">
              <a:latin typeface="+mj-lt"/>
            </a:endParaRP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O papel da linguagem em contextos comunicativos é o de transferir a informação de uma mente a outra</a:t>
            </a: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 </a:t>
            </a:r>
          </a:p>
          <a:p>
            <a:pPr algn="just"/>
            <a:r>
              <a:rPr lang="pt-BR" sz="2200" i="1" dirty="0">
                <a:solidFill>
                  <a:srgbClr val="000090"/>
                </a:solidFill>
                <a:latin typeface="+mj-lt"/>
              </a:rPr>
              <a:t>Em contextos comunicativos é necessário que exista um </a:t>
            </a:r>
            <a:r>
              <a:rPr lang="pt-BR" sz="2200" i="1" dirty="0" err="1">
                <a:solidFill>
                  <a:srgbClr val="000090"/>
                </a:solidFill>
                <a:latin typeface="+mj-lt"/>
              </a:rPr>
              <a:t>backgroud</a:t>
            </a:r>
            <a:r>
              <a:rPr lang="pt-BR" sz="2200" i="1" dirty="0">
                <a:solidFill>
                  <a:srgbClr val="000090"/>
                </a:solidFill>
                <a:latin typeface="+mj-lt"/>
              </a:rPr>
              <a:t> comum ao receptor e ao emissor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80" y="451220"/>
            <a:ext cx="8041440" cy="551481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>aula analisada como um contexto social </a:t>
            </a: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/>
            </a:r>
            <a:br>
              <a:rPr lang="pt-BR" sz="2800" dirty="0">
                <a:solidFill>
                  <a:srgbClr val="0000FF"/>
                </a:solidFill>
                <a:latin typeface="+mn-lt"/>
              </a:rPr>
            </a:b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2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51221"/>
            <a:ext cx="8041440" cy="551481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As 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>relações sociais na escola</a:t>
            </a:r>
            <a:br>
              <a:rPr lang="pt-BR" sz="2800" dirty="0">
                <a:solidFill>
                  <a:srgbClr val="0000FF"/>
                </a:solidFill>
                <a:latin typeface="+mn-lt"/>
              </a:rPr>
            </a:b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741" y="1243531"/>
            <a:ext cx="7773979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 escola e seu meio: de que modo a comunidade pode incidir diretamente nos processos de ensino e </a:t>
            </a:r>
            <a:r>
              <a:rPr lang="pt-BR" sz="2400" dirty="0" smtClean="0">
                <a:latin typeface="+mj-lt"/>
              </a:rPr>
              <a:t>aprendizagem</a:t>
            </a:r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 escola como organização social: </a:t>
            </a:r>
          </a:p>
          <a:p>
            <a:pPr algn="just"/>
            <a:r>
              <a:rPr lang="pt-BR" sz="2400" dirty="0" smtClean="0">
                <a:latin typeface="+mj-lt"/>
              </a:rPr>
              <a:t>	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- modelo de análise da ciência sociais;</a:t>
            </a:r>
          </a:p>
          <a:p>
            <a:pPr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- modelo de análise das ciências </a:t>
            </a:r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naturais.</a:t>
            </a:r>
            <a:endParaRPr lang="pt-BR" sz="2400" i="1" dirty="0">
              <a:solidFill>
                <a:srgbClr val="000090"/>
              </a:solidFill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Análise de Tyler: </a:t>
            </a:r>
          </a:p>
          <a:p>
            <a:pPr lvl="0" algn="just"/>
            <a:r>
              <a:rPr lang="pt-BR" sz="2400" dirty="0" smtClean="0">
                <a:latin typeface="+mj-lt"/>
              </a:rPr>
              <a:t>	</a:t>
            </a:r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educação escolar e as relações interativas;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organização do centro interativo;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escola em seu contexto social e político; </a:t>
            </a:r>
          </a:p>
          <a:p>
            <a:pPr lvl="0" algn="just"/>
            <a:r>
              <a:rPr lang="pt-BR" sz="2400" i="1" dirty="0" smtClean="0">
                <a:solidFill>
                  <a:srgbClr val="000090"/>
                </a:solidFill>
                <a:latin typeface="+mj-lt"/>
              </a:rPr>
              <a:t>	- A </a:t>
            </a:r>
            <a:r>
              <a:rPr lang="pt-BR" sz="2400" i="1" dirty="0">
                <a:solidFill>
                  <a:srgbClr val="000090"/>
                </a:solidFill>
                <a:latin typeface="+mj-lt"/>
              </a:rPr>
              <a:t>organização escolar e mudança educativa.</a:t>
            </a:r>
          </a:p>
          <a:p>
            <a:pPr lvl="0" algn="just"/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4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17" y="735320"/>
            <a:ext cx="8041440" cy="1236653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Elementos </a:t>
            </a:r>
            <a:r>
              <a:rPr lang="pt-BR" sz="2800" dirty="0">
                <a:solidFill>
                  <a:srgbClr val="0000FF"/>
                </a:solidFill>
                <a:latin typeface="+mn-lt"/>
              </a:rPr>
              <a:t>a serem considerados numa </a:t>
            </a: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conversação</a:t>
            </a:r>
            <a:r>
              <a:rPr lang="pt-BR" sz="2800" baseline="30000" dirty="0" smtClean="0">
                <a:solidFill>
                  <a:srgbClr val="0000FF"/>
                </a:solidFill>
                <a:latin typeface="+mn-lt"/>
              </a:rPr>
              <a:t>1</a:t>
            </a: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>
                <a:solidFill>
                  <a:srgbClr val="0000FF"/>
                </a:solidFill>
                <a:latin typeface="+mn-lt"/>
              </a:rPr>
              <a:t/>
            </a:r>
            <a:br>
              <a:rPr lang="pt-BR" sz="2800" dirty="0">
                <a:solidFill>
                  <a:srgbClr val="0000FF"/>
                </a:solidFill>
                <a:latin typeface="+mn-lt"/>
              </a:rPr>
            </a:br>
            <a:r>
              <a:rPr lang="pt-BR" sz="28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17" y="2065321"/>
            <a:ext cx="8041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Turnos alternativos: um inicia a conversação e outro </a:t>
            </a:r>
            <a:r>
              <a:rPr lang="pt-BR" sz="2400" dirty="0" smtClean="0">
                <a:latin typeface="+mj-lt"/>
              </a:rPr>
              <a:t>responde;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Conteúdo do discurso: que condiciona as relações de conversação</a:t>
            </a:r>
            <a:r>
              <a:rPr lang="pt-BR" sz="2400" dirty="0" smtClean="0">
                <a:latin typeface="+mj-lt"/>
              </a:rPr>
              <a:t>;</a:t>
            </a:r>
          </a:p>
          <a:p>
            <a:pPr lvl="0" algn="just"/>
            <a:endParaRPr lang="pt-BR" sz="2400" dirty="0">
              <a:latin typeface="+mj-lt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pt-BR" sz="2400" dirty="0">
                <a:latin typeface="+mj-lt"/>
              </a:rPr>
              <a:t>A temática relacionada com a situação e a intenção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199982"/>
            <a:ext cx="3208245" cy="167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0264" y="6278516"/>
            <a:ext cx="8041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400" baseline="30000" dirty="0" smtClean="0">
                <a:latin typeface="+mj-lt"/>
              </a:rPr>
              <a:t>1 </a:t>
            </a:r>
            <a:r>
              <a:rPr lang="pt-BR" sz="1400" dirty="0" smtClean="0">
                <a:latin typeface="+mj-lt"/>
              </a:rPr>
              <a:t>Wells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72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172</TotalTime>
  <Words>443</Words>
  <Application>Microsoft Office PowerPoint</Application>
  <PresentationFormat>Apresentação na tela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Sketchbook</vt:lpstr>
      <vt:lpstr>A Escola: uma sociedade dentro da outra?                </vt:lpstr>
      <vt:lpstr>Diferentes maneiras de organização das relações humanas na escola</vt:lpstr>
      <vt:lpstr>A escola como um contexto </vt:lpstr>
      <vt:lpstr>Slide 4</vt:lpstr>
      <vt:lpstr>A escola como um contexto </vt:lpstr>
      <vt:lpstr>As relações sociais na escola  </vt:lpstr>
      <vt:lpstr>A aula analisada como um contexto social    </vt:lpstr>
      <vt:lpstr>As relações sociais na escola  </vt:lpstr>
      <vt:lpstr>Elementos a serem considerados numa conversação1    </vt:lpstr>
      <vt:lpstr>A relação entre iguais  </vt:lpstr>
    </vt:vector>
  </TitlesOfParts>
  <Company>RCC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Escola: uma sociedade dentro da outra?                 Pilar lacasa</dc:title>
  <dc:creator>Ronaldo Campello</dc:creator>
  <cp:lastModifiedBy>usuario</cp:lastModifiedBy>
  <cp:revision>13</cp:revision>
  <dcterms:created xsi:type="dcterms:W3CDTF">2014-04-22T00:38:15Z</dcterms:created>
  <dcterms:modified xsi:type="dcterms:W3CDTF">2014-04-23T12:00:19Z</dcterms:modified>
</cp:coreProperties>
</file>