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6"/>
  </p:notesMasterIdLst>
  <p:handoutMasterIdLst>
    <p:handoutMasterId r:id="rId57"/>
  </p:handoutMasterIdLst>
  <p:sldIdLst>
    <p:sldId id="256" r:id="rId2"/>
    <p:sldId id="321" r:id="rId3"/>
    <p:sldId id="371" r:id="rId4"/>
    <p:sldId id="325" r:id="rId5"/>
    <p:sldId id="364" r:id="rId6"/>
    <p:sldId id="266" r:id="rId7"/>
    <p:sldId id="327" r:id="rId8"/>
    <p:sldId id="351" r:id="rId9"/>
    <p:sldId id="373" r:id="rId10"/>
    <p:sldId id="263" r:id="rId11"/>
    <p:sldId id="272" r:id="rId12"/>
    <p:sldId id="318" r:id="rId13"/>
    <p:sldId id="258" r:id="rId14"/>
    <p:sldId id="274" r:id="rId15"/>
    <p:sldId id="275" r:id="rId16"/>
    <p:sldId id="276" r:id="rId17"/>
    <p:sldId id="277" r:id="rId18"/>
    <p:sldId id="278" r:id="rId19"/>
    <p:sldId id="328" r:id="rId20"/>
    <p:sldId id="285" r:id="rId21"/>
    <p:sldId id="287" r:id="rId22"/>
    <p:sldId id="288" r:id="rId23"/>
    <p:sldId id="348" r:id="rId24"/>
    <p:sldId id="346" r:id="rId25"/>
    <p:sldId id="349" r:id="rId26"/>
    <p:sldId id="356" r:id="rId27"/>
    <p:sldId id="369" r:id="rId28"/>
    <p:sldId id="355" r:id="rId29"/>
    <p:sldId id="370" r:id="rId30"/>
    <p:sldId id="336" r:id="rId31"/>
    <p:sldId id="308" r:id="rId32"/>
    <p:sldId id="374" r:id="rId33"/>
    <p:sldId id="375" r:id="rId34"/>
    <p:sldId id="310" r:id="rId35"/>
    <p:sldId id="311" r:id="rId36"/>
    <p:sldId id="312" r:id="rId37"/>
    <p:sldId id="313" r:id="rId38"/>
    <p:sldId id="292" r:id="rId39"/>
    <p:sldId id="315" r:id="rId40"/>
    <p:sldId id="294" r:id="rId41"/>
    <p:sldId id="296" r:id="rId42"/>
    <p:sldId id="297" r:id="rId43"/>
    <p:sldId id="298" r:id="rId44"/>
    <p:sldId id="299" r:id="rId45"/>
    <p:sldId id="300" r:id="rId46"/>
    <p:sldId id="301" r:id="rId47"/>
    <p:sldId id="302" r:id="rId48"/>
    <p:sldId id="303" r:id="rId49"/>
    <p:sldId id="290" r:id="rId50"/>
    <p:sldId id="332" r:id="rId51"/>
    <p:sldId id="291" r:id="rId52"/>
    <p:sldId id="362" r:id="rId53"/>
    <p:sldId id="376" r:id="rId54"/>
    <p:sldId id="363" r:id="rId55"/>
  </p:sldIdLst>
  <p:sldSz cx="9144000" cy="6858000" type="screen4x3"/>
  <p:notesSz cx="6858000" cy="9144000"/>
  <p:defaultTextStyle>
    <a:defPPr>
      <a:defRPr lang="pt-B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8" autoAdjust="0"/>
    <p:restoredTop sz="91026" autoAdjust="0"/>
  </p:normalViewPr>
  <p:slideViewPr>
    <p:cSldViewPr>
      <p:cViewPr>
        <p:scale>
          <a:sx n="50" d="100"/>
          <a:sy n="50" d="100"/>
        </p:scale>
        <p:origin x="-1722" y="-456"/>
      </p:cViewPr>
      <p:guideLst>
        <p:guide orient="horz" pos="2160"/>
        <p:guide pos="2880"/>
      </p:guideLst>
    </p:cSldViewPr>
  </p:slideViewPr>
  <p:outlineViewPr>
    <p:cViewPr>
      <p:scale>
        <a:sx n="33" d="100"/>
        <a:sy n="33" d="100"/>
      </p:scale>
      <p:origin x="66" y="3462"/>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pt-BR"/>
          </a:p>
        </p:txBody>
      </p:sp>
      <p:sp>
        <p:nvSpPr>
          <p:cNvPr id="9728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pt-BR"/>
          </a:p>
        </p:txBody>
      </p:sp>
      <p:sp>
        <p:nvSpPr>
          <p:cNvPr id="9728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pt-BR"/>
          </a:p>
        </p:txBody>
      </p:sp>
      <p:sp>
        <p:nvSpPr>
          <p:cNvPr id="9728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ACC8204-325D-45A0-A8EF-60F452CC681E}" type="slidenum">
              <a:rPr lang="pt-BR"/>
              <a:pPr>
                <a:defRPr/>
              </a:pPr>
              <a:t>‹nº›</a:t>
            </a:fld>
            <a:endParaRPr lang="pt-BR"/>
          </a:p>
        </p:txBody>
      </p:sp>
    </p:spTree>
    <p:extLst>
      <p:ext uri="{BB962C8B-B14F-4D97-AF65-F5344CB8AC3E}">
        <p14:creationId xmlns:p14="http://schemas.microsoft.com/office/powerpoint/2010/main" val="220514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pt-BR"/>
          </a:p>
        </p:txBody>
      </p:sp>
      <p:sp>
        <p:nvSpPr>
          <p:cNvPr id="112643"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pt-BR"/>
          </a:p>
        </p:txBody>
      </p:sp>
      <p:sp>
        <p:nvSpPr>
          <p:cNvPr id="105476"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45"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112646"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pt-BR"/>
          </a:p>
        </p:txBody>
      </p:sp>
      <p:sp>
        <p:nvSpPr>
          <p:cNvPr id="112647"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87925FD-B574-47CA-A179-F7BB707532D3}" type="slidenum">
              <a:rPr lang="pt-BR"/>
              <a:pPr>
                <a:defRPr/>
              </a:pPr>
              <a:t>‹nº›</a:t>
            </a:fld>
            <a:endParaRPr lang="pt-BR"/>
          </a:p>
        </p:txBody>
      </p:sp>
    </p:spTree>
    <p:extLst>
      <p:ext uri="{BB962C8B-B14F-4D97-AF65-F5344CB8AC3E}">
        <p14:creationId xmlns:p14="http://schemas.microsoft.com/office/powerpoint/2010/main" val="2391705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pPr>
              <a:defRPr/>
            </a:pPr>
            <a:fld id="{987925FD-B574-47CA-A179-F7BB707532D3}" type="slidenum">
              <a:rPr lang="pt-BR" smtClean="0"/>
              <a:pPr>
                <a:defRPr/>
              </a:pPr>
              <a:t>20</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4" name="Elipse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5" name="Elipse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14" name="Título 13"/>
          <p:cNvSpPr>
            <a:spLocks noGrp="1"/>
          </p:cNvSpPr>
          <p:nvPr>
            <p:ph type="ctrTitle"/>
          </p:nvPr>
        </p:nvSpPr>
        <p:spPr>
          <a:xfrm>
            <a:off x="1432560" y="359898"/>
            <a:ext cx="7406640" cy="1472184"/>
          </a:xfrm>
        </p:spPr>
        <p:txBody>
          <a:bodyPr anchor="b"/>
          <a:lstStyle>
            <a:lvl1pPr algn="l">
              <a:defRPr/>
            </a:lvl1pPr>
            <a:extLst/>
          </a:lstStyle>
          <a:p>
            <a:r>
              <a:rPr lang="pt-BR" smtClean="0"/>
              <a:t>Clique para editar o estilo do título mestre</a:t>
            </a:r>
            <a:endParaRPr lang="en-US"/>
          </a:p>
        </p:txBody>
      </p:sp>
      <p:sp>
        <p:nvSpPr>
          <p:cNvPr id="22" name="Subtítu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pt-BR" smtClean="0"/>
              <a:t>Clique para editar o estilo do subtítulo mestre</a:t>
            </a:r>
            <a:endParaRPr lang="en-US"/>
          </a:p>
        </p:txBody>
      </p:sp>
      <p:sp>
        <p:nvSpPr>
          <p:cNvPr id="6" name="Espaço Reservado para Data 6"/>
          <p:cNvSpPr>
            <a:spLocks noGrp="1"/>
          </p:cNvSpPr>
          <p:nvPr>
            <p:ph type="dt" sz="half" idx="10"/>
          </p:nvPr>
        </p:nvSpPr>
        <p:spPr/>
        <p:txBody>
          <a:bodyPr/>
          <a:lstStyle>
            <a:lvl1pPr>
              <a:defRPr/>
            </a:lvl1pPr>
            <a:extLst/>
          </a:lstStyle>
          <a:p>
            <a:pPr>
              <a:defRPr/>
            </a:pPr>
            <a:endParaRPr lang="pt-BR"/>
          </a:p>
        </p:txBody>
      </p:sp>
      <p:sp>
        <p:nvSpPr>
          <p:cNvPr id="7" name="Espaço Reservado para Rodapé 19"/>
          <p:cNvSpPr>
            <a:spLocks noGrp="1"/>
          </p:cNvSpPr>
          <p:nvPr>
            <p:ph type="ftr" sz="quarter" idx="11"/>
          </p:nvPr>
        </p:nvSpPr>
        <p:spPr/>
        <p:txBody>
          <a:bodyPr/>
          <a:lstStyle>
            <a:lvl1pPr>
              <a:defRPr/>
            </a:lvl1pPr>
            <a:extLst/>
          </a:lstStyle>
          <a:p>
            <a:pPr>
              <a:defRPr/>
            </a:pPr>
            <a:endParaRPr lang="pt-BR"/>
          </a:p>
        </p:txBody>
      </p:sp>
      <p:sp>
        <p:nvSpPr>
          <p:cNvPr id="8" name="Espaço Reservado para Número de Slide 9"/>
          <p:cNvSpPr>
            <a:spLocks noGrp="1"/>
          </p:cNvSpPr>
          <p:nvPr>
            <p:ph type="sldNum" sz="quarter" idx="12"/>
          </p:nvPr>
        </p:nvSpPr>
        <p:spPr/>
        <p:txBody>
          <a:bodyPr/>
          <a:lstStyle>
            <a:lvl1pPr>
              <a:defRPr/>
            </a:lvl1pPr>
            <a:extLst/>
          </a:lstStyle>
          <a:p>
            <a:pPr>
              <a:defRPr/>
            </a:pPr>
            <a:fld id="{44219918-5817-4E97-9599-5D6724A3EAAF}"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p:txBody>
          <a:bodyPr vert="eaVert"/>
          <a:lstStyle>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23"/>
          <p:cNvSpPr>
            <a:spLocks noGrp="1"/>
          </p:cNvSpPr>
          <p:nvPr>
            <p:ph type="dt" sz="half" idx="10"/>
          </p:nvPr>
        </p:nvSpPr>
        <p:spPr/>
        <p:txBody>
          <a:bodyPr/>
          <a:lstStyle>
            <a:lvl1pPr>
              <a:defRPr/>
            </a:lvl1pPr>
          </a:lstStyle>
          <a:p>
            <a:pPr>
              <a:defRPr/>
            </a:pPr>
            <a:endParaRPr lang="pt-BR"/>
          </a:p>
        </p:txBody>
      </p:sp>
      <p:sp>
        <p:nvSpPr>
          <p:cNvPr id="5" name="Espaço Reservado para Rodapé 9"/>
          <p:cNvSpPr>
            <a:spLocks noGrp="1"/>
          </p:cNvSpPr>
          <p:nvPr>
            <p:ph type="ftr" sz="quarter" idx="11"/>
          </p:nvPr>
        </p:nvSpPr>
        <p:spPr/>
        <p:txBody>
          <a:bodyPr/>
          <a:lstStyle>
            <a:lvl1pPr>
              <a:defRPr/>
            </a:lvl1pPr>
          </a:lstStyle>
          <a:p>
            <a:pPr>
              <a:defRPr/>
            </a:pPr>
            <a:endParaRPr lang="pt-BR"/>
          </a:p>
        </p:txBody>
      </p:sp>
      <p:sp>
        <p:nvSpPr>
          <p:cNvPr id="6" name="Espaço Reservado para Número de Slide 21"/>
          <p:cNvSpPr>
            <a:spLocks noGrp="1"/>
          </p:cNvSpPr>
          <p:nvPr>
            <p:ph type="sldNum" sz="quarter" idx="12"/>
          </p:nvPr>
        </p:nvSpPr>
        <p:spPr/>
        <p:txBody>
          <a:bodyPr/>
          <a:lstStyle>
            <a:lvl1pPr>
              <a:defRPr/>
            </a:lvl1pPr>
          </a:lstStyle>
          <a:p>
            <a:pPr>
              <a:defRPr/>
            </a:pPr>
            <a:fld id="{130EAA80-E0D2-4C73-91D9-B39E97364507}"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58000" y="274639"/>
            <a:ext cx="1828800" cy="5851525"/>
          </a:xfrm>
        </p:spPr>
        <p:txBody>
          <a:bodyPr vert="eaVert"/>
          <a:lstStyle>
            <a:extLs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a:xfrm>
            <a:off x="1143000" y="274640"/>
            <a:ext cx="5562600" cy="5851525"/>
          </a:xfrm>
        </p:spPr>
        <p:txBody>
          <a:bodyPr vert="eaVert"/>
          <a:lstStyle>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23"/>
          <p:cNvSpPr>
            <a:spLocks noGrp="1"/>
          </p:cNvSpPr>
          <p:nvPr>
            <p:ph type="dt" sz="half" idx="10"/>
          </p:nvPr>
        </p:nvSpPr>
        <p:spPr/>
        <p:txBody>
          <a:bodyPr/>
          <a:lstStyle>
            <a:lvl1pPr>
              <a:defRPr/>
            </a:lvl1pPr>
          </a:lstStyle>
          <a:p>
            <a:pPr>
              <a:defRPr/>
            </a:pPr>
            <a:endParaRPr lang="pt-BR"/>
          </a:p>
        </p:txBody>
      </p:sp>
      <p:sp>
        <p:nvSpPr>
          <p:cNvPr id="5" name="Espaço Reservado para Rodapé 9"/>
          <p:cNvSpPr>
            <a:spLocks noGrp="1"/>
          </p:cNvSpPr>
          <p:nvPr>
            <p:ph type="ftr" sz="quarter" idx="11"/>
          </p:nvPr>
        </p:nvSpPr>
        <p:spPr/>
        <p:txBody>
          <a:bodyPr/>
          <a:lstStyle>
            <a:lvl1pPr>
              <a:defRPr/>
            </a:lvl1pPr>
          </a:lstStyle>
          <a:p>
            <a:pPr>
              <a:defRPr/>
            </a:pPr>
            <a:endParaRPr lang="pt-BR"/>
          </a:p>
        </p:txBody>
      </p:sp>
      <p:sp>
        <p:nvSpPr>
          <p:cNvPr id="6" name="Espaço Reservado para Número de Slide 21"/>
          <p:cNvSpPr>
            <a:spLocks noGrp="1"/>
          </p:cNvSpPr>
          <p:nvPr>
            <p:ph type="sldNum" sz="quarter" idx="12"/>
          </p:nvPr>
        </p:nvSpPr>
        <p:spPr/>
        <p:txBody>
          <a:bodyPr/>
          <a:lstStyle>
            <a:lvl1pPr>
              <a:defRPr/>
            </a:lvl1pPr>
          </a:lstStyle>
          <a:p>
            <a:pPr>
              <a:defRPr/>
            </a:pPr>
            <a:fld id="{42E0FC7F-53BF-44E0-81A7-3A25454EAB0B}"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lang="pt-BR" smtClean="0"/>
              <a:t>Clique para editar o estilo do título mestre</a:t>
            </a:r>
            <a:endParaRPr lang="en-US"/>
          </a:p>
        </p:txBody>
      </p:sp>
      <p:sp>
        <p:nvSpPr>
          <p:cNvPr id="3" name="Espaço Reservado para Conteúdo 2"/>
          <p:cNvSpPr>
            <a:spLocks noGrp="1"/>
          </p:cNvSpPr>
          <p:nvPr>
            <p:ph idx="1"/>
          </p:nvPr>
        </p:nvSpPr>
        <p:spPr/>
        <p:txBody>
          <a:bodyPr/>
          <a:lstStyle>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23"/>
          <p:cNvSpPr>
            <a:spLocks noGrp="1"/>
          </p:cNvSpPr>
          <p:nvPr>
            <p:ph type="dt" sz="half" idx="10"/>
          </p:nvPr>
        </p:nvSpPr>
        <p:spPr/>
        <p:txBody>
          <a:bodyPr/>
          <a:lstStyle>
            <a:lvl1pPr>
              <a:defRPr/>
            </a:lvl1pPr>
          </a:lstStyle>
          <a:p>
            <a:pPr>
              <a:defRPr/>
            </a:pPr>
            <a:endParaRPr lang="pt-BR"/>
          </a:p>
        </p:txBody>
      </p:sp>
      <p:sp>
        <p:nvSpPr>
          <p:cNvPr id="5" name="Espaço Reservado para Rodapé 9"/>
          <p:cNvSpPr>
            <a:spLocks noGrp="1"/>
          </p:cNvSpPr>
          <p:nvPr>
            <p:ph type="ftr" sz="quarter" idx="11"/>
          </p:nvPr>
        </p:nvSpPr>
        <p:spPr/>
        <p:txBody>
          <a:bodyPr/>
          <a:lstStyle>
            <a:lvl1pPr>
              <a:defRPr/>
            </a:lvl1pPr>
          </a:lstStyle>
          <a:p>
            <a:pPr>
              <a:defRPr/>
            </a:pPr>
            <a:endParaRPr lang="pt-BR"/>
          </a:p>
        </p:txBody>
      </p:sp>
      <p:sp>
        <p:nvSpPr>
          <p:cNvPr id="6" name="Espaço Reservado para Número de Slide 21"/>
          <p:cNvSpPr>
            <a:spLocks noGrp="1"/>
          </p:cNvSpPr>
          <p:nvPr>
            <p:ph type="sldNum" sz="quarter" idx="12"/>
          </p:nvPr>
        </p:nvSpPr>
        <p:spPr/>
        <p:txBody>
          <a:bodyPr/>
          <a:lstStyle>
            <a:lvl1pPr>
              <a:defRPr/>
            </a:lvl1pPr>
          </a:lstStyle>
          <a:p>
            <a:pPr>
              <a:defRPr/>
            </a:pPr>
            <a:fld id="{17BE4C38-5AA3-44EB-8168-A1A670FBDFBF}" type="slidenum">
              <a:rPr lang="pt-BR"/>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4" name="Retângulo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Retângulo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Elipse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7" name="Elipse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2" name="Títu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pt-BR" smtClean="0"/>
              <a:t>Clique para editar o estilo do título mestre</a:t>
            </a:r>
            <a:endParaRPr lang="en-US"/>
          </a:p>
        </p:txBody>
      </p:sp>
      <p:sp>
        <p:nvSpPr>
          <p:cNvPr id="3" name="Espaço Reservado para Tex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pt-BR" smtClean="0"/>
              <a:t>Clique para editar os estilos do texto mestre</a:t>
            </a:r>
          </a:p>
        </p:txBody>
      </p:sp>
      <p:sp>
        <p:nvSpPr>
          <p:cNvPr id="8" name="Espaço Reservado para Data 3"/>
          <p:cNvSpPr>
            <a:spLocks noGrp="1"/>
          </p:cNvSpPr>
          <p:nvPr>
            <p:ph type="dt" sz="half" idx="10"/>
          </p:nvPr>
        </p:nvSpPr>
        <p:spPr/>
        <p:txBody>
          <a:bodyPr/>
          <a:lstStyle>
            <a:lvl1pPr>
              <a:defRPr/>
            </a:lvl1pPr>
            <a:extLst/>
          </a:lstStyle>
          <a:p>
            <a:pPr>
              <a:defRPr/>
            </a:pPr>
            <a:endParaRPr lang="pt-BR"/>
          </a:p>
        </p:txBody>
      </p:sp>
      <p:sp>
        <p:nvSpPr>
          <p:cNvPr id="9" name="Espaço Reservado para Rodapé 4"/>
          <p:cNvSpPr>
            <a:spLocks noGrp="1"/>
          </p:cNvSpPr>
          <p:nvPr>
            <p:ph type="ftr" sz="quarter" idx="11"/>
          </p:nvPr>
        </p:nvSpPr>
        <p:spPr/>
        <p:txBody>
          <a:bodyPr/>
          <a:lstStyle>
            <a:lvl1pPr>
              <a:defRPr/>
            </a:lvl1pPr>
            <a:extLst/>
          </a:lstStyle>
          <a:p>
            <a:pPr>
              <a:defRPr/>
            </a:pPr>
            <a:endParaRPr lang="pt-BR"/>
          </a:p>
        </p:txBody>
      </p:sp>
      <p:sp>
        <p:nvSpPr>
          <p:cNvPr id="10" name="Espaço Reservado para Número de Slide 5"/>
          <p:cNvSpPr>
            <a:spLocks noGrp="1"/>
          </p:cNvSpPr>
          <p:nvPr>
            <p:ph type="sldNum" sz="quarter" idx="12"/>
          </p:nvPr>
        </p:nvSpPr>
        <p:spPr/>
        <p:txBody>
          <a:bodyPr/>
          <a:lstStyle>
            <a:lvl1pPr>
              <a:defRPr/>
            </a:lvl1pPr>
            <a:extLst/>
          </a:lstStyle>
          <a:p>
            <a:pPr>
              <a:defRPr/>
            </a:pPr>
            <a:fld id="{F56DA7DB-E64D-4D0A-B21B-3F96F9B19D1F}" type="slidenum">
              <a:rPr lang="pt-BR"/>
              <a:pPr>
                <a:defRP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1435608" y="274320"/>
            <a:ext cx="7498080" cy="1143000"/>
          </a:xfrm>
        </p:spPr>
        <p:txBody>
          <a:bodyPr/>
          <a:lstStyle>
            <a:extLst/>
          </a:lstStyle>
          <a:p>
            <a:r>
              <a:rPr lang="pt-BR" smtClean="0"/>
              <a:t>Clique para editar o estilo do título mestre</a:t>
            </a:r>
            <a:endParaRPr lang="en-US"/>
          </a:p>
        </p:txBody>
      </p:sp>
      <p:sp>
        <p:nvSpPr>
          <p:cNvPr id="3" name="Espaço Reservado para Conteúd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Conteúd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Data 23"/>
          <p:cNvSpPr>
            <a:spLocks noGrp="1"/>
          </p:cNvSpPr>
          <p:nvPr>
            <p:ph type="dt" sz="half" idx="10"/>
          </p:nvPr>
        </p:nvSpPr>
        <p:spPr/>
        <p:txBody>
          <a:bodyPr/>
          <a:lstStyle>
            <a:lvl1pPr>
              <a:defRPr/>
            </a:lvl1pPr>
          </a:lstStyle>
          <a:p>
            <a:pPr>
              <a:defRPr/>
            </a:pPr>
            <a:endParaRPr lang="pt-BR"/>
          </a:p>
        </p:txBody>
      </p:sp>
      <p:sp>
        <p:nvSpPr>
          <p:cNvPr id="6" name="Espaço Reservado para Rodapé 9"/>
          <p:cNvSpPr>
            <a:spLocks noGrp="1"/>
          </p:cNvSpPr>
          <p:nvPr>
            <p:ph type="ftr" sz="quarter" idx="11"/>
          </p:nvPr>
        </p:nvSpPr>
        <p:spPr/>
        <p:txBody>
          <a:bodyPr/>
          <a:lstStyle>
            <a:lvl1pPr>
              <a:defRPr/>
            </a:lvl1pPr>
          </a:lstStyle>
          <a:p>
            <a:pPr>
              <a:defRPr/>
            </a:pPr>
            <a:endParaRPr lang="pt-BR"/>
          </a:p>
        </p:txBody>
      </p:sp>
      <p:sp>
        <p:nvSpPr>
          <p:cNvPr id="7" name="Espaço Reservado para Número de Slide 21"/>
          <p:cNvSpPr>
            <a:spLocks noGrp="1"/>
          </p:cNvSpPr>
          <p:nvPr>
            <p:ph type="sldNum" sz="quarter" idx="12"/>
          </p:nvPr>
        </p:nvSpPr>
        <p:spPr/>
        <p:txBody>
          <a:bodyPr/>
          <a:lstStyle>
            <a:lvl1pPr>
              <a:defRPr/>
            </a:lvl1pPr>
          </a:lstStyle>
          <a:p>
            <a:pPr>
              <a:defRPr/>
            </a:pPr>
            <a:fld id="{1E59AD52-C977-4752-AC22-E58036E7B37B}"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5160336"/>
            <a:ext cx="8229600" cy="1143000"/>
          </a:xfrm>
        </p:spPr>
        <p:txBody>
          <a:bodyPr/>
          <a:lstStyle>
            <a:lvl1pPr algn="ctr">
              <a:defRPr sz="4500" b="1" cap="none" baseline="0"/>
            </a:lvl1pPr>
            <a:extLst/>
          </a:lstStyle>
          <a:p>
            <a:r>
              <a:rPr lang="pt-BR" smtClean="0"/>
              <a:t>Clique para editar o estilo do título mestre</a:t>
            </a:r>
            <a:endParaRPr lang="en-US"/>
          </a:p>
        </p:txBody>
      </p:sp>
      <p:sp>
        <p:nvSpPr>
          <p:cNvPr id="3" name="Espaço Reservado para Tex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pt-BR" smtClean="0"/>
              <a:t>Clique para editar os estilos do texto mestre</a:t>
            </a:r>
          </a:p>
        </p:txBody>
      </p:sp>
      <p:sp>
        <p:nvSpPr>
          <p:cNvPr id="4" name="Espaço Reservado para Tex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pt-BR" smtClean="0"/>
              <a:t>Clique para editar os estilos do texto mestre</a:t>
            </a:r>
          </a:p>
        </p:txBody>
      </p:sp>
      <p:sp>
        <p:nvSpPr>
          <p:cNvPr id="5" name="Espaço Reservado para Conteúd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6" name="Espaço Reservado para Conteúd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Espaço Reservado para Data 6"/>
          <p:cNvSpPr>
            <a:spLocks noGrp="1"/>
          </p:cNvSpPr>
          <p:nvPr>
            <p:ph type="dt" sz="half" idx="10"/>
          </p:nvPr>
        </p:nvSpPr>
        <p:spPr/>
        <p:txBody>
          <a:bodyPr/>
          <a:lstStyle>
            <a:lvl1pPr>
              <a:defRPr/>
            </a:lvl1pPr>
            <a:extLst/>
          </a:lstStyle>
          <a:p>
            <a:pPr>
              <a:defRPr/>
            </a:pPr>
            <a:endParaRPr lang="pt-BR"/>
          </a:p>
        </p:txBody>
      </p:sp>
      <p:sp>
        <p:nvSpPr>
          <p:cNvPr id="8" name="Espaço Reservado para Rodapé 7"/>
          <p:cNvSpPr>
            <a:spLocks noGrp="1"/>
          </p:cNvSpPr>
          <p:nvPr>
            <p:ph type="ftr" sz="quarter" idx="11"/>
          </p:nvPr>
        </p:nvSpPr>
        <p:spPr/>
        <p:txBody>
          <a:bodyPr/>
          <a:lstStyle>
            <a:lvl1pPr>
              <a:defRPr/>
            </a:lvl1pPr>
            <a:extLst/>
          </a:lstStyle>
          <a:p>
            <a:pPr>
              <a:defRPr/>
            </a:pPr>
            <a:endParaRPr lang="pt-BR"/>
          </a:p>
        </p:txBody>
      </p:sp>
      <p:sp>
        <p:nvSpPr>
          <p:cNvPr id="9" name="Espaço Reservado para Número de Slide 8"/>
          <p:cNvSpPr>
            <a:spLocks noGrp="1"/>
          </p:cNvSpPr>
          <p:nvPr>
            <p:ph type="sldNum" sz="quarter" idx="12"/>
          </p:nvPr>
        </p:nvSpPr>
        <p:spPr/>
        <p:txBody>
          <a:bodyPr/>
          <a:lstStyle>
            <a:lvl1pPr>
              <a:defRPr/>
            </a:lvl1pPr>
            <a:extLst/>
          </a:lstStyle>
          <a:p>
            <a:pPr>
              <a:defRPr/>
            </a:pPr>
            <a:fld id="{EF5B6C4C-0F52-4B76-8DB3-97CA8D836DD4}"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1435608" y="274320"/>
            <a:ext cx="7498080" cy="1143000"/>
          </a:xfrm>
        </p:spPr>
        <p:txBody>
          <a:bodyPr/>
          <a:lstStyle>
            <a:extLst/>
          </a:lstStyle>
          <a:p>
            <a:r>
              <a:rPr lang="pt-BR" smtClean="0"/>
              <a:t>Clique para editar o estilo do título mestre</a:t>
            </a:r>
            <a:endParaRPr lang="en-US"/>
          </a:p>
        </p:txBody>
      </p:sp>
      <p:sp>
        <p:nvSpPr>
          <p:cNvPr id="3" name="Espaço Reservado para Data 23"/>
          <p:cNvSpPr>
            <a:spLocks noGrp="1"/>
          </p:cNvSpPr>
          <p:nvPr>
            <p:ph type="dt" sz="half" idx="10"/>
          </p:nvPr>
        </p:nvSpPr>
        <p:spPr/>
        <p:txBody>
          <a:bodyPr/>
          <a:lstStyle>
            <a:lvl1pPr>
              <a:defRPr/>
            </a:lvl1pPr>
          </a:lstStyle>
          <a:p>
            <a:pPr>
              <a:defRPr/>
            </a:pPr>
            <a:endParaRPr lang="pt-BR"/>
          </a:p>
        </p:txBody>
      </p:sp>
      <p:sp>
        <p:nvSpPr>
          <p:cNvPr id="4" name="Espaço Reservado para Rodapé 9"/>
          <p:cNvSpPr>
            <a:spLocks noGrp="1"/>
          </p:cNvSpPr>
          <p:nvPr>
            <p:ph type="ftr" sz="quarter" idx="11"/>
          </p:nvPr>
        </p:nvSpPr>
        <p:spPr/>
        <p:txBody>
          <a:bodyPr/>
          <a:lstStyle>
            <a:lvl1pPr>
              <a:defRPr/>
            </a:lvl1pPr>
          </a:lstStyle>
          <a:p>
            <a:pPr>
              <a:defRPr/>
            </a:pPr>
            <a:endParaRPr lang="pt-BR"/>
          </a:p>
        </p:txBody>
      </p:sp>
      <p:sp>
        <p:nvSpPr>
          <p:cNvPr id="5" name="Espaço Reservado para Número de Slide 21"/>
          <p:cNvSpPr>
            <a:spLocks noGrp="1"/>
          </p:cNvSpPr>
          <p:nvPr>
            <p:ph type="sldNum" sz="quarter" idx="12"/>
          </p:nvPr>
        </p:nvSpPr>
        <p:spPr/>
        <p:txBody>
          <a:bodyPr/>
          <a:lstStyle>
            <a:lvl1pPr>
              <a:defRPr/>
            </a:lvl1pPr>
          </a:lstStyle>
          <a:p>
            <a:pPr>
              <a:defRPr/>
            </a:pPr>
            <a:fld id="{9EF8CF1E-667A-4CC8-8C03-1ED363FE583D}"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Retângulo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Retângulo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4" name="Espaço Reservado para Data 1"/>
          <p:cNvSpPr>
            <a:spLocks noGrp="1"/>
          </p:cNvSpPr>
          <p:nvPr>
            <p:ph type="dt" sz="half" idx="10"/>
          </p:nvPr>
        </p:nvSpPr>
        <p:spPr/>
        <p:txBody>
          <a:bodyPr/>
          <a:lstStyle>
            <a:lvl1pPr>
              <a:defRPr/>
            </a:lvl1pPr>
            <a:extLst/>
          </a:lstStyle>
          <a:p>
            <a:pPr>
              <a:defRPr/>
            </a:pPr>
            <a:endParaRPr lang="pt-BR"/>
          </a:p>
        </p:txBody>
      </p:sp>
      <p:sp>
        <p:nvSpPr>
          <p:cNvPr id="5" name="Espaço Reservado para Rodapé 2"/>
          <p:cNvSpPr>
            <a:spLocks noGrp="1"/>
          </p:cNvSpPr>
          <p:nvPr>
            <p:ph type="ftr" sz="quarter" idx="11"/>
          </p:nvPr>
        </p:nvSpPr>
        <p:spPr/>
        <p:txBody>
          <a:bodyPr/>
          <a:lstStyle>
            <a:lvl1pPr>
              <a:defRPr/>
            </a:lvl1pPr>
            <a:extLst/>
          </a:lstStyle>
          <a:p>
            <a:pPr>
              <a:defRPr/>
            </a:pPr>
            <a:endParaRPr lang="pt-BR"/>
          </a:p>
        </p:txBody>
      </p:sp>
      <p:sp>
        <p:nvSpPr>
          <p:cNvPr id="6" name="Espaço Reservado para Número de Slide 3"/>
          <p:cNvSpPr>
            <a:spLocks noGrp="1"/>
          </p:cNvSpPr>
          <p:nvPr>
            <p:ph type="sldNum" sz="quarter" idx="12"/>
          </p:nvPr>
        </p:nvSpPr>
        <p:spPr/>
        <p:txBody>
          <a:bodyPr/>
          <a:lstStyle>
            <a:lvl1pPr>
              <a:defRPr/>
            </a:lvl1pPr>
            <a:extLst/>
          </a:lstStyle>
          <a:p>
            <a:pPr>
              <a:defRPr/>
            </a:pPr>
            <a:fld id="{6D7BD0BB-C0D8-4378-A1E6-54DD279D1619}"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pt-BR" smtClean="0"/>
              <a:t>Clique para editar o estilo do título mestre</a:t>
            </a:r>
            <a:endParaRPr lang="en-US"/>
          </a:p>
        </p:txBody>
      </p:sp>
      <p:sp>
        <p:nvSpPr>
          <p:cNvPr id="3" name="Espaço Reservado para Tex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pt-BR" smtClean="0"/>
              <a:t>Clique para editar os estilos do texto mestre</a:t>
            </a:r>
          </a:p>
        </p:txBody>
      </p:sp>
      <p:sp>
        <p:nvSpPr>
          <p:cNvPr id="4" name="Espaço Reservado para Conteúd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Data 4"/>
          <p:cNvSpPr>
            <a:spLocks noGrp="1"/>
          </p:cNvSpPr>
          <p:nvPr>
            <p:ph type="dt" sz="half" idx="10"/>
          </p:nvPr>
        </p:nvSpPr>
        <p:spPr/>
        <p:txBody>
          <a:bodyPr/>
          <a:lstStyle>
            <a:lvl1pPr>
              <a:defRPr/>
            </a:lvl1pPr>
            <a:extLst/>
          </a:lstStyle>
          <a:p>
            <a:pPr>
              <a:defRPr/>
            </a:pPr>
            <a:endParaRPr lang="pt-BR"/>
          </a:p>
        </p:txBody>
      </p:sp>
      <p:sp>
        <p:nvSpPr>
          <p:cNvPr id="6" name="Espaço Reservado para Rodapé 5"/>
          <p:cNvSpPr>
            <a:spLocks noGrp="1"/>
          </p:cNvSpPr>
          <p:nvPr>
            <p:ph type="ftr" sz="quarter" idx="11"/>
          </p:nvPr>
        </p:nvSpPr>
        <p:spPr/>
        <p:txBody>
          <a:bodyPr/>
          <a:lstStyle>
            <a:lvl1pPr>
              <a:defRPr/>
            </a:lvl1pPr>
            <a:extLst/>
          </a:lstStyle>
          <a:p>
            <a:pPr>
              <a:defRPr/>
            </a:pPr>
            <a:endParaRPr lang="pt-BR"/>
          </a:p>
        </p:txBody>
      </p:sp>
      <p:sp>
        <p:nvSpPr>
          <p:cNvPr id="7" name="Espaço Reservado para Número de Slide 6"/>
          <p:cNvSpPr>
            <a:spLocks noGrp="1"/>
          </p:cNvSpPr>
          <p:nvPr>
            <p:ph type="sldNum" sz="quarter" idx="12"/>
          </p:nvPr>
        </p:nvSpPr>
        <p:spPr/>
        <p:txBody>
          <a:bodyPr/>
          <a:lstStyle>
            <a:lvl1pPr>
              <a:defRPr/>
            </a:lvl1pPr>
            <a:extLst/>
          </a:lstStyle>
          <a:p>
            <a:pPr>
              <a:defRPr/>
            </a:pPr>
            <a:fld id="{568FDF64-A7AF-4A3E-B4FB-6E02994A2672}"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5" name="Retângulo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nSpc>
                <a:spcPts val="3000"/>
              </a:lnSpc>
              <a:spcBef>
                <a:spcPts val="600"/>
              </a:spcBef>
              <a:buClr>
                <a:schemeClr val="accent1"/>
              </a:buClr>
              <a:buSzPct val="80000"/>
              <a:buFont typeface="Wingdings 2"/>
              <a:buNone/>
              <a:defRPr/>
            </a:pPr>
            <a:endParaRPr lang="en-US" sz="3200">
              <a:latin typeface="+mn-lt"/>
            </a:endParaRPr>
          </a:p>
        </p:txBody>
      </p:sp>
      <p:sp>
        <p:nvSpPr>
          <p:cNvPr id="6" name="Fluxograma: Processo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7" name="Fluxograma: Processo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Títu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pt-BR" smtClean="0"/>
              <a:t>Clique para editar o estilo do título mestre</a:t>
            </a:r>
            <a:endParaRPr lang="en-US"/>
          </a:p>
        </p:txBody>
      </p:sp>
      <p:sp>
        <p:nvSpPr>
          <p:cNvPr id="3" name="Espaço Reservado para Imagem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pt-BR" noProof="0" smtClean="0"/>
              <a:t>Clique no ícone para adicionar uma imagem</a:t>
            </a:r>
            <a:endParaRPr lang="en-US" noProof="0" dirty="0"/>
          </a:p>
        </p:txBody>
      </p:sp>
      <p:sp>
        <p:nvSpPr>
          <p:cNvPr id="4" name="Espaço Reservado para Tex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pt-BR" smtClean="0"/>
              <a:t>Clique para editar os estilos do texto mestre</a:t>
            </a:r>
          </a:p>
        </p:txBody>
      </p:sp>
      <p:sp>
        <p:nvSpPr>
          <p:cNvPr id="8" name="Espaço Reservado para Data 4"/>
          <p:cNvSpPr>
            <a:spLocks noGrp="1"/>
          </p:cNvSpPr>
          <p:nvPr>
            <p:ph type="dt" sz="half" idx="10"/>
          </p:nvPr>
        </p:nvSpPr>
        <p:spPr/>
        <p:txBody>
          <a:bodyPr/>
          <a:lstStyle>
            <a:lvl1pPr>
              <a:defRPr/>
            </a:lvl1pPr>
            <a:extLst/>
          </a:lstStyle>
          <a:p>
            <a:pPr>
              <a:defRPr/>
            </a:pPr>
            <a:endParaRPr lang="pt-BR"/>
          </a:p>
        </p:txBody>
      </p:sp>
      <p:sp>
        <p:nvSpPr>
          <p:cNvPr id="9" name="Espaço Reservado para Rodapé 5"/>
          <p:cNvSpPr>
            <a:spLocks noGrp="1"/>
          </p:cNvSpPr>
          <p:nvPr>
            <p:ph type="ftr" sz="quarter" idx="11"/>
          </p:nvPr>
        </p:nvSpPr>
        <p:spPr/>
        <p:txBody>
          <a:bodyPr/>
          <a:lstStyle>
            <a:lvl1pPr>
              <a:defRPr/>
            </a:lvl1pPr>
            <a:extLst/>
          </a:lstStyle>
          <a:p>
            <a:pPr>
              <a:defRPr/>
            </a:pPr>
            <a:endParaRPr lang="pt-BR"/>
          </a:p>
        </p:txBody>
      </p:sp>
      <p:sp>
        <p:nvSpPr>
          <p:cNvPr id="10" name="Espaço Reservado para Número de Slide 6"/>
          <p:cNvSpPr>
            <a:spLocks noGrp="1"/>
          </p:cNvSpPr>
          <p:nvPr>
            <p:ph type="sldNum" sz="quarter" idx="12"/>
          </p:nvPr>
        </p:nvSpPr>
        <p:spPr/>
        <p:txBody>
          <a:bodyPr/>
          <a:lstStyle>
            <a:lvl1pPr>
              <a:defRPr/>
            </a:lvl1pPr>
            <a:extLst/>
          </a:lstStyle>
          <a:p>
            <a:pPr>
              <a:defRPr/>
            </a:pPr>
            <a:fld id="{AF262948-0018-4552-A2B2-110F4BC602B0}"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zza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Elipse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Rosc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2" name="Retângulo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Espaço Reservado para Título 4"/>
          <p:cNvSpPr>
            <a:spLocks noGrp="1"/>
          </p:cNvSpPr>
          <p:nvPr>
            <p:ph type="title"/>
          </p:nvPr>
        </p:nvSpPr>
        <p:spPr>
          <a:xfrm>
            <a:off x="1435100" y="274638"/>
            <a:ext cx="7499350" cy="1143000"/>
          </a:xfrm>
          <a:prstGeom prst="rect">
            <a:avLst/>
          </a:prstGeom>
        </p:spPr>
        <p:txBody>
          <a:bodyPr anchor="ctr">
            <a:normAutofit/>
          </a:bodyPr>
          <a:lstStyle>
            <a:extLst/>
          </a:lstStyle>
          <a:p>
            <a:r>
              <a:rPr lang="pt-BR" smtClean="0"/>
              <a:t>Clique para editar o estilo do título mestre</a:t>
            </a:r>
            <a:endParaRPr lang="en-US"/>
          </a:p>
        </p:txBody>
      </p:sp>
      <p:sp>
        <p:nvSpPr>
          <p:cNvPr id="1033" name="Espaço Reservado para Texto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smtClean="0"/>
          </a:p>
        </p:txBody>
      </p:sp>
      <p:sp>
        <p:nvSpPr>
          <p:cNvPr id="24" name="Espaço Reservado para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pt-BR"/>
          </a:p>
        </p:txBody>
      </p:sp>
      <p:sp>
        <p:nvSpPr>
          <p:cNvPr id="10" name="Espaço Reservado para Rodapé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pt-BR"/>
          </a:p>
        </p:txBody>
      </p:sp>
      <p:sp>
        <p:nvSpPr>
          <p:cNvPr id="22" name="Espaço Reservado para Número de Slide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2F692E5C-F4BB-4BB5-A2F6-2167B0BA4C9E}" type="slidenum">
              <a:rPr lang="pt-BR"/>
              <a:pPr>
                <a:defRPr/>
              </a:pPr>
              <a:t>‹nº›</a:t>
            </a:fld>
            <a:endParaRPr lang="pt-BR"/>
          </a:p>
        </p:txBody>
      </p:sp>
      <p:sp>
        <p:nvSpPr>
          <p:cNvPr id="15" name="Retângulo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724" r:id="rId1"/>
    <p:sldLayoutId id="2147483719" r:id="rId2"/>
    <p:sldLayoutId id="2147483725" r:id="rId3"/>
    <p:sldLayoutId id="2147483720" r:id="rId4"/>
    <p:sldLayoutId id="2147483726" r:id="rId5"/>
    <p:sldLayoutId id="2147483721" r:id="rId6"/>
    <p:sldLayoutId id="2147483727" r:id="rId7"/>
    <p:sldLayoutId id="2147483728" r:id="rId8"/>
    <p:sldLayoutId id="2147483729" r:id="rId9"/>
    <p:sldLayoutId id="2147483722" r:id="rId10"/>
    <p:sldLayoutId id="2147483723" r:id="rId11"/>
  </p:sldLayoutIdLst>
  <p:hf hdr="0" ft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www.youtube.com/watch?v=s8AXzFF-bgs"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pt.wikipedia.org/wiki/Filme" TargetMode="External"/><Relationship Id="rId2" Type="http://schemas.openxmlformats.org/officeDocument/2006/relationships/hyperlink" Target="http://pt.wikipedia.org/wiki/Fotografi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619250" y="1844675"/>
            <a:ext cx="6624638" cy="1439863"/>
          </a:xfrm>
        </p:spPr>
        <p:txBody>
          <a:bodyPr/>
          <a:lstStyle/>
          <a:p>
            <a:pPr algn="ctr" eaLnBrk="1" fontAlgn="auto" hangingPunct="1">
              <a:spcAft>
                <a:spcPts val="0"/>
              </a:spcAft>
              <a:defRPr/>
            </a:pPr>
            <a:r>
              <a:rPr lang="pt-BR" sz="3600" b="1" dirty="0" smtClean="0">
                <a:solidFill>
                  <a:schemeClr val="tx2">
                    <a:satMod val="130000"/>
                  </a:schemeClr>
                </a:solidFill>
              </a:rPr>
              <a:t>As especificidades da Documentação </a:t>
            </a:r>
            <a:r>
              <a:rPr lang="pt-BR" sz="3600" b="1" dirty="0">
                <a:solidFill>
                  <a:schemeClr val="tx2">
                    <a:satMod val="130000"/>
                  </a:schemeClr>
                </a:solidFill>
              </a:rPr>
              <a:t>Audiovisual</a:t>
            </a:r>
          </a:p>
        </p:txBody>
      </p:sp>
      <p:sp>
        <p:nvSpPr>
          <p:cNvPr id="2051" name="Rectangle 3"/>
          <p:cNvSpPr>
            <a:spLocks noGrp="1" noChangeArrowheads="1"/>
          </p:cNvSpPr>
          <p:nvPr>
            <p:ph type="subTitle" idx="1"/>
          </p:nvPr>
        </p:nvSpPr>
        <p:spPr>
          <a:xfrm>
            <a:off x="1476375" y="5029200"/>
            <a:ext cx="6829425" cy="1219200"/>
          </a:xfrm>
        </p:spPr>
        <p:txBody>
          <a:bodyPr>
            <a:normAutofit lnSpcReduction="10000"/>
          </a:bodyPr>
          <a:lstStyle/>
          <a:p>
            <a:pPr algn="ctr" eaLnBrk="1" fontAlgn="auto" hangingPunct="1">
              <a:spcAft>
                <a:spcPts val="0"/>
              </a:spcAft>
              <a:buFont typeface="Wingdings 2"/>
              <a:buNone/>
              <a:defRPr/>
            </a:pPr>
            <a:r>
              <a:rPr lang="pt-BR" sz="2400" dirty="0">
                <a:solidFill>
                  <a:srgbClr val="000000"/>
                </a:solidFill>
                <a:cs typeface="Times New Roman" pitchFamily="18" charset="0"/>
              </a:rPr>
              <a:t>CBD0268</a:t>
            </a:r>
            <a:r>
              <a:rPr lang="pt-BR" sz="2400" dirty="0"/>
              <a:t> </a:t>
            </a:r>
          </a:p>
          <a:p>
            <a:pPr algn="ctr" eaLnBrk="1" fontAlgn="auto" hangingPunct="1">
              <a:spcAft>
                <a:spcPts val="0"/>
              </a:spcAft>
              <a:buFont typeface="Wingdings 2"/>
              <a:buNone/>
              <a:defRPr/>
            </a:pPr>
            <a:r>
              <a:rPr lang="pt-BR" sz="2400" dirty="0" err="1"/>
              <a:t>Profa</a:t>
            </a:r>
            <a:r>
              <a:rPr lang="pt-BR" sz="2400" dirty="0"/>
              <a:t>. Vânia Lima  </a:t>
            </a:r>
          </a:p>
          <a:p>
            <a:pPr algn="ctr" eaLnBrk="1" fontAlgn="auto" hangingPunct="1">
              <a:spcAft>
                <a:spcPts val="0"/>
              </a:spcAft>
              <a:buFont typeface="Wingdings 2"/>
              <a:buNone/>
              <a:defRPr/>
            </a:pPr>
            <a:r>
              <a:rPr lang="pt-BR" sz="2400" dirty="0"/>
              <a:t>   </a:t>
            </a:r>
            <a:r>
              <a:rPr lang="pt-BR" sz="2400" dirty="0" smtClean="0"/>
              <a:t>2014</a:t>
            </a:r>
            <a:endParaRPr lang="pt-BR" sz="2400" dirty="0"/>
          </a:p>
        </p:txBody>
      </p:sp>
      <p:sp>
        <p:nvSpPr>
          <p:cNvPr id="5" name="Espaço Reservado para Número de Slide 5"/>
          <p:cNvSpPr>
            <a:spLocks noGrp="1"/>
          </p:cNvSpPr>
          <p:nvPr>
            <p:ph type="sldNum" sz="quarter" idx="12"/>
          </p:nvPr>
        </p:nvSpPr>
        <p:spPr/>
        <p:txBody>
          <a:bodyPr/>
          <a:lstStyle/>
          <a:p>
            <a:pPr>
              <a:defRPr/>
            </a:pPr>
            <a:fld id="{32FFECFB-C011-4007-9F57-3E0C35B4319E}" type="slidenum">
              <a:rPr lang="pt-BR"/>
              <a:pPr>
                <a:defRPr/>
              </a:pPr>
              <a:t>1</a:t>
            </a:fld>
            <a:endParaRPr lang="pt-B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43608" y="332656"/>
            <a:ext cx="7126560" cy="762000"/>
          </a:xfrm>
        </p:spPr>
        <p:txBody>
          <a:bodyPr/>
          <a:lstStyle/>
          <a:p>
            <a:pPr eaLnBrk="1" fontAlgn="auto" hangingPunct="1">
              <a:spcAft>
                <a:spcPts val="0"/>
              </a:spcAft>
              <a:defRPr/>
            </a:pPr>
            <a:r>
              <a:rPr lang="pt-BR" sz="3200" b="1" dirty="0">
                <a:solidFill>
                  <a:schemeClr val="tx2">
                    <a:satMod val="130000"/>
                  </a:schemeClr>
                </a:solidFill>
                <a:cs typeface="Times New Roman" pitchFamily="18" charset="0"/>
              </a:rPr>
              <a:t>Gênero documental</a:t>
            </a:r>
          </a:p>
        </p:txBody>
      </p:sp>
      <p:sp>
        <p:nvSpPr>
          <p:cNvPr id="28675" name="Rectangle 3"/>
          <p:cNvSpPr>
            <a:spLocks noGrp="1" noChangeArrowheads="1"/>
          </p:cNvSpPr>
          <p:nvPr>
            <p:ph idx="1"/>
          </p:nvPr>
        </p:nvSpPr>
        <p:spPr>
          <a:xfrm>
            <a:off x="1115616" y="1196752"/>
            <a:ext cx="7776864" cy="5256584"/>
          </a:xfrm>
        </p:spPr>
        <p:txBody>
          <a:bodyPr/>
          <a:lstStyle/>
          <a:p>
            <a:pPr algn="just" eaLnBrk="1" hangingPunct="1"/>
            <a:r>
              <a:rPr lang="pt-BR" sz="2800" dirty="0" smtClean="0">
                <a:cs typeface="Times New Roman" pitchFamily="18" charset="0"/>
              </a:rPr>
              <a:t>Configuração que assume um documento de acordo com o sistema de signos utilizado na comunicação de seu conteúdo.</a:t>
            </a:r>
          </a:p>
          <a:p>
            <a:pPr eaLnBrk="1" hangingPunct="1">
              <a:buFontTx/>
              <a:buNone/>
            </a:pPr>
            <a:r>
              <a:rPr lang="pt-BR" sz="2800" dirty="0" smtClean="0"/>
              <a:t>    Exemplos de gênero em filmes:</a:t>
            </a:r>
          </a:p>
          <a:p>
            <a:pPr eaLnBrk="1" hangingPunct="1">
              <a:buFontTx/>
              <a:buNone/>
            </a:pPr>
            <a:r>
              <a:rPr lang="pt-BR" sz="2800" dirty="0" smtClean="0"/>
              <a:t>       - documentário</a:t>
            </a:r>
          </a:p>
          <a:p>
            <a:pPr eaLnBrk="1" hangingPunct="1">
              <a:buFontTx/>
              <a:buNone/>
            </a:pPr>
            <a:r>
              <a:rPr lang="pt-BR" sz="2800" dirty="0" smtClean="0"/>
              <a:t>       - western</a:t>
            </a:r>
          </a:p>
          <a:p>
            <a:pPr eaLnBrk="1" hangingPunct="1">
              <a:buFontTx/>
              <a:buNone/>
            </a:pPr>
            <a:r>
              <a:rPr lang="pt-BR" sz="2800" dirty="0" smtClean="0"/>
              <a:t>       - ficção</a:t>
            </a:r>
          </a:p>
          <a:p>
            <a:pPr eaLnBrk="1" hangingPunct="1">
              <a:buFontTx/>
              <a:buNone/>
            </a:pPr>
            <a:r>
              <a:rPr lang="pt-BR" sz="2800" dirty="0" smtClean="0"/>
              <a:t>       - chanchada</a:t>
            </a:r>
          </a:p>
          <a:p>
            <a:pPr eaLnBrk="1" hangingPunct="1">
              <a:buFontTx/>
              <a:buNone/>
            </a:pPr>
            <a:r>
              <a:rPr lang="pt-BR" sz="2800" dirty="0"/>
              <a:t> </a:t>
            </a:r>
            <a:r>
              <a:rPr lang="pt-BR" sz="2800" dirty="0" smtClean="0"/>
              <a:t>      -  drama</a:t>
            </a:r>
          </a:p>
          <a:p>
            <a:pPr eaLnBrk="1" hangingPunct="1">
              <a:buFontTx/>
              <a:buNone/>
            </a:pPr>
            <a:r>
              <a:rPr lang="pt-BR" sz="2800" dirty="0"/>
              <a:t> </a:t>
            </a:r>
            <a:r>
              <a:rPr lang="pt-BR" sz="2800" dirty="0" smtClean="0"/>
              <a:t>      -  comédia</a:t>
            </a:r>
          </a:p>
          <a:p>
            <a:pPr eaLnBrk="1" hangingPunct="1">
              <a:buFontTx/>
              <a:buNone/>
            </a:pPr>
            <a:r>
              <a:rPr lang="pt-BR" sz="2800" dirty="0"/>
              <a:t> </a:t>
            </a:r>
            <a:r>
              <a:rPr lang="pt-BR" sz="2800" dirty="0" smtClean="0"/>
              <a:t>      - suspense</a:t>
            </a:r>
          </a:p>
          <a:p>
            <a:pPr eaLnBrk="1" hangingPunct="1">
              <a:buFontTx/>
              <a:buNone/>
            </a:pPr>
            <a:endParaRPr lang="pt-BR" sz="2800" dirty="0" smtClean="0"/>
          </a:p>
          <a:p>
            <a:pPr eaLnBrk="1" hangingPunct="1">
              <a:buFontTx/>
              <a:buNone/>
            </a:pPr>
            <a:r>
              <a:rPr lang="pt-BR" sz="2800" dirty="0"/>
              <a:t>	</a:t>
            </a:r>
            <a:endParaRPr lang="pt-BR" sz="2800" dirty="0" smtClean="0"/>
          </a:p>
        </p:txBody>
      </p:sp>
      <p:sp>
        <p:nvSpPr>
          <p:cNvPr id="5" name="Espaço Reservado para Número de Slide 5"/>
          <p:cNvSpPr>
            <a:spLocks noGrp="1"/>
          </p:cNvSpPr>
          <p:nvPr>
            <p:ph type="sldNum" sz="quarter" idx="12"/>
          </p:nvPr>
        </p:nvSpPr>
        <p:spPr/>
        <p:txBody>
          <a:bodyPr/>
          <a:lstStyle/>
          <a:p>
            <a:pPr>
              <a:defRPr/>
            </a:pPr>
            <a:fld id="{968DB694-B233-413C-9244-4914DDA6700E}" type="slidenum">
              <a:rPr lang="pt-BR"/>
              <a:pPr>
                <a:defRPr/>
              </a:pPr>
              <a:t>10</a:t>
            </a:fld>
            <a:endParaRPr lang="pt-B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331640" y="260648"/>
            <a:ext cx="6821760" cy="653752"/>
          </a:xfrm>
        </p:spPr>
        <p:txBody>
          <a:bodyPr>
            <a:normAutofit/>
          </a:bodyPr>
          <a:lstStyle/>
          <a:p>
            <a:pPr eaLnBrk="1" fontAlgn="auto" hangingPunct="1">
              <a:spcAft>
                <a:spcPts val="0"/>
              </a:spcAft>
              <a:defRPr/>
            </a:pPr>
            <a:r>
              <a:rPr lang="pt-BR" sz="3200" b="1" dirty="0" smtClean="0">
                <a:solidFill>
                  <a:schemeClr val="tx2">
                    <a:satMod val="130000"/>
                  </a:schemeClr>
                </a:solidFill>
              </a:rPr>
              <a:t>Suportes e Formatos</a:t>
            </a:r>
            <a:endParaRPr lang="pt-BR" sz="3200" b="1" dirty="0">
              <a:solidFill>
                <a:schemeClr val="tx2">
                  <a:satMod val="130000"/>
                </a:schemeClr>
              </a:solidFill>
            </a:endParaRPr>
          </a:p>
        </p:txBody>
      </p:sp>
      <p:sp>
        <p:nvSpPr>
          <p:cNvPr id="35843" name="Rectangle 3"/>
          <p:cNvSpPr>
            <a:spLocks noGrp="1" noChangeArrowheads="1"/>
          </p:cNvSpPr>
          <p:nvPr>
            <p:ph idx="1"/>
          </p:nvPr>
        </p:nvSpPr>
        <p:spPr>
          <a:xfrm>
            <a:off x="1043608" y="990600"/>
            <a:ext cx="7848872" cy="5534744"/>
          </a:xfrm>
        </p:spPr>
        <p:txBody>
          <a:bodyPr/>
          <a:lstStyle/>
          <a:p>
            <a:pPr algn="just" eaLnBrk="1" hangingPunct="1"/>
            <a:r>
              <a:rPr lang="pt-BR" sz="2800" dirty="0" smtClean="0">
                <a:cs typeface="Times New Roman" pitchFamily="18" charset="0"/>
              </a:rPr>
              <a:t>Variedade imensa devido a evolução dos materiais que os constituem. Os filmes por exemplo podem ser de: </a:t>
            </a:r>
            <a:r>
              <a:rPr lang="pt-BR" sz="2800" i="1" dirty="0" smtClean="0">
                <a:cs typeface="Times New Roman" pitchFamily="18" charset="0"/>
              </a:rPr>
              <a:t>nitrato, acetato e poliéster</a:t>
            </a:r>
            <a:r>
              <a:rPr lang="pt-BR" sz="2800" dirty="0" smtClean="0">
                <a:cs typeface="Times New Roman" pitchFamily="18" charset="0"/>
              </a:rPr>
              <a:t>.</a:t>
            </a:r>
          </a:p>
          <a:p>
            <a:pPr eaLnBrk="1" hangingPunct="1"/>
            <a:r>
              <a:rPr lang="pt-BR" sz="2800" dirty="0" smtClean="0">
                <a:cs typeface="Times New Roman" pitchFamily="18" charset="0"/>
              </a:rPr>
              <a:t>Mesmo suporte </a:t>
            </a:r>
            <a:r>
              <a:rPr lang="pt-BR" sz="2800" dirty="0" smtClean="0">
                <a:cs typeface="Times New Roman" pitchFamily="18" charset="0"/>
                <a:sym typeface="Wingdings" pitchFamily="2" charset="2"/>
              </a:rPr>
              <a:t> D</a:t>
            </a:r>
            <a:r>
              <a:rPr lang="pt-BR" sz="2800" dirty="0" smtClean="0">
                <a:cs typeface="Times New Roman" pitchFamily="18" charset="0"/>
              </a:rPr>
              <a:t>iferentes formatos </a:t>
            </a:r>
          </a:p>
          <a:p>
            <a:pPr eaLnBrk="1" hangingPunct="1"/>
            <a:r>
              <a:rPr lang="pt-BR" sz="2800" dirty="0" smtClean="0">
                <a:cs typeface="Times New Roman" pitchFamily="18" charset="0"/>
              </a:rPr>
              <a:t>Problemas para o acondicionamento, guarda, acesso e acarretando custos.</a:t>
            </a:r>
            <a:r>
              <a:rPr lang="pt-BR" sz="2800" dirty="0" smtClean="0"/>
              <a:t> </a:t>
            </a:r>
          </a:p>
          <a:p>
            <a:pPr eaLnBrk="1" hangingPunct="1"/>
            <a:r>
              <a:rPr lang="pt-BR" sz="2800" dirty="0" smtClean="0"/>
              <a:t>Exemplos:  </a:t>
            </a:r>
            <a:r>
              <a:rPr lang="pt-BR" sz="2800" i="1" dirty="0" smtClean="0"/>
              <a:t>Fitas de vídeo Beta e VHS; </a:t>
            </a:r>
          </a:p>
          <a:p>
            <a:pPr eaLnBrk="1" hangingPunct="1"/>
            <a:r>
              <a:rPr lang="pt-BR" sz="2800" i="1" dirty="0" smtClean="0"/>
              <a:t>Filmes: super 8, 16mm e 35mm; DVD; Blue-</a:t>
            </a:r>
            <a:r>
              <a:rPr lang="pt-BR" sz="2800" i="1" dirty="0" err="1" smtClean="0"/>
              <a:t>ray</a:t>
            </a:r>
            <a:endParaRPr lang="pt-BR" sz="2800" i="1" dirty="0" smtClean="0"/>
          </a:p>
          <a:p>
            <a:pPr eaLnBrk="1" hangingPunct="1"/>
            <a:r>
              <a:rPr lang="pt-BR" sz="2800" i="1" dirty="0" smtClean="0"/>
              <a:t>Fotos nos mais diversos tamanhos ; </a:t>
            </a:r>
          </a:p>
          <a:p>
            <a:pPr eaLnBrk="1" hangingPunct="1"/>
            <a:r>
              <a:rPr lang="pt-BR" sz="2800" i="1" dirty="0" smtClean="0"/>
              <a:t>Discos:  Vinil e CD</a:t>
            </a:r>
            <a:endParaRPr lang="pt-BR" sz="2800" i="1" dirty="0" smtClean="0">
              <a:cs typeface="Times New Roman" pitchFamily="18" charset="0"/>
            </a:endParaRPr>
          </a:p>
          <a:p>
            <a:pPr algn="just" eaLnBrk="1" hangingPunct="1"/>
            <a:endParaRPr lang="pt-BR" sz="2800" dirty="0" smtClean="0">
              <a:cs typeface="Times New Roman" pitchFamily="18" charset="0"/>
            </a:endParaRPr>
          </a:p>
          <a:p>
            <a:pPr algn="just" eaLnBrk="1" hangingPunct="1"/>
            <a:endParaRPr lang="pt-BR" sz="2800" dirty="0" smtClean="0">
              <a:cs typeface="Times New Roman" pitchFamily="18" charset="0"/>
            </a:endParaRPr>
          </a:p>
          <a:p>
            <a:pPr eaLnBrk="1" hangingPunct="1"/>
            <a:endParaRPr lang="pt-BR" sz="2800" dirty="0" smtClean="0"/>
          </a:p>
        </p:txBody>
      </p:sp>
      <p:sp>
        <p:nvSpPr>
          <p:cNvPr id="5" name="Espaço Reservado para Número de Slide 5"/>
          <p:cNvSpPr>
            <a:spLocks noGrp="1"/>
          </p:cNvSpPr>
          <p:nvPr>
            <p:ph type="sldNum" sz="quarter" idx="12"/>
          </p:nvPr>
        </p:nvSpPr>
        <p:spPr/>
        <p:txBody>
          <a:bodyPr/>
          <a:lstStyle/>
          <a:p>
            <a:pPr>
              <a:defRPr/>
            </a:pPr>
            <a:fld id="{A580D0E8-0EE5-480B-ADB5-D19A73C86CB6}" type="slidenum">
              <a:rPr lang="pt-BR"/>
              <a:pPr>
                <a:defRPr/>
              </a:pPr>
              <a:t>11</a:t>
            </a:fld>
            <a:endParaRPr lang="pt-B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a:xfrm>
            <a:off x="1043608" y="332656"/>
            <a:ext cx="7848872" cy="6220544"/>
          </a:xfrm>
        </p:spPr>
        <p:txBody>
          <a:bodyPr/>
          <a:lstStyle/>
          <a:p>
            <a:pPr algn="just" eaLnBrk="1" hangingPunct="1">
              <a:lnSpc>
                <a:spcPct val="90000"/>
              </a:lnSpc>
            </a:pPr>
            <a:r>
              <a:rPr lang="pt-BR" b="1" dirty="0" smtClean="0">
                <a:cs typeface="Times New Roman" pitchFamily="18" charset="0"/>
              </a:rPr>
              <a:t>Preservação</a:t>
            </a:r>
          </a:p>
          <a:p>
            <a:pPr lvl="1" algn="just" eaLnBrk="1" hangingPunct="1">
              <a:lnSpc>
                <a:spcPct val="90000"/>
              </a:lnSpc>
            </a:pPr>
            <a:r>
              <a:rPr lang="pt-BR" dirty="0" smtClean="0">
                <a:cs typeface="Times New Roman" pitchFamily="18" charset="0"/>
              </a:rPr>
              <a:t>Material frágil sujeito à degradação física e química, frequentemente copiados para suportes diferentes.</a:t>
            </a:r>
          </a:p>
          <a:p>
            <a:pPr marL="403225" lvl="1" indent="0" algn="just" eaLnBrk="1" hangingPunct="1">
              <a:lnSpc>
                <a:spcPct val="90000"/>
              </a:lnSpc>
              <a:buNone/>
            </a:pPr>
            <a:r>
              <a:rPr lang="pt-BR" sz="1800" dirty="0" smtClean="0">
                <a:cs typeface="Times New Roman" pitchFamily="18" charset="0"/>
              </a:rPr>
              <a:t>negativo de vidro </a:t>
            </a:r>
            <a:r>
              <a:rPr lang="pt-BR" sz="2400" dirty="0">
                <a:cs typeface="Times New Roman" pitchFamily="18" charset="0"/>
              </a:rPr>
              <a:t>	 </a:t>
            </a:r>
            <a:r>
              <a:rPr lang="pt-BR" sz="1800" dirty="0">
                <a:cs typeface="Times New Roman" pitchFamily="18" charset="0"/>
              </a:rPr>
              <a:t>negativo de segunda geração em poliéster</a:t>
            </a:r>
            <a:endParaRPr lang="pt-BR" sz="1800" dirty="0" smtClean="0">
              <a:cs typeface="Times New Roman" pitchFamily="18" charset="0"/>
            </a:endParaRPr>
          </a:p>
          <a:p>
            <a:pPr marL="403225" lvl="1" indent="0" algn="just" eaLnBrk="1" hangingPunct="1">
              <a:lnSpc>
                <a:spcPct val="90000"/>
              </a:lnSpc>
              <a:buNone/>
            </a:pPr>
            <a:r>
              <a:rPr lang="pt-BR" sz="2400" dirty="0">
                <a:cs typeface="Times New Roman" pitchFamily="18" charset="0"/>
              </a:rPr>
              <a:t>	</a:t>
            </a:r>
            <a:r>
              <a:rPr lang="pt-BR" sz="2400" dirty="0" smtClean="0">
                <a:cs typeface="Times New Roman" pitchFamily="18" charset="0"/>
              </a:rPr>
              <a:t>			</a:t>
            </a:r>
            <a:r>
              <a:rPr lang="pt-BR" sz="1800" dirty="0" smtClean="0">
                <a:cs typeface="Times New Roman" pitchFamily="18" charset="0"/>
              </a:rPr>
              <a:t> </a:t>
            </a:r>
          </a:p>
          <a:p>
            <a:pPr marL="403225" lvl="1" indent="0" algn="just" eaLnBrk="1" hangingPunct="1">
              <a:lnSpc>
                <a:spcPct val="90000"/>
              </a:lnSpc>
              <a:buNone/>
            </a:pPr>
            <a:r>
              <a:rPr lang="pt-BR" dirty="0" smtClean="0">
                <a:cs typeface="Times New Roman" pitchFamily="18" charset="0"/>
                <a:sym typeface="Wingdings" pitchFamily="2" charset="2"/>
              </a:rPr>
              <a:t>			</a:t>
            </a:r>
          </a:p>
          <a:p>
            <a:pPr marL="657225" lvl="2" indent="0" eaLnBrk="1" hangingPunct="1">
              <a:buNone/>
            </a:pPr>
            <a:endParaRPr lang="pt-BR" dirty="0">
              <a:cs typeface="Times New Roman" pitchFamily="18" charset="0"/>
              <a:sym typeface="Wingdings" pitchFamily="2" charset="2"/>
            </a:endParaRPr>
          </a:p>
          <a:p>
            <a:pPr marL="657225" lvl="2" indent="0" eaLnBrk="1" hangingPunct="1">
              <a:buNone/>
            </a:pPr>
            <a:r>
              <a:rPr lang="pt-BR" dirty="0" smtClean="0">
                <a:cs typeface="Times New Roman" pitchFamily="18" charset="0"/>
                <a:sym typeface="Wingdings" pitchFamily="2" charset="2"/>
              </a:rPr>
              <a:t>			</a:t>
            </a:r>
          </a:p>
          <a:p>
            <a:pPr marL="657225" lvl="2" indent="0" eaLnBrk="1" hangingPunct="1">
              <a:buNone/>
            </a:pPr>
            <a:r>
              <a:rPr lang="pt-BR" sz="1800" dirty="0" smtClean="0">
                <a:cs typeface="Times New Roman" pitchFamily="18" charset="0"/>
              </a:rPr>
              <a:t>ampliação </a:t>
            </a:r>
            <a:r>
              <a:rPr lang="pt-BR" sz="1800" dirty="0">
                <a:cs typeface="Times New Roman" pitchFamily="18" charset="0"/>
              </a:rPr>
              <a:t>em </a:t>
            </a:r>
            <a:r>
              <a:rPr lang="pt-BR" sz="1800" dirty="0" smtClean="0">
                <a:cs typeface="Times New Roman" pitchFamily="18" charset="0"/>
              </a:rPr>
              <a:t>papel 			um diapositivo (slide)</a:t>
            </a:r>
            <a:endParaRPr lang="pt-BR" sz="1800" dirty="0">
              <a:cs typeface="Times New Roman" pitchFamily="18" charset="0"/>
            </a:endParaRPr>
          </a:p>
          <a:p>
            <a:pPr marL="657225" lvl="2" indent="0" eaLnBrk="1" hangingPunct="1">
              <a:buNone/>
            </a:pPr>
            <a:endParaRPr lang="pt-BR" dirty="0" smtClean="0">
              <a:cs typeface="Times New Roman" pitchFamily="18" charset="0"/>
            </a:endParaRPr>
          </a:p>
          <a:p>
            <a:pPr eaLnBrk="1" hangingPunct="1">
              <a:lnSpc>
                <a:spcPct val="90000"/>
              </a:lnSpc>
            </a:pPr>
            <a:endParaRPr lang="pt-BR" sz="2800" dirty="0" smtClean="0"/>
          </a:p>
        </p:txBody>
      </p:sp>
      <p:sp>
        <p:nvSpPr>
          <p:cNvPr id="4" name="Espaço Reservado para Número de Slide 5"/>
          <p:cNvSpPr>
            <a:spLocks noGrp="1"/>
          </p:cNvSpPr>
          <p:nvPr>
            <p:ph type="sldNum" sz="quarter" idx="12"/>
          </p:nvPr>
        </p:nvSpPr>
        <p:spPr/>
        <p:txBody>
          <a:bodyPr/>
          <a:lstStyle/>
          <a:p>
            <a:pPr>
              <a:defRPr/>
            </a:pPr>
            <a:fld id="{3CC30FC3-811C-4C3E-A58E-03BA5C12B7B6}" type="slidenum">
              <a:rPr lang="pt-BR"/>
              <a:pPr>
                <a:defRPr/>
              </a:pPr>
              <a:t>12</a:t>
            </a:fld>
            <a:endParaRPr lang="pt-BR"/>
          </a:p>
        </p:txBody>
      </p:sp>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94892" y="2492896"/>
            <a:ext cx="2088754" cy="1697360"/>
          </a:xfrm>
          <a:prstGeom prst="rect">
            <a:avLst/>
          </a:prstGeom>
        </p:spPr>
      </p:pic>
      <p:pic>
        <p:nvPicPr>
          <p:cNvPr id="5" name="Image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04047" y="2492896"/>
            <a:ext cx="3057525" cy="1495425"/>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64989" y="4797152"/>
            <a:ext cx="2686050" cy="1704975"/>
          </a:xfrm>
          <a:prstGeom prst="rect">
            <a:avLst/>
          </a:prstGeom>
        </p:spPr>
      </p:pic>
      <p:pic>
        <p:nvPicPr>
          <p:cNvPr id="7" name="Imagem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08103" y="4797151"/>
            <a:ext cx="2162943" cy="1882911"/>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99592" y="304800"/>
            <a:ext cx="7848872" cy="819944"/>
          </a:xfrm>
        </p:spPr>
        <p:txBody>
          <a:bodyPr>
            <a:noAutofit/>
          </a:bodyPr>
          <a:lstStyle/>
          <a:p>
            <a:pPr eaLnBrk="1" fontAlgn="auto" hangingPunct="1">
              <a:spcAft>
                <a:spcPts val="0"/>
              </a:spcAft>
              <a:defRPr/>
            </a:pPr>
            <a:r>
              <a:rPr lang="pt-BR" sz="3600" b="1" dirty="0">
                <a:solidFill>
                  <a:schemeClr val="tx2">
                    <a:satMod val="130000"/>
                  </a:schemeClr>
                </a:solidFill>
              </a:rPr>
              <a:t>Problemas </a:t>
            </a:r>
            <a:r>
              <a:rPr lang="pt-BR" sz="3600" b="1" dirty="0" smtClean="0">
                <a:solidFill>
                  <a:schemeClr val="tx2">
                    <a:satMod val="130000"/>
                  </a:schemeClr>
                </a:solidFill>
              </a:rPr>
              <a:t>para </a:t>
            </a:r>
            <a:r>
              <a:rPr lang="pt-BR" sz="3600" b="1" dirty="0">
                <a:solidFill>
                  <a:schemeClr val="tx2">
                    <a:satMod val="130000"/>
                  </a:schemeClr>
                </a:solidFill>
              </a:rPr>
              <a:t>análise da imagem</a:t>
            </a:r>
          </a:p>
        </p:txBody>
      </p:sp>
      <p:sp>
        <p:nvSpPr>
          <p:cNvPr id="21507" name="Rectangle 3"/>
          <p:cNvSpPr>
            <a:spLocks noGrp="1" noChangeArrowheads="1"/>
          </p:cNvSpPr>
          <p:nvPr>
            <p:ph idx="1"/>
          </p:nvPr>
        </p:nvSpPr>
        <p:spPr>
          <a:xfrm>
            <a:off x="1259632" y="1196752"/>
            <a:ext cx="7431360" cy="5112568"/>
          </a:xfrm>
        </p:spPr>
        <p:txBody>
          <a:bodyPr/>
          <a:lstStyle/>
          <a:p>
            <a:pPr eaLnBrk="1" hangingPunct="1">
              <a:lnSpc>
                <a:spcPct val="90000"/>
              </a:lnSpc>
            </a:pPr>
            <a:r>
              <a:rPr lang="pt-BR" dirty="0" smtClean="0">
                <a:cs typeface="Times New Roman" pitchFamily="18" charset="0"/>
              </a:rPr>
              <a:t>Transparência </a:t>
            </a:r>
          </a:p>
          <a:p>
            <a:pPr eaLnBrk="1" hangingPunct="1">
              <a:lnSpc>
                <a:spcPct val="90000"/>
              </a:lnSpc>
            </a:pPr>
            <a:r>
              <a:rPr lang="pt-BR" dirty="0" err="1" smtClean="0">
                <a:cs typeface="Times New Roman" pitchFamily="18" charset="0"/>
              </a:rPr>
              <a:t>Transcodificação</a:t>
            </a:r>
            <a:r>
              <a:rPr lang="pt-BR" dirty="0" smtClean="0">
                <a:cs typeface="Times New Roman" pitchFamily="18" charset="0"/>
              </a:rPr>
              <a:t> </a:t>
            </a:r>
          </a:p>
          <a:p>
            <a:pPr eaLnBrk="1" hangingPunct="1">
              <a:lnSpc>
                <a:spcPct val="90000"/>
              </a:lnSpc>
            </a:pPr>
            <a:r>
              <a:rPr lang="pt-BR" dirty="0" smtClean="0">
                <a:cs typeface="Times New Roman" pitchFamily="18" charset="0"/>
              </a:rPr>
              <a:t>Informações técnicas </a:t>
            </a:r>
          </a:p>
          <a:p>
            <a:pPr eaLnBrk="1" hangingPunct="1">
              <a:lnSpc>
                <a:spcPct val="90000"/>
              </a:lnSpc>
            </a:pPr>
            <a:r>
              <a:rPr lang="pt-BR" dirty="0" smtClean="0">
                <a:cs typeface="Times New Roman" pitchFamily="18" charset="0"/>
              </a:rPr>
              <a:t>Interpretação</a:t>
            </a:r>
          </a:p>
          <a:p>
            <a:pPr eaLnBrk="1" hangingPunct="1">
              <a:lnSpc>
                <a:spcPct val="90000"/>
              </a:lnSpc>
            </a:pPr>
            <a:r>
              <a:rPr lang="pt-BR" dirty="0" smtClean="0">
                <a:cs typeface="Times New Roman" pitchFamily="18" charset="0"/>
              </a:rPr>
              <a:t>Descrição</a:t>
            </a:r>
          </a:p>
          <a:p>
            <a:pPr eaLnBrk="1" hangingPunct="1">
              <a:lnSpc>
                <a:spcPct val="90000"/>
              </a:lnSpc>
            </a:pPr>
            <a:r>
              <a:rPr lang="pt-BR" dirty="0" smtClean="0">
                <a:cs typeface="Times New Roman" pitchFamily="18" charset="0"/>
              </a:rPr>
              <a:t>Falta de uma terminologia comum</a:t>
            </a:r>
          </a:p>
          <a:p>
            <a:pPr eaLnBrk="1" hangingPunct="1">
              <a:lnSpc>
                <a:spcPct val="90000"/>
              </a:lnSpc>
            </a:pPr>
            <a:r>
              <a:rPr lang="pt-BR" dirty="0">
                <a:cs typeface="Times New Roman" pitchFamily="18" charset="0"/>
              </a:rPr>
              <a:t>Falta de uma clara identidade profissional.</a:t>
            </a:r>
          </a:p>
          <a:p>
            <a:pPr eaLnBrk="1" hangingPunct="1">
              <a:lnSpc>
                <a:spcPct val="90000"/>
              </a:lnSpc>
            </a:pPr>
            <a:r>
              <a:rPr lang="pt-BR" dirty="0">
                <a:cs typeface="Times New Roman" pitchFamily="18" charset="0"/>
              </a:rPr>
              <a:t>Falta de padrões formais de formação e cursos para praticantes.</a:t>
            </a:r>
          </a:p>
          <a:p>
            <a:pPr eaLnBrk="1" hangingPunct="1">
              <a:lnSpc>
                <a:spcPct val="90000"/>
              </a:lnSpc>
            </a:pPr>
            <a:r>
              <a:rPr lang="pt-BR" dirty="0">
                <a:cs typeface="Times New Roman" pitchFamily="18" charset="0"/>
              </a:rPr>
              <a:t>Rápida mudança tecnológica. </a:t>
            </a:r>
          </a:p>
          <a:p>
            <a:pPr eaLnBrk="1" hangingPunct="1">
              <a:lnSpc>
                <a:spcPct val="90000"/>
              </a:lnSpc>
            </a:pPr>
            <a:endParaRPr lang="pt-BR" dirty="0" smtClean="0">
              <a:cs typeface="Times New Roman" pitchFamily="18" charset="0"/>
            </a:endParaRPr>
          </a:p>
          <a:p>
            <a:pPr eaLnBrk="1" hangingPunct="1">
              <a:lnSpc>
                <a:spcPct val="90000"/>
              </a:lnSpc>
            </a:pPr>
            <a:endParaRPr lang="pt-BR" dirty="0" smtClean="0">
              <a:cs typeface="Times New Roman" pitchFamily="18" charset="0"/>
            </a:endParaRPr>
          </a:p>
        </p:txBody>
      </p:sp>
      <p:sp>
        <p:nvSpPr>
          <p:cNvPr id="5" name="Espaço Reservado para Número de Slide 5"/>
          <p:cNvSpPr>
            <a:spLocks noGrp="1"/>
          </p:cNvSpPr>
          <p:nvPr>
            <p:ph type="sldNum" sz="quarter" idx="12"/>
          </p:nvPr>
        </p:nvSpPr>
        <p:spPr/>
        <p:txBody>
          <a:bodyPr/>
          <a:lstStyle/>
          <a:p>
            <a:pPr>
              <a:defRPr/>
            </a:pPr>
            <a:fld id="{8A05738F-A8FE-450C-9141-439333078769}" type="slidenum">
              <a:rPr lang="pt-BR"/>
              <a:pPr>
                <a:defRPr/>
              </a:pPr>
              <a:t>13</a:t>
            </a:fld>
            <a:endParaRPr lang="pt-B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187624" y="332656"/>
            <a:ext cx="6910536" cy="731168"/>
          </a:xfrm>
        </p:spPr>
        <p:txBody>
          <a:bodyPr>
            <a:normAutofit/>
          </a:bodyPr>
          <a:lstStyle/>
          <a:p>
            <a:pPr eaLnBrk="1" fontAlgn="auto" hangingPunct="1">
              <a:spcAft>
                <a:spcPts val="0"/>
              </a:spcAft>
              <a:defRPr/>
            </a:pPr>
            <a:r>
              <a:rPr lang="pt-BR" sz="3200" b="1" dirty="0">
                <a:solidFill>
                  <a:schemeClr val="tx2">
                    <a:satMod val="130000"/>
                  </a:schemeClr>
                </a:solidFill>
                <a:cs typeface="Times New Roman" pitchFamily="18" charset="0"/>
              </a:rPr>
              <a:t>Documentos sonoros</a:t>
            </a:r>
          </a:p>
        </p:txBody>
      </p:sp>
      <p:sp>
        <p:nvSpPr>
          <p:cNvPr id="39939" name="Rectangle 3"/>
          <p:cNvSpPr>
            <a:spLocks noGrp="1" noChangeArrowheads="1"/>
          </p:cNvSpPr>
          <p:nvPr>
            <p:ph idx="1"/>
          </p:nvPr>
        </p:nvSpPr>
        <p:spPr>
          <a:xfrm>
            <a:off x="1115616" y="1196752"/>
            <a:ext cx="7772400" cy="5328592"/>
          </a:xfrm>
        </p:spPr>
        <p:txBody>
          <a:bodyPr/>
          <a:lstStyle/>
          <a:p>
            <a:pPr algn="just" eaLnBrk="1" hangingPunct="1"/>
            <a:r>
              <a:rPr lang="pt-BR" sz="2800" dirty="0" smtClean="0">
                <a:cs typeface="Times New Roman" pitchFamily="18" charset="0"/>
              </a:rPr>
              <a:t>Registram sons em duas grandes categorias de suportes: </a:t>
            </a:r>
          </a:p>
          <a:p>
            <a:pPr lvl="1" algn="just" eaLnBrk="1" hangingPunct="1"/>
            <a:r>
              <a:rPr lang="pt-BR" sz="2400" dirty="0" smtClean="0">
                <a:cs typeface="Times New Roman" pitchFamily="18" charset="0"/>
              </a:rPr>
              <a:t>o meio magnético (fita rolo, fita cassete) </a:t>
            </a:r>
          </a:p>
          <a:p>
            <a:pPr lvl="1" algn="just" eaLnBrk="1" hangingPunct="1"/>
            <a:r>
              <a:rPr lang="pt-BR" sz="2400" dirty="0" smtClean="0">
                <a:cs typeface="Times New Roman" pitchFamily="18" charset="0"/>
              </a:rPr>
              <a:t>o disco (Vinil, CD). </a:t>
            </a:r>
          </a:p>
          <a:p>
            <a:pPr algn="just" eaLnBrk="1" hangingPunct="1"/>
            <a:r>
              <a:rPr lang="pt-BR" sz="2800" dirty="0" smtClean="0">
                <a:cs typeface="Times New Roman" pitchFamily="18" charset="0"/>
              </a:rPr>
              <a:t>Existem outros documentos sonoros que hoje são considerados objetos de museu </a:t>
            </a:r>
          </a:p>
          <a:p>
            <a:pPr lvl="1" algn="just" eaLnBrk="1" hangingPunct="1"/>
            <a:r>
              <a:rPr lang="pt-BR" sz="2400" dirty="0" smtClean="0">
                <a:cs typeface="Times New Roman" pitchFamily="18" charset="0"/>
              </a:rPr>
              <a:t>discos gravados em vidro ou rolos recobertos com </a:t>
            </a:r>
            <a:r>
              <a:rPr lang="pt-BR" sz="2400" dirty="0">
                <a:cs typeface="Times New Roman" pitchFamily="18" charset="0"/>
              </a:rPr>
              <a:t>cera ou fitas perfuradas para pianos mecânicos </a:t>
            </a:r>
            <a:r>
              <a:rPr lang="pt-BR" sz="2400" dirty="0" smtClean="0">
                <a:cs typeface="Times New Roman" pitchFamily="18" charset="0"/>
              </a:rPr>
              <a:t>.</a:t>
            </a:r>
          </a:p>
          <a:p>
            <a:pPr eaLnBrk="1" hangingPunct="1"/>
            <a:endParaRPr lang="pt-BR" sz="2800" dirty="0" smtClean="0"/>
          </a:p>
        </p:txBody>
      </p:sp>
      <p:sp>
        <p:nvSpPr>
          <p:cNvPr id="5" name="Espaço Reservado para Número de Slide 5"/>
          <p:cNvSpPr>
            <a:spLocks noGrp="1"/>
          </p:cNvSpPr>
          <p:nvPr>
            <p:ph type="sldNum" sz="quarter" idx="12"/>
          </p:nvPr>
        </p:nvSpPr>
        <p:spPr/>
        <p:txBody>
          <a:bodyPr/>
          <a:lstStyle/>
          <a:p>
            <a:pPr>
              <a:defRPr/>
            </a:pPr>
            <a:fld id="{3FC2AA9E-4AF9-4905-88C6-AE645775A526}" type="slidenum">
              <a:rPr lang="pt-BR"/>
              <a:pPr>
                <a:defRPr/>
              </a:pPr>
              <a:t>14</a:t>
            </a:fld>
            <a:endParaRPr lang="pt-BR"/>
          </a:p>
        </p:txBody>
      </p:sp>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1640" y="4869160"/>
            <a:ext cx="2857500" cy="1600200"/>
          </a:xfrm>
          <a:prstGeom prst="rect">
            <a:avLst/>
          </a:prstGeom>
        </p:spPr>
      </p:pic>
      <p:pic>
        <p:nvPicPr>
          <p:cNvPr id="3" name="Image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96136" y="4711700"/>
            <a:ext cx="2513856" cy="175766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894259" y="116632"/>
            <a:ext cx="7270576" cy="819944"/>
          </a:xfrm>
        </p:spPr>
        <p:txBody>
          <a:bodyPr/>
          <a:lstStyle/>
          <a:p>
            <a:pPr eaLnBrk="1" fontAlgn="auto" hangingPunct="1">
              <a:spcAft>
                <a:spcPts val="0"/>
              </a:spcAft>
              <a:defRPr/>
            </a:pPr>
            <a:r>
              <a:rPr lang="pt-BR" sz="3200" b="1" dirty="0">
                <a:solidFill>
                  <a:schemeClr val="tx2">
                    <a:satMod val="130000"/>
                  </a:schemeClr>
                </a:solidFill>
                <a:cs typeface="Times New Roman" pitchFamily="18" charset="0"/>
              </a:rPr>
              <a:t>Documentos visuais ou iconográficos</a:t>
            </a:r>
          </a:p>
        </p:txBody>
      </p:sp>
      <p:sp>
        <p:nvSpPr>
          <p:cNvPr id="40963" name="Rectangle 3"/>
          <p:cNvSpPr>
            <a:spLocks noGrp="1" noChangeArrowheads="1"/>
          </p:cNvSpPr>
          <p:nvPr>
            <p:ph idx="1"/>
          </p:nvPr>
        </p:nvSpPr>
        <p:spPr>
          <a:xfrm>
            <a:off x="1115616" y="836712"/>
            <a:ext cx="7723584" cy="5832648"/>
          </a:xfrm>
        </p:spPr>
        <p:txBody>
          <a:bodyPr/>
          <a:lstStyle/>
          <a:p>
            <a:pPr algn="just" eaLnBrk="1" hangingPunct="1">
              <a:lnSpc>
                <a:spcPct val="90000"/>
              </a:lnSpc>
            </a:pPr>
            <a:r>
              <a:rPr lang="pt-BR" sz="2800" dirty="0" smtClean="0">
                <a:cs typeface="Times New Roman" pitchFamily="18" charset="0"/>
              </a:rPr>
              <a:t>Representam imagens fixas, destacando-se neste conjunto:</a:t>
            </a:r>
          </a:p>
          <a:p>
            <a:pPr lvl="1" algn="just" eaLnBrk="1" hangingPunct="1">
              <a:lnSpc>
                <a:spcPct val="90000"/>
              </a:lnSpc>
            </a:pPr>
            <a:r>
              <a:rPr lang="pt-BR" dirty="0" smtClean="0">
                <a:cs typeface="Times New Roman" pitchFamily="18" charset="0"/>
              </a:rPr>
              <a:t> as fotografias, </a:t>
            </a:r>
          </a:p>
          <a:p>
            <a:pPr lvl="1" algn="just" eaLnBrk="1" hangingPunct="1">
              <a:lnSpc>
                <a:spcPct val="90000"/>
              </a:lnSpc>
            </a:pPr>
            <a:r>
              <a:rPr lang="pt-BR" dirty="0" smtClean="0">
                <a:cs typeface="Times New Roman" pitchFamily="18" charset="0"/>
              </a:rPr>
              <a:t>os diapositivos (slides)</a:t>
            </a:r>
          </a:p>
          <a:p>
            <a:pPr lvl="1" algn="just" eaLnBrk="1" hangingPunct="1">
              <a:lnSpc>
                <a:spcPct val="90000"/>
              </a:lnSpc>
            </a:pPr>
            <a:r>
              <a:rPr lang="pt-BR" dirty="0" smtClean="0">
                <a:cs typeface="Times New Roman" pitchFamily="18" charset="0"/>
              </a:rPr>
              <a:t>as gravuras, </a:t>
            </a:r>
          </a:p>
          <a:p>
            <a:pPr lvl="1" algn="just" eaLnBrk="1" hangingPunct="1">
              <a:lnSpc>
                <a:spcPct val="90000"/>
              </a:lnSpc>
            </a:pPr>
            <a:r>
              <a:rPr lang="pt-BR" dirty="0" smtClean="0">
                <a:cs typeface="Times New Roman" pitchFamily="18" charset="0"/>
              </a:rPr>
              <a:t>desenhos, </a:t>
            </a:r>
          </a:p>
          <a:p>
            <a:pPr lvl="1" algn="just" eaLnBrk="1" hangingPunct="1">
              <a:lnSpc>
                <a:spcPct val="90000"/>
              </a:lnSpc>
            </a:pPr>
            <a:r>
              <a:rPr lang="pt-BR" dirty="0" smtClean="0">
                <a:cs typeface="Times New Roman" pitchFamily="18" charset="0"/>
              </a:rPr>
              <a:t>desenhos técnicos (projetos de arquitetura), </a:t>
            </a:r>
          </a:p>
          <a:p>
            <a:pPr lvl="1" algn="just" eaLnBrk="1" hangingPunct="1">
              <a:lnSpc>
                <a:spcPct val="90000"/>
              </a:lnSpc>
            </a:pPr>
            <a:r>
              <a:rPr lang="pt-BR" dirty="0" smtClean="0">
                <a:cs typeface="Times New Roman" pitchFamily="18" charset="0"/>
              </a:rPr>
              <a:t>pinturas, </a:t>
            </a:r>
          </a:p>
          <a:p>
            <a:pPr lvl="1" algn="just" eaLnBrk="1" hangingPunct="1">
              <a:lnSpc>
                <a:spcPct val="90000"/>
              </a:lnSpc>
            </a:pPr>
            <a:r>
              <a:rPr lang="pt-BR" dirty="0" smtClean="0">
                <a:cs typeface="Times New Roman" pitchFamily="18" charset="0"/>
              </a:rPr>
              <a:t>caricaturas, </a:t>
            </a:r>
          </a:p>
          <a:p>
            <a:pPr lvl="1" algn="just" eaLnBrk="1" hangingPunct="1">
              <a:lnSpc>
                <a:spcPct val="90000"/>
              </a:lnSpc>
            </a:pPr>
            <a:r>
              <a:rPr lang="pt-BR" dirty="0" smtClean="0">
                <a:cs typeface="Times New Roman" pitchFamily="18" charset="0"/>
              </a:rPr>
              <a:t>cartões postais, </a:t>
            </a:r>
          </a:p>
          <a:p>
            <a:pPr lvl="1" algn="just" eaLnBrk="1" hangingPunct="1">
              <a:lnSpc>
                <a:spcPct val="90000"/>
              </a:lnSpc>
            </a:pPr>
            <a:r>
              <a:rPr lang="pt-BR" dirty="0" smtClean="0">
                <a:cs typeface="Times New Roman" pitchFamily="18" charset="0"/>
              </a:rPr>
              <a:t>pôsteres.  </a:t>
            </a:r>
          </a:p>
          <a:p>
            <a:pPr eaLnBrk="1" hangingPunct="1">
              <a:lnSpc>
                <a:spcPct val="90000"/>
              </a:lnSpc>
            </a:pPr>
            <a:endParaRPr lang="pt-BR" dirty="0" smtClean="0"/>
          </a:p>
        </p:txBody>
      </p:sp>
      <p:sp>
        <p:nvSpPr>
          <p:cNvPr id="5" name="Espaço Reservado para Número de Slide 5"/>
          <p:cNvSpPr>
            <a:spLocks noGrp="1"/>
          </p:cNvSpPr>
          <p:nvPr>
            <p:ph type="sldNum" sz="quarter" idx="12"/>
          </p:nvPr>
        </p:nvSpPr>
        <p:spPr/>
        <p:txBody>
          <a:bodyPr/>
          <a:lstStyle/>
          <a:p>
            <a:pPr>
              <a:defRPr/>
            </a:pPr>
            <a:fld id="{5DD35FF7-EF7F-4475-AA81-E5F5208DB663}" type="slidenum">
              <a:rPr lang="pt-BR"/>
              <a:pPr>
                <a:defRPr/>
              </a:pPr>
              <a:t>15</a:t>
            </a:fld>
            <a:endParaRPr lang="pt-BR"/>
          </a:p>
        </p:txBody>
      </p:sp>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37498" y="3933056"/>
            <a:ext cx="1781175" cy="2571750"/>
          </a:xfrm>
          <a:prstGeom prst="rect">
            <a:avLst/>
          </a:prstGeom>
        </p:spPr>
      </p:pic>
      <p:pic>
        <p:nvPicPr>
          <p:cNvPr id="3" name="Image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1412776"/>
            <a:ext cx="2667000" cy="17145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259632" y="260648"/>
            <a:ext cx="7198568" cy="882352"/>
          </a:xfrm>
        </p:spPr>
        <p:txBody>
          <a:bodyPr>
            <a:normAutofit/>
          </a:bodyPr>
          <a:lstStyle/>
          <a:p>
            <a:pPr eaLnBrk="1" fontAlgn="auto" hangingPunct="1">
              <a:spcAft>
                <a:spcPts val="0"/>
              </a:spcAft>
              <a:defRPr/>
            </a:pPr>
            <a:r>
              <a:rPr lang="pt-BR" sz="3200" b="1" dirty="0">
                <a:solidFill>
                  <a:schemeClr val="tx2">
                    <a:satMod val="130000"/>
                  </a:schemeClr>
                </a:solidFill>
                <a:cs typeface="Times New Roman" pitchFamily="18" charset="0"/>
              </a:rPr>
              <a:t>Documentos cinematográficos</a:t>
            </a:r>
          </a:p>
        </p:txBody>
      </p:sp>
      <p:sp>
        <p:nvSpPr>
          <p:cNvPr id="41987" name="Rectangle 3"/>
          <p:cNvSpPr>
            <a:spLocks noGrp="1" noChangeArrowheads="1"/>
          </p:cNvSpPr>
          <p:nvPr>
            <p:ph idx="1"/>
          </p:nvPr>
        </p:nvSpPr>
        <p:spPr>
          <a:xfrm>
            <a:off x="1331640" y="1412776"/>
            <a:ext cx="7126560" cy="4683224"/>
          </a:xfrm>
        </p:spPr>
        <p:txBody>
          <a:bodyPr/>
          <a:lstStyle/>
          <a:p>
            <a:pPr algn="just" eaLnBrk="1" hangingPunct="1"/>
            <a:r>
              <a:rPr lang="pt-BR" sz="2800" dirty="0" smtClean="0">
                <a:cs typeface="Times New Roman" pitchFamily="18" charset="0"/>
              </a:rPr>
              <a:t>São aqueles que associam imagens e sons, pressupondo-se que a imagem, pela sua sucessão, crie a</a:t>
            </a:r>
            <a:r>
              <a:rPr lang="pt-BR" dirty="0" smtClean="0">
                <a:cs typeface="Times New Roman" pitchFamily="18" charset="0"/>
              </a:rPr>
              <a:t> </a:t>
            </a:r>
            <a:r>
              <a:rPr lang="pt-BR" sz="2800" dirty="0" smtClean="0">
                <a:cs typeface="Times New Roman" pitchFamily="18" charset="0"/>
              </a:rPr>
              <a:t>ilusão do movimento. Incluem-se aqui</a:t>
            </a:r>
            <a:r>
              <a:rPr lang="pt-BR" dirty="0" smtClean="0">
                <a:cs typeface="Times New Roman" pitchFamily="18" charset="0"/>
              </a:rPr>
              <a:t>:</a:t>
            </a:r>
          </a:p>
          <a:p>
            <a:pPr lvl="1" algn="just" eaLnBrk="1" hangingPunct="1"/>
            <a:r>
              <a:rPr lang="pt-BR" dirty="0" smtClean="0">
                <a:cs typeface="Times New Roman" pitchFamily="18" charset="0"/>
              </a:rPr>
              <a:t> filmes </a:t>
            </a:r>
          </a:p>
          <a:p>
            <a:pPr lvl="1" algn="just" eaLnBrk="1" hangingPunct="1"/>
            <a:r>
              <a:rPr lang="pt-BR" dirty="0" smtClean="0">
                <a:cs typeface="Times New Roman" pitchFamily="18" charset="0"/>
              </a:rPr>
              <a:t> vídeos e digitais, com respectivos formatos, ou bitolas, e sistemas de cor</a:t>
            </a:r>
            <a:r>
              <a:rPr lang="pt-BR" dirty="0" smtClean="0">
                <a:cs typeface="Times New Roman" pitchFamily="18" charset="0"/>
              </a:rPr>
              <a:t>.</a:t>
            </a:r>
            <a:endParaRPr lang="pt-BR" dirty="0" smtClean="0">
              <a:cs typeface="Times New Roman" pitchFamily="18" charset="0"/>
            </a:endParaRPr>
          </a:p>
          <a:p>
            <a:pPr eaLnBrk="1" hangingPunct="1"/>
            <a:endParaRPr lang="pt-BR" dirty="0" smtClean="0"/>
          </a:p>
        </p:txBody>
      </p:sp>
      <p:sp>
        <p:nvSpPr>
          <p:cNvPr id="5" name="Espaço Reservado para Número de Slide 5"/>
          <p:cNvSpPr>
            <a:spLocks noGrp="1"/>
          </p:cNvSpPr>
          <p:nvPr>
            <p:ph type="sldNum" sz="quarter" idx="12"/>
          </p:nvPr>
        </p:nvSpPr>
        <p:spPr/>
        <p:txBody>
          <a:bodyPr/>
          <a:lstStyle/>
          <a:p>
            <a:pPr>
              <a:defRPr/>
            </a:pPr>
            <a:fld id="{9D9B908A-DF70-418F-9D9F-49942FBCF44F}" type="slidenum">
              <a:rPr lang="pt-BR"/>
              <a:pPr>
                <a:defRPr/>
              </a:pPr>
              <a:t>16</a:t>
            </a:fld>
            <a:endParaRPr lang="pt-B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1331640" y="548680"/>
            <a:ext cx="7344816" cy="5547320"/>
          </a:xfrm>
        </p:spPr>
        <p:txBody>
          <a:bodyPr/>
          <a:lstStyle/>
          <a:p>
            <a:pPr eaLnBrk="1" hangingPunct="1"/>
            <a:r>
              <a:rPr lang="pt-BR" sz="2800" b="1" dirty="0">
                <a:solidFill>
                  <a:schemeClr val="tx2">
                    <a:satMod val="130000"/>
                  </a:schemeClr>
                </a:solidFill>
                <a:cs typeface="Times New Roman" pitchFamily="18" charset="0"/>
              </a:rPr>
              <a:t>Documentos </a:t>
            </a:r>
            <a:r>
              <a:rPr lang="pt-BR" sz="2800" b="1" dirty="0" smtClean="0">
                <a:solidFill>
                  <a:schemeClr val="tx2">
                    <a:satMod val="130000"/>
                  </a:schemeClr>
                </a:solidFill>
                <a:cs typeface="Times New Roman" pitchFamily="18" charset="0"/>
              </a:rPr>
              <a:t>multimídia</a:t>
            </a:r>
          </a:p>
          <a:p>
            <a:pPr marL="365125" lvl="1" indent="-282575" eaLnBrk="1" hangingPunct="1">
              <a:spcBef>
                <a:spcPts val="600"/>
              </a:spcBef>
              <a:buSzPct val="80000"/>
              <a:buFont typeface="Wingdings 2" pitchFamily="18" charset="2"/>
              <a:buChar char=""/>
            </a:pPr>
            <a:r>
              <a:rPr lang="pt-BR" dirty="0">
                <a:cs typeface="Times New Roman" pitchFamily="18" charset="0"/>
              </a:rPr>
              <a:t>Associam imagens, sons, textos e outros códigos, distinguindo-se pelo seu acesso através do computador. Ex. </a:t>
            </a:r>
            <a:r>
              <a:rPr lang="pt-BR" dirty="0" err="1">
                <a:cs typeface="Times New Roman" pitchFamily="18" charset="0"/>
              </a:rPr>
              <a:t>CD-Rom</a:t>
            </a:r>
            <a:endParaRPr lang="pt-BR" dirty="0">
              <a:cs typeface="Times New Roman" pitchFamily="18" charset="0"/>
            </a:endParaRPr>
          </a:p>
          <a:p>
            <a:pPr eaLnBrk="1" hangingPunct="1"/>
            <a:r>
              <a:rPr lang="pt-BR" sz="2800" b="1" dirty="0" smtClean="0">
                <a:solidFill>
                  <a:schemeClr val="tx2">
                    <a:satMod val="130000"/>
                  </a:schemeClr>
                </a:solidFill>
                <a:cs typeface="Times New Roman" pitchFamily="18" charset="0"/>
              </a:rPr>
              <a:t>Documentos virtuais</a:t>
            </a:r>
            <a:endParaRPr lang="pt-BR" sz="2800" dirty="0" smtClean="0">
              <a:cs typeface="Times New Roman" pitchFamily="18" charset="0"/>
            </a:endParaRPr>
          </a:p>
          <a:p>
            <a:pPr lvl="1" eaLnBrk="1" hangingPunct="1"/>
            <a:r>
              <a:rPr lang="pt-BR" dirty="0" smtClean="0"/>
              <a:t>Imagens </a:t>
            </a:r>
            <a:r>
              <a:rPr lang="pt-BR" dirty="0"/>
              <a:t>fixas, imagens em movimento, com áudio ou não, que se encontram disponibilizados </a:t>
            </a:r>
            <a:r>
              <a:rPr lang="pt-BR" dirty="0" smtClean="0"/>
              <a:t> em Sites na Web.</a:t>
            </a:r>
          </a:p>
        </p:txBody>
      </p:sp>
      <p:sp>
        <p:nvSpPr>
          <p:cNvPr id="5" name="Espaço Reservado para Número de Slide 5"/>
          <p:cNvSpPr>
            <a:spLocks noGrp="1"/>
          </p:cNvSpPr>
          <p:nvPr>
            <p:ph type="sldNum" sz="quarter" idx="12"/>
          </p:nvPr>
        </p:nvSpPr>
        <p:spPr/>
        <p:txBody>
          <a:bodyPr/>
          <a:lstStyle/>
          <a:p>
            <a:pPr>
              <a:defRPr/>
            </a:pPr>
            <a:fld id="{8782003F-6758-475B-B511-27F8D8691033}" type="slidenum">
              <a:rPr lang="pt-BR"/>
              <a:pPr>
                <a:defRPr/>
              </a:pPr>
              <a:t>17</a:t>
            </a:fld>
            <a:endParaRPr lang="pt-B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Espaço Reservado para Número de Slide 3"/>
          <p:cNvSpPr>
            <a:spLocks noGrp="1"/>
          </p:cNvSpPr>
          <p:nvPr>
            <p:ph type="sldNum" sz="quarter" idx="12"/>
          </p:nvPr>
        </p:nvSpPr>
        <p:spPr/>
        <p:txBody>
          <a:bodyPr/>
          <a:lstStyle/>
          <a:p>
            <a:pPr>
              <a:defRPr/>
            </a:pPr>
            <a:fld id="{B28F8163-C40F-4B6B-A861-8E920B1D0780}" type="slidenum">
              <a:rPr lang="pt-BR"/>
              <a:pPr>
                <a:defRPr/>
              </a:pPr>
              <a:t>18</a:t>
            </a:fld>
            <a:endParaRPr lang="pt-BR"/>
          </a:p>
        </p:txBody>
      </p:sp>
      <p:grpSp>
        <p:nvGrpSpPr>
          <p:cNvPr id="44035" name="Group 49"/>
          <p:cNvGrpSpPr>
            <a:grpSpLocks/>
          </p:cNvGrpSpPr>
          <p:nvPr/>
        </p:nvGrpSpPr>
        <p:grpSpPr bwMode="auto">
          <a:xfrm>
            <a:off x="1187624" y="1052285"/>
            <a:ext cx="7632848" cy="4129234"/>
            <a:chOff x="0" y="-10"/>
            <a:chExt cx="4257" cy="2037"/>
          </a:xfrm>
        </p:grpSpPr>
        <p:grpSp>
          <p:nvGrpSpPr>
            <p:cNvPr id="44036" name="Group 47"/>
            <p:cNvGrpSpPr>
              <a:grpSpLocks/>
            </p:cNvGrpSpPr>
            <p:nvPr/>
          </p:nvGrpSpPr>
          <p:grpSpPr bwMode="auto">
            <a:xfrm>
              <a:off x="0" y="0"/>
              <a:ext cx="4213" cy="2027"/>
              <a:chOff x="0" y="0"/>
              <a:chExt cx="4213" cy="2027"/>
            </a:xfrm>
          </p:grpSpPr>
          <p:grpSp>
            <p:nvGrpSpPr>
              <p:cNvPr id="44038" name="Group 18"/>
              <p:cNvGrpSpPr>
                <a:grpSpLocks/>
              </p:cNvGrpSpPr>
              <p:nvPr/>
            </p:nvGrpSpPr>
            <p:grpSpPr bwMode="auto">
              <a:xfrm>
                <a:off x="0" y="0"/>
                <a:ext cx="1404" cy="403"/>
                <a:chOff x="0" y="0"/>
                <a:chExt cx="1404" cy="403"/>
              </a:xfrm>
            </p:grpSpPr>
            <p:sp>
              <p:nvSpPr>
                <p:cNvPr id="44081" name="Rectangle 2"/>
                <p:cNvSpPr>
                  <a:spLocks noChangeArrowheads="1"/>
                </p:cNvSpPr>
                <p:nvPr/>
              </p:nvSpPr>
              <p:spPr bwMode="auto">
                <a:xfrm>
                  <a:off x="28" y="0"/>
                  <a:ext cx="1348" cy="403"/>
                </a:xfrm>
                <a:prstGeom prst="rect">
                  <a:avLst/>
                </a:prstGeom>
                <a:noFill/>
                <a:ln w="9525">
                  <a:noFill/>
                  <a:miter lim="800000"/>
                  <a:headEnd/>
                  <a:tailEnd/>
                </a:ln>
              </p:spPr>
              <p:txBody>
                <a:bodyPr/>
                <a:lstStyle/>
                <a:p>
                  <a:pPr algn="ctr"/>
                  <a:r>
                    <a:rPr lang="pt-BR" b="1" dirty="0">
                      <a:cs typeface="Times New Roman" pitchFamily="18" charset="0"/>
                    </a:rPr>
                    <a:t>Informação</a:t>
                  </a:r>
                  <a:endParaRPr lang="pt-BR" dirty="0">
                    <a:cs typeface="Times New Roman" pitchFamily="18" charset="0"/>
                  </a:endParaRPr>
                </a:p>
                <a:p>
                  <a:pPr algn="ctr" eaLnBrk="0" hangingPunct="0"/>
                  <a:endParaRPr lang="pt-BR" dirty="0"/>
                </a:p>
              </p:txBody>
            </p:sp>
            <p:sp>
              <p:nvSpPr>
                <p:cNvPr id="44082" name="Rectangle 17"/>
                <p:cNvSpPr>
                  <a:spLocks noChangeArrowheads="1"/>
                </p:cNvSpPr>
                <p:nvPr/>
              </p:nvSpPr>
              <p:spPr bwMode="auto">
                <a:xfrm>
                  <a:off x="0" y="0"/>
                  <a:ext cx="1404" cy="403"/>
                </a:xfrm>
                <a:prstGeom prst="rect">
                  <a:avLst/>
                </a:prstGeom>
                <a:noFill/>
                <a:ln w="7">
                  <a:solidFill>
                    <a:srgbClr val="A0A0A0"/>
                  </a:solidFill>
                  <a:miter lim="800000"/>
                  <a:headEnd/>
                  <a:tailEnd/>
                </a:ln>
              </p:spPr>
              <p:txBody>
                <a:bodyPr/>
                <a:lstStyle/>
                <a:p>
                  <a:endParaRPr lang="pt-BR"/>
                </a:p>
              </p:txBody>
            </p:sp>
          </p:grpSp>
          <p:grpSp>
            <p:nvGrpSpPr>
              <p:cNvPr id="44039" name="Group 20"/>
              <p:cNvGrpSpPr>
                <a:grpSpLocks/>
              </p:cNvGrpSpPr>
              <p:nvPr/>
            </p:nvGrpSpPr>
            <p:grpSpPr bwMode="auto">
              <a:xfrm>
                <a:off x="1404" y="0"/>
                <a:ext cx="1404" cy="403"/>
                <a:chOff x="1404" y="0"/>
                <a:chExt cx="1404" cy="403"/>
              </a:xfrm>
            </p:grpSpPr>
            <p:sp>
              <p:nvSpPr>
                <p:cNvPr id="44079" name="Rectangle 3"/>
                <p:cNvSpPr>
                  <a:spLocks noChangeArrowheads="1"/>
                </p:cNvSpPr>
                <p:nvPr/>
              </p:nvSpPr>
              <p:spPr bwMode="auto">
                <a:xfrm>
                  <a:off x="1432" y="0"/>
                  <a:ext cx="1348" cy="403"/>
                </a:xfrm>
                <a:prstGeom prst="rect">
                  <a:avLst/>
                </a:prstGeom>
                <a:noFill/>
                <a:ln w="9525">
                  <a:noFill/>
                  <a:miter lim="800000"/>
                  <a:headEnd/>
                  <a:tailEnd/>
                </a:ln>
              </p:spPr>
              <p:txBody>
                <a:bodyPr/>
                <a:lstStyle/>
                <a:p>
                  <a:pPr algn="ctr"/>
                  <a:r>
                    <a:rPr lang="pt-BR" b="1">
                      <a:cs typeface="Times New Roman" pitchFamily="18" charset="0"/>
                    </a:rPr>
                    <a:t>Gênero de documentos</a:t>
                  </a:r>
                  <a:endParaRPr lang="pt-BR">
                    <a:cs typeface="Times New Roman" pitchFamily="18" charset="0"/>
                  </a:endParaRPr>
                </a:p>
                <a:p>
                  <a:pPr algn="ctr" eaLnBrk="0" hangingPunct="0"/>
                  <a:endParaRPr lang="pt-BR"/>
                </a:p>
              </p:txBody>
            </p:sp>
            <p:sp>
              <p:nvSpPr>
                <p:cNvPr id="44080" name="Rectangle 19"/>
                <p:cNvSpPr>
                  <a:spLocks noChangeArrowheads="1"/>
                </p:cNvSpPr>
                <p:nvPr/>
              </p:nvSpPr>
              <p:spPr bwMode="auto">
                <a:xfrm>
                  <a:off x="1404" y="0"/>
                  <a:ext cx="1404" cy="403"/>
                </a:xfrm>
                <a:prstGeom prst="rect">
                  <a:avLst/>
                </a:prstGeom>
                <a:noFill/>
                <a:ln w="7">
                  <a:solidFill>
                    <a:srgbClr val="A0A0A0"/>
                  </a:solidFill>
                  <a:miter lim="800000"/>
                  <a:headEnd/>
                  <a:tailEnd/>
                </a:ln>
              </p:spPr>
              <p:txBody>
                <a:bodyPr/>
                <a:lstStyle/>
                <a:p>
                  <a:endParaRPr lang="pt-BR"/>
                </a:p>
              </p:txBody>
            </p:sp>
          </p:grpSp>
          <p:grpSp>
            <p:nvGrpSpPr>
              <p:cNvPr id="44040" name="Group 22"/>
              <p:cNvGrpSpPr>
                <a:grpSpLocks/>
              </p:cNvGrpSpPr>
              <p:nvPr/>
            </p:nvGrpSpPr>
            <p:grpSpPr bwMode="auto">
              <a:xfrm>
                <a:off x="2808" y="0"/>
                <a:ext cx="1405" cy="403"/>
                <a:chOff x="2808" y="0"/>
                <a:chExt cx="1405" cy="403"/>
              </a:xfrm>
            </p:grpSpPr>
            <p:sp>
              <p:nvSpPr>
                <p:cNvPr id="44077" name="Rectangle 4"/>
                <p:cNvSpPr>
                  <a:spLocks noChangeArrowheads="1"/>
                </p:cNvSpPr>
                <p:nvPr/>
              </p:nvSpPr>
              <p:spPr bwMode="auto">
                <a:xfrm>
                  <a:off x="2836" y="0"/>
                  <a:ext cx="1349" cy="403"/>
                </a:xfrm>
                <a:prstGeom prst="rect">
                  <a:avLst/>
                </a:prstGeom>
                <a:noFill/>
                <a:ln w="9525">
                  <a:noFill/>
                  <a:miter lim="800000"/>
                  <a:headEnd/>
                  <a:tailEnd/>
                </a:ln>
              </p:spPr>
              <p:txBody>
                <a:bodyPr/>
                <a:lstStyle/>
                <a:p>
                  <a:pPr algn="ctr"/>
                  <a:r>
                    <a:rPr lang="pt-BR" b="1">
                      <a:cs typeface="Times New Roman" pitchFamily="18" charset="0"/>
                    </a:rPr>
                    <a:t>Suportes</a:t>
                  </a:r>
                  <a:endParaRPr lang="pt-BR">
                    <a:cs typeface="Times New Roman" pitchFamily="18" charset="0"/>
                  </a:endParaRPr>
                </a:p>
                <a:p>
                  <a:pPr algn="ctr" eaLnBrk="0" hangingPunct="0"/>
                  <a:endParaRPr lang="pt-BR"/>
                </a:p>
              </p:txBody>
            </p:sp>
            <p:sp>
              <p:nvSpPr>
                <p:cNvPr id="44078" name="Rectangle 21"/>
                <p:cNvSpPr>
                  <a:spLocks noChangeArrowheads="1"/>
                </p:cNvSpPr>
                <p:nvPr/>
              </p:nvSpPr>
              <p:spPr bwMode="auto">
                <a:xfrm>
                  <a:off x="2808" y="0"/>
                  <a:ext cx="1405" cy="403"/>
                </a:xfrm>
                <a:prstGeom prst="rect">
                  <a:avLst/>
                </a:prstGeom>
                <a:noFill/>
                <a:ln w="7">
                  <a:solidFill>
                    <a:srgbClr val="A0A0A0"/>
                  </a:solidFill>
                  <a:miter lim="800000"/>
                  <a:headEnd/>
                  <a:tailEnd/>
                </a:ln>
              </p:spPr>
              <p:txBody>
                <a:bodyPr/>
                <a:lstStyle/>
                <a:p>
                  <a:endParaRPr lang="pt-BR"/>
                </a:p>
              </p:txBody>
            </p:sp>
          </p:grpSp>
          <p:grpSp>
            <p:nvGrpSpPr>
              <p:cNvPr id="44041" name="Group 24"/>
              <p:cNvGrpSpPr>
                <a:grpSpLocks/>
              </p:cNvGrpSpPr>
              <p:nvPr/>
            </p:nvGrpSpPr>
            <p:grpSpPr bwMode="auto">
              <a:xfrm>
                <a:off x="0" y="403"/>
                <a:ext cx="1404" cy="403"/>
                <a:chOff x="0" y="403"/>
                <a:chExt cx="1404" cy="403"/>
              </a:xfrm>
            </p:grpSpPr>
            <p:sp>
              <p:nvSpPr>
                <p:cNvPr id="44075" name="Rectangle 5"/>
                <p:cNvSpPr>
                  <a:spLocks noChangeArrowheads="1"/>
                </p:cNvSpPr>
                <p:nvPr/>
              </p:nvSpPr>
              <p:spPr bwMode="auto">
                <a:xfrm>
                  <a:off x="28" y="403"/>
                  <a:ext cx="1348" cy="403"/>
                </a:xfrm>
                <a:prstGeom prst="rect">
                  <a:avLst/>
                </a:prstGeom>
                <a:noFill/>
                <a:ln w="9525">
                  <a:noFill/>
                  <a:miter lim="800000"/>
                  <a:headEnd/>
                  <a:tailEnd/>
                </a:ln>
              </p:spPr>
              <p:txBody>
                <a:bodyPr/>
                <a:lstStyle/>
                <a:p>
                  <a:pPr algn="just"/>
                  <a:r>
                    <a:rPr lang="pt-BR">
                      <a:cs typeface="Times New Roman" pitchFamily="18" charset="0"/>
                    </a:rPr>
                    <a:t>Sonora</a:t>
                  </a:r>
                </a:p>
                <a:p>
                  <a:pPr algn="just" eaLnBrk="0" hangingPunct="0"/>
                  <a:endParaRPr lang="pt-BR"/>
                </a:p>
              </p:txBody>
            </p:sp>
            <p:sp>
              <p:nvSpPr>
                <p:cNvPr id="44076" name="Rectangle 23"/>
                <p:cNvSpPr>
                  <a:spLocks noChangeArrowheads="1"/>
                </p:cNvSpPr>
                <p:nvPr/>
              </p:nvSpPr>
              <p:spPr bwMode="auto">
                <a:xfrm>
                  <a:off x="0" y="403"/>
                  <a:ext cx="1404" cy="403"/>
                </a:xfrm>
                <a:prstGeom prst="rect">
                  <a:avLst/>
                </a:prstGeom>
                <a:noFill/>
                <a:ln w="7">
                  <a:solidFill>
                    <a:srgbClr val="A0A0A0"/>
                  </a:solidFill>
                  <a:miter lim="800000"/>
                  <a:headEnd/>
                  <a:tailEnd/>
                </a:ln>
              </p:spPr>
              <p:txBody>
                <a:bodyPr/>
                <a:lstStyle/>
                <a:p>
                  <a:endParaRPr lang="pt-BR"/>
                </a:p>
              </p:txBody>
            </p:sp>
          </p:grpSp>
          <p:grpSp>
            <p:nvGrpSpPr>
              <p:cNvPr id="44042" name="Group 26"/>
              <p:cNvGrpSpPr>
                <a:grpSpLocks/>
              </p:cNvGrpSpPr>
              <p:nvPr/>
            </p:nvGrpSpPr>
            <p:grpSpPr bwMode="auto">
              <a:xfrm>
                <a:off x="1404" y="403"/>
                <a:ext cx="1404" cy="403"/>
                <a:chOff x="1404" y="403"/>
                <a:chExt cx="1404" cy="403"/>
              </a:xfrm>
            </p:grpSpPr>
            <p:sp>
              <p:nvSpPr>
                <p:cNvPr id="44073" name="Rectangle 6"/>
                <p:cNvSpPr>
                  <a:spLocks noChangeArrowheads="1"/>
                </p:cNvSpPr>
                <p:nvPr/>
              </p:nvSpPr>
              <p:spPr bwMode="auto">
                <a:xfrm>
                  <a:off x="1432" y="403"/>
                  <a:ext cx="1348" cy="403"/>
                </a:xfrm>
                <a:prstGeom prst="rect">
                  <a:avLst/>
                </a:prstGeom>
                <a:noFill/>
                <a:ln w="9525">
                  <a:noFill/>
                  <a:miter lim="800000"/>
                  <a:headEnd/>
                  <a:tailEnd/>
                </a:ln>
              </p:spPr>
              <p:txBody>
                <a:bodyPr/>
                <a:lstStyle/>
                <a:p>
                  <a:pPr algn="just"/>
                  <a:r>
                    <a:rPr lang="pt-BR">
                      <a:cs typeface="Times New Roman" pitchFamily="18" charset="0"/>
                    </a:rPr>
                    <a:t>Sonoros</a:t>
                  </a:r>
                </a:p>
                <a:p>
                  <a:pPr algn="just" eaLnBrk="0" hangingPunct="0"/>
                  <a:endParaRPr lang="pt-BR"/>
                </a:p>
              </p:txBody>
            </p:sp>
            <p:sp>
              <p:nvSpPr>
                <p:cNvPr id="44074" name="Rectangle 25"/>
                <p:cNvSpPr>
                  <a:spLocks noChangeArrowheads="1"/>
                </p:cNvSpPr>
                <p:nvPr/>
              </p:nvSpPr>
              <p:spPr bwMode="auto">
                <a:xfrm>
                  <a:off x="1404" y="403"/>
                  <a:ext cx="1404" cy="403"/>
                </a:xfrm>
                <a:prstGeom prst="rect">
                  <a:avLst/>
                </a:prstGeom>
                <a:noFill/>
                <a:ln w="7">
                  <a:solidFill>
                    <a:srgbClr val="A0A0A0"/>
                  </a:solidFill>
                  <a:miter lim="800000"/>
                  <a:headEnd/>
                  <a:tailEnd/>
                </a:ln>
              </p:spPr>
              <p:txBody>
                <a:bodyPr/>
                <a:lstStyle/>
                <a:p>
                  <a:endParaRPr lang="pt-BR"/>
                </a:p>
              </p:txBody>
            </p:sp>
          </p:grpSp>
          <p:grpSp>
            <p:nvGrpSpPr>
              <p:cNvPr id="44043" name="Group 28"/>
              <p:cNvGrpSpPr>
                <a:grpSpLocks/>
              </p:cNvGrpSpPr>
              <p:nvPr/>
            </p:nvGrpSpPr>
            <p:grpSpPr bwMode="auto">
              <a:xfrm>
                <a:off x="2808" y="403"/>
                <a:ext cx="1405" cy="403"/>
                <a:chOff x="2808" y="403"/>
                <a:chExt cx="1405" cy="403"/>
              </a:xfrm>
            </p:grpSpPr>
            <p:sp>
              <p:nvSpPr>
                <p:cNvPr id="44071" name="Rectangle 7"/>
                <p:cNvSpPr>
                  <a:spLocks noChangeArrowheads="1"/>
                </p:cNvSpPr>
                <p:nvPr/>
              </p:nvSpPr>
              <p:spPr bwMode="auto">
                <a:xfrm>
                  <a:off x="2836" y="403"/>
                  <a:ext cx="1349" cy="403"/>
                </a:xfrm>
                <a:prstGeom prst="rect">
                  <a:avLst/>
                </a:prstGeom>
                <a:noFill/>
                <a:ln w="9525">
                  <a:noFill/>
                  <a:miter lim="800000"/>
                  <a:headEnd/>
                  <a:tailEnd/>
                </a:ln>
              </p:spPr>
              <p:txBody>
                <a:bodyPr/>
                <a:lstStyle/>
                <a:p>
                  <a:r>
                    <a:rPr lang="pt-BR" dirty="0">
                      <a:cs typeface="Times New Roman" pitchFamily="18" charset="0"/>
                    </a:rPr>
                    <a:t>Fitas, </a:t>
                  </a:r>
                  <a:r>
                    <a:rPr lang="pt-BR" dirty="0" smtClean="0">
                      <a:cs typeface="Times New Roman" pitchFamily="18" charset="0"/>
                    </a:rPr>
                    <a:t>Discos, CDs</a:t>
                  </a:r>
                </a:p>
                <a:p>
                  <a:pPr algn="just"/>
                  <a:endParaRPr lang="pt-BR" dirty="0">
                    <a:cs typeface="Times New Roman" pitchFamily="18" charset="0"/>
                  </a:endParaRPr>
                </a:p>
                <a:p>
                  <a:pPr algn="just"/>
                  <a:endParaRPr lang="pt-BR" dirty="0">
                    <a:cs typeface="Times New Roman" pitchFamily="18" charset="0"/>
                  </a:endParaRPr>
                </a:p>
                <a:p>
                  <a:pPr algn="just" eaLnBrk="0" hangingPunct="0"/>
                  <a:endParaRPr lang="pt-BR" dirty="0"/>
                </a:p>
              </p:txBody>
            </p:sp>
            <p:sp>
              <p:nvSpPr>
                <p:cNvPr id="44072" name="Rectangle 27"/>
                <p:cNvSpPr>
                  <a:spLocks noChangeArrowheads="1"/>
                </p:cNvSpPr>
                <p:nvPr/>
              </p:nvSpPr>
              <p:spPr bwMode="auto">
                <a:xfrm>
                  <a:off x="2808" y="403"/>
                  <a:ext cx="1405" cy="403"/>
                </a:xfrm>
                <a:prstGeom prst="rect">
                  <a:avLst/>
                </a:prstGeom>
                <a:noFill/>
                <a:ln w="7">
                  <a:solidFill>
                    <a:srgbClr val="A0A0A0"/>
                  </a:solidFill>
                  <a:miter lim="800000"/>
                  <a:headEnd/>
                  <a:tailEnd/>
                </a:ln>
              </p:spPr>
              <p:txBody>
                <a:bodyPr/>
                <a:lstStyle/>
                <a:p>
                  <a:endParaRPr lang="pt-BR"/>
                </a:p>
              </p:txBody>
            </p:sp>
          </p:grpSp>
          <p:grpSp>
            <p:nvGrpSpPr>
              <p:cNvPr id="44044" name="Group 30"/>
              <p:cNvGrpSpPr>
                <a:grpSpLocks/>
              </p:cNvGrpSpPr>
              <p:nvPr/>
            </p:nvGrpSpPr>
            <p:grpSpPr bwMode="auto">
              <a:xfrm>
                <a:off x="0" y="806"/>
                <a:ext cx="1404" cy="403"/>
                <a:chOff x="0" y="806"/>
                <a:chExt cx="1404" cy="403"/>
              </a:xfrm>
            </p:grpSpPr>
            <p:sp>
              <p:nvSpPr>
                <p:cNvPr id="44069" name="Rectangle 8"/>
                <p:cNvSpPr>
                  <a:spLocks noChangeArrowheads="1"/>
                </p:cNvSpPr>
                <p:nvPr/>
              </p:nvSpPr>
              <p:spPr bwMode="auto">
                <a:xfrm>
                  <a:off x="28" y="806"/>
                  <a:ext cx="1348" cy="403"/>
                </a:xfrm>
                <a:prstGeom prst="rect">
                  <a:avLst/>
                </a:prstGeom>
                <a:noFill/>
                <a:ln w="9525">
                  <a:noFill/>
                  <a:miter lim="800000"/>
                  <a:headEnd/>
                  <a:tailEnd/>
                </a:ln>
              </p:spPr>
              <p:txBody>
                <a:bodyPr/>
                <a:lstStyle/>
                <a:p>
                  <a:pPr algn="just"/>
                  <a:r>
                    <a:rPr lang="pt-BR">
                      <a:cs typeface="Times New Roman" pitchFamily="18" charset="0"/>
                    </a:rPr>
                    <a:t>Iconográfica</a:t>
                  </a:r>
                </a:p>
                <a:p>
                  <a:pPr algn="just" eaLnBrk="0" hangingPunct="0"/>
                  <a:endParaRPr lang="pt-BR"/>
                </a:p>
              </p:txBody>
            </p:sp>
            <p:sp>
              <p:nvSpPr>
                <p:cNvPr id="44070" name="Rectangle 29"/>
                <p:cNvSpPr>
                  <a:spLocks noChangeArrowheads="1"/>
                </p:cNvSpPr>
                <p:nvPr/>
              </p:nvSpPr>
              <p:spPr bwMode="auto">
                <a:xfrm>
                  <a:off x="0" y="806"/>
                  <a:ext cx="1404" cy="403"/>
                </a:xfrm>
                <a:prstGeom prst="rect">
                  <a:avLst/>
                </a:prstGeom>
                <a:noFill/>
                <a:ln w="7">
                  <a:solidFill>
                    <a:srgbClr val="A0A0A0"/>
                  </a:solidFill>
                  <a:miter lim="800000"/>
                  <a:headEnd/>
                  <a:tailEnd/>
                </a:ln>
              </p:spPr>
              <p:txBody>
                <a:bodyPr/>
                <a:lstStyle/>
                <a:p>
                  <a:endParaRPr lang="pt-BR"/>
                </a:p>
              </p:txBody>
            </p:sp>
          </p:grpSp>
          <p:grpSp>
            <p:nvGrpSpPr>
              <p:cNvPr id="44045" name="Group 32"/>
              <p:cNvGrpSpPr>
                <a:grpSpLocks/>
              </p:cNvGrpSpPr>
              <p:nvPr/>
            </p:nvGrpSpPr>
            <p:grpSpPr bwMode="auto">
              <a:xfrm>
                <a:off x="1404" y="806"/>
                <a:ext cx="1404" cy="403"/>
                <a:chOff x="1404" y="806"/>
                <a:chExt cx="1404" cy="403"/>
              </a:xfrm>
            </p:grpSpPr>
            <p:sp>
              <p:nvSpPr>
                <p:cNvPr id="44067" name="Rectangle 9"/>
                <p:cNvSpPr>
                  <a:spLocks noChangeArrowheads="1"/>
                </p:cNvSpPr>
                <p:nvPr/>
              </p:nvSpPr>
              <p:spPr bwMode="auto">
                <a:xfrm>
                  <a:off x="1432" y="806"/>
                  <a:ext cx="1348" cy="403"/>
                </a:xfrm>
                <a:prstGeom prst="rect">
                  <a:avLst/>
                </a:prstGeom>
                <a:noFill/>
                <a:ln w="9525">
                  <a:noFill/>
                  <a:miter lim="800000"/>
                  <a:headEnd/>
                  <a:tailEnd/>
                </a:ln>
              </p:spPr>
              <p:txBody>
                <a:bodyPr/>
                <a:lstStyle/>
                <a:p>
                  <a:pPr algn="just"/>
                  <a:r>
                    <a:rPr lang="pt-BR">
                      <a:cs typeface="Times New Roman" pitchFamily="18" charset="0"/>
                    </a:rPr>
                    <a:t>Iconográficos</a:t>
                  </a:r>
                </a:p>
                <a:p>
                  <a:pPr algn="just" eaLnBrk="0" hangingPunct="0"/>
                  <a:endParaRPr lang="pt-BR"/>
                </a:p>
              </p:txBody>
            </p:sp>
            <p:sp>
              <p:nvSpPr>
                <p:cNvPr id="44068" name="Rectangle 31"/>
                <p:cNvSpPr>
                  <a:spLocks noChangeArrowheads="1"/>
                </p:cNvSpPr>
                <p:nvPr/>
              </p:nvSpPr>
              <p:spPr bwMode="auto">
                <a:xfrm>
                  <a:off x="1404" y="806"/>
                  <a:ext cx="1404" cy="403"/>
                </a:xfrm>
                <a:prstGeom prst="rect">
                  <a:avLst/>
                </a:prstGeom>
                <a:noFill/>
                <a:ln w="7">
                  <a:solidFill>
                    <a:srgbClr val="A0A0A0"/>
                  </a:solidFill>
                  <a:miter lim="800000"/>
                  <a:headEnd/>
                  <a:tailEnd/>
                </a:ln>
              </p:spPr>
              <p:txBody>
                <a:bodyPr/>
                <a:lstStyle/>
                <a:p>
                  <a:endParaRPr lang="pt-BR"/>
                </a:p>
              </p:txBody>
            </p:sp>
          </p:grpSp>
          <p:grpSp>
            <p:nvGrpSpPr>
              <p:cNvPr id="44046" name="Group 34"/>
              <p:cNvGrpSpPr>
                <a:grpSpLocks/>
              </p:cNvGrpSpPr>
              <p:nvPr/>
            </p:nvGrpSpPr>
            <p:grpSpPr bwMode="auto">
              <a:xfrm>
                <a:off x="2808" y="806"/>
                <a:ext cx="1405" cy="403"/>
                <a:chOff x="2808" y="806"/>
                <a:chExt cx="1405" cy="403"/>
              </a:xfrm>
            </p:grpSpPr>
            <p:sp>
              <p:nvSpPr>
                <p:cNvPr id="44065" name="Rectangle 10"/>
                <p:cNvSpPr>
                  <a:spLocks noChangeArrowheads="1"/>
                </p:cNvSpPr>
                <p:nvPr/>
              </p:nvSpPr>
              <p:spPr bwMode="auto">
                <a:xfrm>
                  <a:off x="2836" y="806"/>
                  <a:ext cx="1349" cy="403"/>
                </a:xfrm>
                <a:prstGeom prst="rect">
                  <a:avLst/>
                </a:prstGeom>
                <a:noFill/>
                <a:ln w="9525">
                  <a:noFill/>
                  <a:miter lim="800000"/>
                  <a:headEnd/>
                  <a:tailEnd/>
                </a:ln>
              </p:spPr>
              <p:txBody>
                <a:bodyPr/>
                <a:lstStyle/>
                <a:p>
                  <a:pPr algn="just"/>
                  <a:r>
                    <a:rPr lang="pt-BR">
                      <a:cs typeface="Times New Roman" pitchFamily="18" charset="0"/>
                    </a:rPr>
                    <a:t>Fotografias, Slides, Desenhos</a:t>
                  </a:r>
                </a:p>
                <a:p>
                  <a:pPr algn="just" eaLnBrk="0" hangingPunct="0"/>
                  <a:endParaRPr lang="pt-BR"/>
                </a:p>
              </p:txBody>
            </p:sp>
            <p:sp>
              <p:nvSpPr>
                <p:cNvPr id="44066" name="Rectangle 33"/>
                <p:cNvSpPr>
                  <a:spLocks noChangeArrowheads="1"/>
                </p:cNvSpPr>
                <p:nvPr/>
              </p:nvSpPr>
              <p:spPr bwMode="auto">
                <a:xfrm>
                  <a:off x="2808" y="806"/>
                  <a:ext cx="1405" cy="403"/>
                </a:xfrm>
                <a:prstGeom prst="rect">
                  <a:avLst/>
                </a:prstGeom>
                <a:noFill/>
                <a:ln w="7">
                  <a:solidFill>
                    <a:srgbClr val="A0A0A0"/>
                  </a:solidFill>
                  <a:miter lim="800000"/>
                  <a:headEnd/>
                  <a:tailEnd/>
                </a:ln>
              </p:spPr>
              <p:txBody>
                <a:bodyPr/>
                <a:lstStyle/>
                <a:p>
                  <a:endParaRPr lang="pt-BR"/>
                </a:p>
              </p:txBody>
            </p:sp>
          </p:grpSp>
          <p:grpSp>
            <p:nvGrpSpPr>
              <p:cNvPr id="44047" name="Group 36"/>
              <p:cNvGrpSpPr>
                <a:grpSpLocks/>
              </p:cNvGrpSpPr>
              <p:nvPr/>
            </p:nvGrpSpPr>
            <p:grpSpPr bwMode="auto">
              <a:xfrm>
                <a:off x="0" y="1209"/>
                <a:ext cx="1404" cy="403"/>
                <a:chOff x="0" y="1209"/>
                <a:chExt cx="1404" cy="403"/>
              </a:xfrm>
            </p:grpSpPr>
            <p:sp>
              <p:nvSpPr>
                <p:cNvPr id="44063" name="Rectangle 11"/>
                <p:cNvSpPr>
                  <a:spLocks noChangeArrowheads="1"/>
                </p:cNvSpPr>
                <p:nvPr/>
              </p:nvSpPr>
              <p:spPr bwMode="auto">
                <a:xfrm>
                  <a:off x="28" y="1209"/>
                  <a:ext cx="1348" cy="403"/>
                </a:xfrm>
                <a:prstGeom prst="rect">
                  <a:avLst/>
                </a:prstGeom>
                <a:noFill/>
                <a:ln w="9525">
                  <a:noFill/>
                  <a:miter lim="800000"/>
                  <a:headEnd/>
                  <a:tailEnd/>
                </a:ln>
              </p:spPr>
              <p:txBody>
                <a:bodyPr/>
                <a:lstStyle/>
                <a:p>
                  <a:pPr algn="just"/>
                  <a:r>
                    <a:rPr lang="pt-BR">
                      <a:cs typeface="Times New Roman" pitchFamily="18" charset="0"/>
                    </a:rPr>
                    <a:t>Cinematográfica</a:t>
                  </a:r>
                </a:p>
                <a:p>
                  <a:pPr algn="just" eaLnBrk="0" hangingPunct="0"/>
                  <a:endParaRPr lang="pt-BR"/>
                </a:p>
              </p:txBody>
            </p:sp>
            <p:sp>
              <p:nvSpPr>
                <p:cNvPr id="44064" name="Rectangle 35"/>
                <p:cNvSpPr>
                  <a:spLocks noChangeArrowheads="1"/>
                </p:cNvSpPr>
                <p:nvPr/>
              </p:nvSpPr>
              <p:spPr bwMode="auto">
                <a:xfrm>
                  <a:off x="0" y="1209"/>
                  <a:ext cx="1404" cy="403"/>
                </a:xfrm>
                <a:prstGeom prst="rect">
                  <a:avLst/>
                </a:prstGeom>
                <a:noFill/>
                <a:ln w="7">
                  <a:solidFill>
                    <a:srgbClr val="A0A0A0"/>
                  </a:solidFill>
                  <a:miter lim="800000"/>
                  <a:headEnd/>
                  <a:tailEnd/>
                </a:ln>
              </p:spPr>
              <p:txBody>
                <a:bodyPr/>
                <a:lstStyle/>
                <a:p>
                  <a:endParaRPr lang="pt-BR"/>
                </a:p>
              </p:txBody>
            </p:sp>
          </p:grpSp>
          <p:grpSp>
            <p:nvGrpSpPr>
              <p:cNvPr id="44048" name="Group 38"/>
              <p:cNvGrpSpPr>
                <a:grpSpLocks/>
              </p:cNvGrpSpPr>
              <p:nvPr/>
            </p:nvGrpSpPr>
            <p:grpSpPr bwMode="auto">
              <a:xfrm>
                <a:off x="1404" y="1209"/>
                <a:ext cx="1404" cy="403"/>
                <a:chOff x="1404" y="1209"/>
                <a:chExt cx="1404" cy="403"/>
              </a:xfrm>
            </p:grpSpPr>
            <p:sp>
              <p:nvSpPr>
                <p:cNvPr id="44061" name="Rectangle 12"/>
                <p:cNvSpPr>
                  <a:spLocks noChangeArrowheads="1"/>
                </p:cNvSpPr>
                <p:nvPr/>
              </p:nvSpPr>
              <p:spPr bwMode="auto">
                <a:xfrm>
                  <a:off x="1432" y="1209"/>
                  <a:ext cx="1348" cy="403"/>
                </a:xfrm>
                <a:prstGeom prst="rect">
                  <a:avLst/>
                </a:prstGeom>
                <a:noFill/>
                <a:ln w="9525">
                  <a:noFill/>
                  <a:miter lim="800000"/>
                  <a:headEnd/>
                  <a:tailEnd/>
                </a:ln>
              </p:spPr>
              <p:txBody>
                <a:bodyPr/>
                <a:lstStyle/>
                <a:p>
                  <a:pPr algn="just"/>
                  <a:r>
                    <a:rPr lang="pt-BR">
                      <a:cs typeface="Times New Roman" pitchFamily="18" charset="0"/>
                    </a:rPr>
                    <a:t>Cinematográficos</a:t>
                  </a:r>
                </a:p>
                <a:p>
                  <a:pPr algn="just" eaLnBrk="0" hangingPunct="0"/>
                  <a:endParaRPr lang="pt-BR"/>
                </a:p>
              </p:txBody>
            </p:sp>
            <p:sp>
              <p:nvSpPr>
                <p:cNvPr id="44062" name="Rectangle 37"/>
                <p:cNvSpPr>
                  <a:spLocks noChangeArrowheads="1"/>
                </p:cNvSpPr>
                <p:nvPr/>
              </p:nvSpPr>
              <p:spPr bwMode="auto">
                <a:xfrm>
                  <a:off x="1404" y="1209"/>
                  <a:ext cx="1404" cy="403"/>
                </a:xfrm>
                <a:prstGeom prst="rect">
                  <a:avLst/>
                </a:prstGeom>
                <a:noFill/>
                <a:ln w="7">
                  <a:solidFill>
                    <a:srgbClr val="A0A0A0"/>
                  </a:solidFill>
                  <a:miter lim="800000"/>
                  <a:headEnd/>
                  <a:tailEnd/>
                </a:ln>
              </p:spPr>
              <p:txBody>
                <a:bodyPr/>
                <a:lstStyle/>
                <a:p>
                  <a:endParaRPr lang="pt-BR"/>
                </a:p>
              </p:txBody>
            </p:sp>
          </p:grpSp>
          <p:grpSp>
            <p:nvGrpSpPr>
              <p:cNvPr id="44049" name="Group 40"/>
              <p:cNvGrpSpPr>
                <a:grpSpLocks/>
              </p:cNvGrpSpPr>
              <p:nvPr/>
            </p:nvGrpSpPr>
            <p:grpSpPr bwMode="auto">
              <a:xfrm>
                <a:off x="2808" y="1209"/>
                <a:ext cx="1405" cy="403"/>
                <a:chOff x="2808" y="1209"/>
                <a:chExt cx="1405" cy="403"/>
              </a:xfrm>
            </p:grpSpPr>
            <p:sp>
              <p:nvSpPr>
                <p:cNvPr id="44059" name="Rectangle 13"/>
                <p:cNvSpPr>
                  <a:spLocks noChangeArrowheads="1"/>
                </p:cNvSpPr>
                <p:nvPr/>
              </p:nvSpPr>
              <p:spPr bwMode="auto">
                <a:xfrm>
                  <a:off x="2836" y="1209"/>
                  <a:ext cx="1349" cy="403"/>
                </a:xfrm>
                <a:prstGeom prst="rect">
                  <a:avLst/>
                </a:prstGeom>
                <a:noFill/>
                <a:ln w="9525">
                  <a:noFill/>
                  <a:miter lim="800000"/>
                  <a:headEnd/>
                  <a:tailEnd/>
                </a:ln>
              </p:spPr>
              <p:txBody>
                <a:bodyPr/>
                <a:lstStyle/>
                <a:p>
                  <a:pPr algn="just"/>
                  <a:r>
                    <a:rPr lang="pt-BR">
                      <a:cs typeface="Times New Roman" pitchFamily="18" charset="0"/>
                    </a:rPr>
                    <a:t>Filmes, Vídeos</a:t>
                  </a:r>
                </a:p>
                <a:p>
                  <a:pPr algn="just" eaLnBrk="0" hangingPunct="0"/>
                  <a:endParaRPr lang="pt-BR"/>
                </a:p>
              </p:txBody>
            </p:sp>
            <p:sp>
              <p:nvSpPr>
                <p:cNvPr id="44060" name="Rectangle 39"/>
                <p:cNvSpPr>
                  <a:spLocks noChangeArrowheads="1"/>
                </p:cNvSpPr>
                <p:nvPr/>
              </p:nvSpPr>
              <p:spPr bwMode="auto">
                <a:xfrm>
                  <a:off x="2808" y="1209"/>
                  <a:ext cx="1405" cy="403"/>
                </a:xfrm>
                <a:prstGeom prst="rect">
                  <a:avLst/>
                </a:prstGeom>
                <a:noFill/>
                <a:ln w="7">
                  <a:solidFill>
                    <a:srgbClr val="A0A0A0"/>
                  </a:solidFill>
                  <a:miter lim="800000"/>
                  <a:headEnd/>
                  <a:tailEnd/>
                </a:ln>
              </p:spPr>
              <p:txBody>
                <a:bodyPr/>
                <a:lstStyle/>
                <a:p>
                  <a:endParaRPr lang="pt-BR"/>
                </a:p>
              </p:txBody>
            </p:sp>
          </p:grpSp>
          <p:grpSp>
            <p:nvGrpSpPr>
              <p:cNvPr id="44050" name="Group 42"/>
              <p:cNvGrpSpPr>
                <a:grpSpLocks/>
              </p:cNvGrpSpPr>
              <p:nvPr/>
            </p:nvGrpSpPr>
            <p:grpSpPr bwMode="auto">
              <a:xfrm>
                <a:off x="0" y="1612"/>
                <a:ext cx="1428" cy="415"/>
                <a:chOff x="0" y="1612"/>
                <a:chExt cx="1428" cy="415"/>
              </a:xfrm>
            </p:grpSpPr>
            <p:sp>
              <p:nvSpPr>
                <p:cNvPr id="44057" name="Rectangle 14"/>
                <p:cNvSpPr>
                  <a:spLocks noChangeArrowheads="1"/>
                </p:cNvSpPr>
                <p:nvPr/>
              </p:nvSpPr>
              <p:spPr bwMode="auto">
                <a:xfrm>
                  <a:off x="80" y="1624"/>
                  <a:ext cx="1348" cy="403"/>
                </a:xfrm>
                <a:prstGeom prst="rect">
                  <a:avLst/>
                </a:prstGeom>
                <a:noFill/>
                <a:ln w="9525">
                  <a:noFill/>
                  <a:miter lim="800000"/>
                  <a:headEnd/>
                  <a:tailEnd/>
                </a:ln>
              </p:spPr>
              <p:txBody>
                <a:bodyPr/>
                <a:lstStyle/>
                <a:p>
                  <a:pPr algn="just"/>
                  <a:r>
                    <a:rPr lang="pt-BR" dirty="0" smtClean="0">
                      <a:cs typeface="Times New Roman" pitchFamily="18" charset="0"/>
                    </a:rPr>
                    <a:t>Multimídia</a:t>
                  </a:r>
                </a:p>
                <a:p>
                  <a:pPr algn="just"/>
                  <a:r>
                    <a:rPr lang="pt-BR" dirty="0" smtClean="0">
                      <a:cs typeface="Times New Roman" pitchFamily="18" charset="0"/>
                    </a:rPr>
                    <a:t>Virtual</a:t>
                  </a:r>
                </a:p>
                <a:p>
                  <a:pPr algn="just"/>
                  <a:endParaRPr lang="pt-BR" dirty="0">
                    <a:cs typeface="Times New Roman" pitchFamily="18" charset="0"/>
                  </a:endParaRPr>
                </a:p>
                <a:p>
                  <a:pPr algn="just" eaLnBrk="0" hangingPunct="0"/>
                  <a:endParaRPr lang="pt-BR" dirty="0"/>
                </a:p>
              </p:txBody>
            </p:sp>
            <p:sp>
              <p:nvSpPr>
                <p:cNvPr id="44058" name="Rectangle 41"/>
                <p:cNvSpPr>
                  <a:spLocks noChangeArrowheads="1"/>
                </p:cNvSpPr>
                <p:nvPr/>
              </p:nvSpPr>
              <p:spPr bwMode="auto">
                <a:xfrm>
                  <a:off x="0" y="1612"/>
                  <a:ext cx="1404" cy="403"/>
                </a:xfrm>
                <a:prstGeom prst="rect">
                  <a:avLst/>
                </a:prstGeom>
                <a:noFill/>
                <a:ln w="7">
                  <a:solidFill>
                    <a:srgbClr val="A0A0A0"/>
                  </a:solidFill>
                  <a:miter lim="800000"/>
                  <a:headEnd/>
                  <a:tailEnd/>
                </a:ln>
              </p:spPr>
              <p:txBody>
                <a:bodyPr/>
                <a:lstStyle/>
                <a:p>
                  <a:endParaRPr lang="pt-BR"/>
                </a:p>
              </p:txBody>
            </p:sp>
          </p:grpSp>
          <p:grpSp>
            <p:nvGrpSpPr>
              <p:cNvPr id="44051" name="Group 44"/>
              <p:cNvGrpSpPr>
                <a:grpSpLocks/>
              </p:cNvGrpSpPr>
              <p:nvPr/>
            </p:nvGrpSpPr>
            <p:grpSpPr bwMode="auto">
              <a:xfrm>
                <a:off x="1404" y="1612"/>
                <a:ext cx="1404" cy="403"/>
                <a:chOff x="1404" y="1612"/>
                <a:chExt cx="1404" cy="403"/>
              </a:xfrm>
            </p:grpSpPr>
            <p:sp>
              <p:nvSpPr>
                <p:cNvPr id="44055" name="Rectangle 15"/>
                <p:cNvSpPr>
                  <a:spLocks noChangeArrowheads="1"/>
                </p:cNvSpPr>
                <p:nvPr/>
              </p:nvSpPr>
              <p:spPr bwMode="auto">
                <a:xfrm>
                  <a:off x="1432" y="1612"/>
                  <a:ext cx="1348" cy="403"/>
                </a:xfrm>
                <a:prstGeom prst="rect">
                  <a:avLst/>
                </a:prstGeom>
                <a:noFill/>
                <a:ln w="9525">
                  <a:noFill/>
                  <a:miter lim="800000"/>
                  <a:headEnd/>
                  <a:tailEnd/>
                </a:ln>
              </p:spPr>
              <p:txBody>
                <a:bodyPr/>
                <a:lstStyle/>
                <a:p>
                  <a:pPr algn="just"/>
                  <a:r>
                    <a:rPr lang="pt-BR" dirty="0" smtClean="0">
                      <a:cs typeface="Times New Roman" pitchFamily="18" charset="0"/>
                    </a:rPr>
                    <a:t>Multimídia</a:t>
                  </a:r>
                </a:p>
                <a:p>
                  <a:pPr algn="just"/>
                  <a:r>
                    <a:rPr lang="pt-BR" dirty="0" smtClean="0">
                      <a:cs typeface="Times New Roman" pitchFamily="18" charset="0"/>
                    </a:rPr>
                    <a:t> </a:t>
                  </a:r>
                  <a:r>
                    <a:rPr lang="es-ES_tradnl" dirty="0" err="1" smtClean="0">
                      <a:cs typeface="Times New Roman" pitchFamily="18" charset="0"/>
                    </a:rPr>
                    <a:t>Sites</a:t>
                  </a:r>
                  <a:endParaRPr lang="pt-BR" dirty="0" smtClean="0">
                    <a:cs typeface="Times New Roman" pitchFamily="18" charset="0"/>
                  </a:endParaRPr>
                </a:p>
                <a:p>
                  <a:pPr algn="just"/>
                  <a:endParaRPr lang="pt-BR" dirty="0">
                    <a:cs typeface="Times New Roman" pitchFamily="18" charset="0"/>
                  </a:endParaRPr>
                </a:p>
                <a:p>
                  <a:pPr algn="just" eaLnBrk="0" hangingPunct="0"/>
                  <a:endParaRPr lang="pt-BR" dirty="0"/>
                </a:p>
              </p:txBody>
            </p:sp>
            <p:sp>
              <p:nvSpPr>
                <p:cNvPr id="44056" name="Rectangle 43"/>
                <p:cNvSpPr>
                  <a:spLocks noChangeArrowheads="1"/>
                </p:cNvSpPr>
                <p:nvPr/>
              </p:nvSpPr>
              <p:spPr bwMode="auto">
                <a:xfrm>
                  <a:off x="1404" y="1612"/>
                  <a:ext cx="1404" cy="403"/>
                </a:xfrm>
                <a:prstGeom prst="rect">
                  <a:avLst/>
                </a:prstGeom>
                <a:noFill/>
                <a:ln w="7">
                  <a:solidFill>
                    <a:srgbClr val="A0A0A0"/>
                  </a:solidFill>
                  <a:miter lim="800000"/>
                  <a:headEnd/>
                  <a:tailEnd/>
                </a:ln>
              </p:spPr>
              <p:txBody>
                <a:bodyPr/>
                <a:lstStyle/>
                <a:p>
                  <a:endParaRPr lang="pt-BR"/>
                </a:p>
              </p:txBody>
            </p:sp>
          </p:grpSp>
          <p:grpSp>
            <p:nvGrpSpPr>
              <p:cNvPr id="44052" name="Group 46"/>
              <p:cNvGrpSpPr>
                <a:grpSpLocks/>
              </p:cNvGrpSpPr>
              <p:nvPr/>
            </p:nvGrpSpPr>
            <p:grpSpPr bwMode="auto">
              <a:xfrm>
                <a:off x="2808" y="1612"/>
                <a:ext cx="1405" cy="403"/>
                <a:chOff x="2808" y="1612"/>
                <a:chExt cx="1405" cy="403"/>
              </a:xfrm>
            </p:grpSpPr>
            <p:sp>
              <p:nvSpPr>
                <p:cNvPr id="44053" name="Rectangle 16"/>
                <p:cNvSpPr>
                  <a:spLocks noChangeArrowheads="1"/>
                </p:cNvSpPr>
                <p:nvPr/>
              </p:nvSpPr>
              <p:spPr bwMode="auto">
                <a:xfrm>
                  <a:off x="2836" y="1612"/>
                  <a:ext cx="1349" cy="403"/>
                </a:xfrm>
                <a:prstGeom prst="rect">
                  <a:avLst/>
                </a:prstGeom>
                <a:noFill/>
                <a:ln w="9525">
                  <a:noFill/>
                  <a:miter lim="800000"/>
                  <a:headEnd/>
                  <a:tailEnd/>
                </a:ln>
              </p:spPr>
              <p:txBody>
                <a:bodyPr/>
                <a:lstStyle/>
                <a:p>
                  <a:pPr algn="just"/>
                  <a:r>
                    <a:rPr lang="pt-BR" dirty="0" err="1" smtClean="0">
                      <a:cs typeface="Times New Roman" pitchFamily="18" charset="0"/>
                    </a:rPr>
                    <a:t>CD-Roms</a:t>
                  </a:r>
                  <a:endParaRPr lang="pt-BR" dirty="0" smtClean="0">
                    <a:cs typeface="Times New Roman" pitchFamily="18" charset="0"/>
                  </a:endParaRPr>
                </a:p>
                <a:p>
                  <a:pPr algn="just"/>
                  <a:r>
                    <a:rPr lang="pt-BR" dirty="0" smtClean="0">
                      <a:cs typeface="Times New Roman" pitchFamily="18" charset="0"/>
                    </a:rPr>
                    <a:t>Bytes ?</a:t>
                  </a:r>
                </a:p>
                <a:p>
                  <a:pPr algn="just"/>
                  <a:endParaRPr lang="pt-BR" dirty="0">
                    <a:cs typeface="Times New Roman" pitchFamily="18" charset="0"/>
                  </a:endParaRPr>
                </a:p>
                <a:p>
                  <a:pPr algn="just" eaLnBrk="0" hangingPunct="0"/>
                  <a:endParaRPr lang="pt-BR" dirty="0"/>
                </a:p>
              </p:txBody>
            </p:sp>
            <p:sp>
              <p:nvSpPr>
                <p:cNvPr id="44054" name="Rectangle 45"/>
                <p:cNvSpPr>
                  <a:spLocks noChangeArrowheads="1"/>
                </p:cNvSpPr>
                <p:nvPr/>
              </p:nvSpPr>
              <p:spPr bwMode="auto">
                <a:xfrm>
                  <a:off x="2808" y="1612"/>
                  <a:ext cx="1405" cy="403"/>
                </a:xfrm>
                <a:prstGeom prst="rect">
                  <a:avLst/>
                </a:prstGeom>
                <a:noFill/>
                <a:ln w="7">
                  <a:solidFill>
                    <a:srgbClr val="A0A0A0"/>
                  </a:solidFill>
                  <a:miter lim="800000"/>
                  <a:headEnd/>
                  <a:tailEnd/>
                </a:ln>
              </p:spPr>
              <p:txBody>
                <a:bodyPr/>
                <a:lstStyle/>
                <a:p>
                  <a:endParaRPr lang="pt-BR"/>
                </a:p>
              </p:txBody>
            </p:sp>
          </p:grpSp>
        </p:grpSp>
        <p:sp>
          <p:nvSpPr>
            <p:cNvPr id="44037" name="Rectangle 48"/>
            <p:cNvSpPr>
              <a:spLocks noChangeArrowheads="1"/>
            </p:cNvSpPr>
            <p:nvPr/>
          </p:nvSpPr>
          <p:spPr bwMode="auto">
            <a:xfrm>
              <a:off x="38" y="-10"/>
              <a:ext cx="4219" cy="2021"/>
            </a:xfrm>
            <a:prstGeom prst="rect">
              <a:avLst/>
            </a:prstGeom>
            <a:noFill/>
            <a:ln w="11112">
              <a:solidFill>
                <a:srgbClr val="A0A0A0"/>
              </a:solidFill>
              <a:miter lim="800000"/>
              <a:headEnd/>
              <a:tailEnd/>
            </a:ln>
          </p:spPr>
          <p:txBody>
            <a:bodyPr/>
            <a:lstStyle/>
            <a:p>
              <a:endParaRPr lang="pt-BR"/>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1187624" y="381000"/>
            <a:ext cx="6813376" cy="887760"/>
          </a:xfrm>
        </p:spPr>
        <p:txBody>
          <a:bodyPr>
            <a:normAutofit/>
          </a:bodyPr>
          <a:lstStyle/>
          <a:p>
            <a:pPr eaLnBrk="1" fontAlgn="auto" hangingPunct="1">
              <a:spcAft>
                <a:spcPts val="0"/>
              </a:spcAft>
              <a:defRPr/>
            </a:pPr>
            <a:r>
              <a:rPr lang="pt-BR" sz="3200" b="1" dirty="0">
                <a:solidFill>
                  <a:schemeClr val="tx2">
                    <a:satMod val="130000"/>
                  </a:schemeClr>
                </a:solidFill>
              </a:rPr>
              <a:t>Função do documento audiovisual</a:t>
            </a:r>
          </a:p>
        </p:txBody>
      </p:sp>
      <p:sp>
        <p:nvSpPr>
          <p:cNvPr id="51203" name="Rectangle 3"/>
          <p:cNvSpPr>
            <a:spLocks noGrp="1" noChangeArrowheads="1"/>
          </p:cNvSpPr>
          <p:nvPr>
            <p:ph idx="1"/>
          </p:nvPr>
        </p:nvSpPr>
        <p:spPr>
          <a:xfrm>
            <a:off x="1331640" y="1447800"/>
            <a:ext cx="7507560" cy="4648200"/>
          </a:xfrm>
        </p:spPr>
        <p:txBody>
          <a:bodyPr/>
          <a:lstStyle/>
          <a:p>
            <a:pPr eaLnBrk="1" hangingPunct="1"/>
            <a:r>
              <a:rPr lang="pt-BR" sz="2800" b="1" dirty="0" smtClean="0">
                <a:cs typeface="Times New Roman" pitchFamily="18" charset="0"/>
              </a:rPr>
              <a:t>Testemunho:</a:t>
            </a:r>
            <a:r>
              <a:rPr lang="pt-BR" sz="2800" dirty="0" smtClean="0">
                <a:cs typeface="Times New Roman" pitchFamily="18" charset="0"/>
              </a:rPr>
              <a:t> provam que as atividades das instituições aconteceram de determinada maneira,  podem ser:</a:t>
            </a:r>
          </a:p>
          <a:p>
            <a:pPr lvl="1" algn="just" eaLnBrk="1" hangingPunct="1"/>
            <a:r>
              <a:rPr lang="pt-BR" dirty="0" smtClean="0">
                <a:cs typeface="Times New Roman" pitchFamily="18" charset="0"/>
              </a:rPr>
              <a:t> imagens, no caso de agência de publicidade,</a:t>
            </a:r>
          </a:p>
          <a:p>
            <a:pPr lvl="1" algn="just" eaLnBrk="1" hangingPunct="1"/>
            <a:r>
              <a:rPr lang="pt-BR" dirty="0" smtClean="0">
                <a:cs typeface="Times New Roman" pitchFamily="18" charset="0"/>
              </a:rPr>
              <a:t> matrizes de discos, para uma gravadora</a:t>
            </a:r>
          </a:p>
          <a:p>
            <a:pPr lvl="1" algn="just" eaLnBrk="1" hangingPunct="1"/>
            <a:r>
              <a:rPr lang="pt-BR" dirty="0" smtClean="0">
                <a:cs typeface="Times New Roman" pitchFamily="18" charset="0"/>
              </a:rPr>
              <a:t> ou então o registro em vídeo, de pronunciamentos de um dirigente da instituição.</a:t>
            </a:r>
          </a:p>
          <a:p>
            <a:pPr eaLnBrk="1" hangingPunct="1">
              <a:buFontTx/>
              <a:buNone/>
            </a:pPr>
            <a:endParaRPr lang="pt-BR" dirty="0" smtClean="0">
              <a:cs typeface="Times New Roman" pitchFamily="18" charset="0"/>
            </a:endParaRPr>
          </a:p>
          <a:p>
            <a:pPr eaLnBrk="1" hangingPunct="1"/>
            <a:endParaRPr lang="pt-BR" sz="2800" dirty="0" smtClean="0">
              <a:cs typeface="Times New Roman" pitchFamily="18" charset="0"/>
            </a:endParaRPr>
          </a:p>
          <a:p>
            <a:pPr eaLnBrk="1" hangingPunct="1"/>
            <a:endParaRPr lang="pt-BR" sz="2800" dirty="0" smtClean="0">
              <a:cs typeface="Times New Roman" pitchFamily="18" charset="0"/>
            </a:endParaRPr>
          </a:p>
          <a:p>
            <a:pPr lvl="1" algn="just" eaLnBrk="1" hangingPunct="1">
              <a:buFontTx/>
              <a:buNone/>
            </a:pPr>
            <a:endParaRPr lang="pt-BR" dirty="0" smtClean="0">
              <a:cs typeface="Times New Roman" pitchFamily="18" charset="0"/>
            </a:endParaRPr>
          </a:p>
        </p:txBody>
      </p:sp>
      <p:sp>
        <p:nvSpPr>
          <p:cNvPr id="5" name="Espaço Reservado para Número de Slide 5"/>
          <p:cNvSpPr>
            <a:spLocks noGrp="1"/>
          </p:cNvSpPr>
          <p:nvPr>
            <p:ph type="sldNum" sz="quarter" idx="12"/>
          </p:nvPr>
        </p:nvSpPr>
        <p:spPr/>
        <p:txBody>
          <a:bodyPr/>
          <a:lstStyle/>
          <a:p>
            <a:pPr>
              <a:defRPr/>
            </a:pPr>
            <a:fld id="{CFCE1BC1-C90D-441C-BC27-A3762146ADEA}" type="slidenum">
              <a:rPr lang="pt-BR"/>
              <a:pPr>
                <a:defRPr/>
              </a:pPr>
              <a:t>19</a:t>
            </a:fld>
            <a:endParaRPr lang="pt-B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258888" y="304800"/>
            <a:ext cx="6894512" cy="533400"/>
          </a:xfrm>
        </p:spPr>
        <p:txBody>
          <a:bodyPr>
            <a:noAutofit/>
          </a:bodyPr>
          <a:lstStyle/>
          <a:p>
            <a:pPr eaLnBrk="1" fontAlgn="auto" hangingPunct="1">
              <a:spcAft>
                <a:spcPts val="0"/>
              </a:spcAft>
              <a:defRPr/>
            </a:pPr>
            <a:r>
              <a:rPr lang="pt-BR" sz="3600" b="1" dirty="0">
                <a:solidFill>
                  <a:schemeClr val="tx2">
                    <a:satMod val="130000"/>
                  </a:schemeClr>
                </a:solidFill>
              </a:rPr>
              <a:t>Presença da imagem</a:t>
            </a:r>
          </a:p>
        </p:txBody>
      </p:sp>
      <p:sp>
        <p:nvSpPr>
          <p:cNvPr id="10243" name="Rectangle 3"/>
          <p:cNvSpPr>
            <a:spLocks noGrp="1" noChangeArrowheads="1"/>
          </p:cNvSpPr>
          <p:nvPr>
            <p:ph idx="1"/>
          </p:nvPr>
        </p:nvSpPr>
        <p:spPr>
          <a:xfrm>
            <a:off x="971550" y="980728"/>
            <a:ext cx="7992938" cy="5544616"/>
          </a:xfrm>
        </p:spPr>
        <p:txBody>
          <a:bodyPr/>
          <a:lstStyle/>
          <a:p>
            <a:pPr eaLnBrk="1" hangingPunct="1"/>
            <a:r>
              <a:rPr lang="pt-BR" dirty="0" smtClean="0"/>
              <a:t>Na Cultura</a:t>
            </a:r>
          </a:p>
          <a:p>
            <a:pPr lvl="1" eaLnBrk="1" hangingPunct="1"/>
            <a:r>
              <a:rPr lang="pt-BR" dirty="0" smtClean="0"/>
              <a:t>Bumba Meu Boi</a:t>
            </a:r>
          </a:p>
          <a:p>
            <a:pPr marL="403225" lvl="1" indent="0" eaLnBrk="1" hangingPunct="1">
              <a:buNone/>
            </a:pPr>
            <a:endParaRPr lang="pt-BR" dirty="0" smtClean="0"/>
          </a:p>
          <a:p>
            <a:pPr eaLnBrk="1" hangingPunct="1"/>
            <a:endParaRPr lang="pt-BR" dirty="0" smtClean="0"/>
          </a:p>
          <a:p>
            <a:pPr eaLnBrk="1" hangingPunct="1"/>
            <a:endParaRPr lang="pt-BR" dirty="0"/>
          </a:p>
          <a:p>
            <a:pPr eaLnBrk="1" hangingPunct="1"/>
            <a:endParaRPr lang="pt-BR" dirty="0" smtClean="0"/>
          </a:p>
          <a:p>
            <a:pPr eaLnBrk="1" hangingPunct="1"/>
            <a:endParaRPr lang="pt-BR" dirty="0"/>
          </a:p>
          <a:p>
            <a:pPr eaLnBrk="1" hangingPunct="1"/>
            <a:r>
              <a:rPr lang="pt-BR" dirty="0" smtClean="0"/>
              <a:t>Na Ciência</a:t>
            </a:r>
          </a:p>
          <a:p>
            <a:pPr lvl="1" eaLnBrk="1" hangingPunct="1"/>
            <a:r>
              <a:rPr lang="pt-BR" dirty="0" smtClean="0"/>
              <a:t>Furacão </a:t>
            </a:r>
            <a:r>
              <a:rPr lang="pt-BR" dirty="0" err="1"/>
              <a:t>K</a:t>
            </a:r>
            <a:r>
              <a:rPr lang="pt-BR" dirty="0" err="1" smtClean="0"/>
              <a:t>atrina</a:t>
            </a:r>
            <a:endParaRPr lang="pt-BR" dirty="0" smtClean="0"/>
          </a:p>
          <a:p>
            <a:pPr eaLnBrk="1" hangingPunct="1"/>
            <a:endParaRPr lang="pt-BR" dirty="0" smtClean="0"/>
          </a:p>
        </p:txBody>
      </p:sp>
      <p:sp>
        <p:nvSpPr>
          <p:cNvPr id="5" name="Espaço Reservado para Número de Slide 5"/>
          <p:cNvSpPr>
            <a:spLocks noGrp="1"/>
          </p:cNvSpPr>
          <p:nvPr>
            <p:ph type="sldNum" sz="quarter" idx="12"/>
          </p:nvPr>
        </p:nvSpPr>
        <p:spPr/>
        <p:txBody>
          <a:bodyPr/>
          <a:lstStyle/>
          <a:p>
            <a:pPr>
              <a:defRPr/>
            </a:pPr>
            <a:fld id="{81C72264-E40B-4038-942D-7752045AFFAC}" type="slidenum">
              <a:rPr lang="pt-BR"/>
              <a:pPr>
                <a:defRPr/>
              </a:pPr>
              <a:t>2</a:t>
            </a:fld>
            <a:endParaRPr lang="pt-BR"/>
          </a:p>
        </p:txBody>
      </p:sp>
      <p:pic>
        <p:nvPicPr>
          <p:cNvPr id="3" name="Image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8796" y="980728"/>
            <a:ext cx="3505572" cy="2088232"/>
          </a:xfrm>
          <a:prstGeom prst="rect">
            <a:avLst/>
          </a:prstGeom>
        </p:spPr>
      </p:pic>
      <p:pic>
        <p:nvPicPr>
          <p:cNvPr id="4" name="Image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8796" y="3717032"/>
            <a:ext cx="4324536" cy="2761878"/>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187624" y="381000"/>
            <a:ext cx="7651576" cy="609600"/>
          </a:xfrm>
        </p:spPr>
        <p:txBody>
          <a:bodyPr/>
          <a:lstStyle/>
          <a:p>
            <a:pPr eaLnBrk="1" fontAlgn="auto" hangingPunct="1">
              <a:spcAft>
                <a:spcPts val="0"/>
              </a:spcAft>
              <a:defRPr/>
            </a:pPr>
            <a:r>
              <a:rPr lang="pt-BR" sz="3200" b="1" dirty="0">
                <a:solidFill>
                  <a:schemeClr val="tx2">
                    <a:satMod val="130000"/>
                  </a:schemeClr>
                </a:solidFill>
                <a:cs typeface="Times New Roman" pitchFamily="18" charset="0"/>
              </a:rPr>
              <a:t>Preservação </a:t>
            </a:r>
            <a:r>
              <a:rPr lang="pt-BR" sz="3200" b="1" dirty="0" smtClean="0">
                <a:solidFill>
                  <a:schemeClr val="tx2">
                    <a:satMod val="130000"/>
                  </a:schemeClr>
                </a:solidFill>
                <a:cs typeface="Times New Roman" pitchFamily="18" charset="0"/>
              </a:rPr>
              <a:t>para Acesso</a:t>
            </a:r>
            <a:endParaRPr lang="pt-BR" sz="4000" dirty="0">
              <a:solidFill>
                <a:schemeClr val="tx2">
                  <a:satMod val="130000"/>
                </a:schemeClr>
              </a:solidFill>
              <a:cs typeface="Times New Roman" pitchFamily="18" charset="0"/>
            </a:endParaRPr>
          </a:p>
        </p:txBody>
      </p:sp>
      <p:sp>
        <p:nvSpPr>
          <p:cNvPr id="56323" name="Rectangle 3"/>
          <p:cNvSpPr>
            <a:spLocks noGrp="1" noChangeArrowheads="1"/>
          </p:cNvSpPr>
          <p:nvPr>
            <p:ph idx="1"/>
          </p:nvPr>
        </p:nvSpPr>
        <p:spPr>
          <a:xfrm>
            <a:off x="1259632" y="1371600"/>
            <a:ext cx="7503368" cy="4724400"/>
          </a:xfrm>
        </p:spPr>
        <p:txBody>
          <a:bodyPr/>
          <a:lstStyle/>
          <a:p>
            <a:pPr algn="just" eaLnBrk="1" hangingPunct="1"/>
            <a:r>
              <a:rPr lang="pt-BR" sz="2800" dirty="0" smtClean="0">
                <a:cs typeface="Times New Roman" pitchFamily="18" charset="0"/>
              </a:rPr>
              <a:t>Apresentam enormes desafios :</a:t>
            </a:r>
          </a:p>
          <a:p>
            <a:pPr lvl="1" algn="just" eaLnBrk="1" hangingPunct="1"/>
            <a:r>
              <a:rPr lang="pt-BR" sz="2400" dirty="0" smtClean="0">
                <a:cs typeface="Times New Roman" pitchFamily="18" charset="0"/>
              </a:rPr>
              <a:t> </a:t>
            </a:r>
            <a:r>
              <a:rPr lang="pt-BR" dirty="0" smtClean="0">
                <a:cs typeface="Times New Roman" pitchFamily="18" charset="0"/>
              </a:rPr>
              <a:t>tanto em termos de preservação do suporte (frágil); </a:t>
            </a:r>
          </a:p>
          <a:p>
            <a:pPr lvl="1" algn="just" eaLnBrk="1" hangingPunct="1"/>
            <a:r>
              <a:rPr lang="pt-BR" dirty="0" smtClean="0">
                <a:cs typeface="Times New Roman" pitchFamily="18" charset="0"/>
              </a:rPr>
              <a:t>quanto de preservação dos equipamentos necessários para ter acesso ao conteúdo dos documentos.</a:t>
            </a:r>
          </a:p>
        </p:txBody>
      </p:sp>
      <p:sp>
        <p:nvSpPr>
          <p:cNvPr id="5" name="Espaço Reservado para Número de Slide 5"/>
          <p:cNvSpPr>
            <a:spLocks noGrp="1"/>
          </p:cNvSpPr>
          <p:nvPr>
            <p:ph type="sldNum" sz="quarter" idx="12"/>
          </p:nvPr>
        </p:nvSpPr>
        <p:spPr/>
        <p:txBody>
          <a:bodyPr/>
          <a:lstStyle/>
          <a:p>
            <a:pPr>
              <a:defRPr/>
            </a:pPr>
            <a:fld id="{DFD0F1B6-4DFD-4FB1-BAD4-36AF7A61E7E7}" type="slidenum">
              <a:rPr lang="pt-BR"/>
              <a:pPr>
                <a:defRPr/>
              </a:pPr>
              <a:t>20</a:t>
            </a:fld>
            <a:endParaRPr lang="pt-B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403648" y="609600"/>
            <a:ext cx="7054552" cy="659160"/>
          </a:xfrm>
        </p:spPr>
        <p:txBody>
          <a:bodyPr>
            <a:normAutofit/>
          </a:bodyPr>
          <a:lstStyle/>
          <a:p>
            <a:pPr eaLnBrk="1" fontAlgn="auto" hangingPunct="1">
              <a:spcAft>
                <a:spcPts val="0"/>
              </a:spcAft>
              <a:defRPr/>
            </a:pPr>
            <a:r>
              <a:rPr lang="pt-BR" sz="3200" b="1" dirty="0" smtClean="0">
                <a:solidFill>
                  <a:schemeClr val="tx2">
                    <a:satMod val="130000"/>
                  </a:schemeClr>
                </a:solidFill>
                <a:cs typeface="Times New Roman" pitchFamily="18" charset="0"/>
              </a:rPr>
              <a:t>Armazenamento</a:t>
            </a:r>
            <a:endParaRPr lang="pt-BR" sz="3200" b="1" dirty="0">
              <a:solidFill>
                <a:schemeClr val="tx2">
                  <a:satMod val="130000"/>
                </a:schemeClr>
              </a:solidFill>
              <a:cs typeface="Times New Roman" pitchFamily="18" charset="0"/>
            </a:endParaRPr>
          </a:p>
        </p:txBody>
      </p:sp>
      <p:sp>
        <p:nvSpPr>
          <p:cNvPr id="58371" name="Rectangle 3"/>
          <p:cNvSpPr>
            <a:spLocks noGrp="1" noChangeArrowheads="1"/>
          </p:cNvSpPr>
          <p:nvPr>
            <p:ph idx="1"/>
          </p:nvPr>
        </p:nvSpPr>
        <p:spPr>
          <a:xfrm>
            <a:off x="1331640" y="1524000"/>
            <a:ext cx="7126560" cy="4572000"/>
          </a:xfrm>
        </p:spPr>
        <p:txBody>
          <a:bodyPr/>
          <a:lstStyle/>
          <a:p>
            <a:pPr algn="just" eaLnBrk="1" hangingPunct="1"/>
            <a:r>
              <a:rPr lang="pt-BR" sz="2800" dirty="0" smtClean="0">
                <a:cs typeface="Times New Roman" pitchFamily="18" charset="0"/>
              </a:rPr>
              <a:t>se justifica quando estes documentos são disponibilizados no que os diferencia, naquilo em que são insubstituíveis, a saber, sua dimensão sonora, iconográfica ou cinematográfica, isto é, </a:t>
            </a:r>
          </a:p>
          <a:p>
            <a:pPr algn="just" eaLnBrk="1" hangingPunct="1"/>
            <a:r>
              <a:rPr lang="pt-BR" sz="2800" b="1" dirty="0" smtClean="0">
                <a:cs typeface="Times New Roman" pitchFamily="18" charset="0"/>
              </a:rPr>
              <a:t>se justifica </a:t>
            </a:r>
            <a:r>
              <a:rPr lang="pt-BR" sz="2800" dirty="0" smtClean="0">
                <a:cs typeface="Times New Roman" pitchFamily="18" charset="0"/>
              </a:rPr>
              <a:t>a guarda e o tratamento, de documentos audiovisuais </a:t>
            </a:r>
            <a:r>
              <a:rPr lang="pt-BR" sz="2800" b="1" dirty="0" smtClean="0">
                <a:cs typeface="Times New Roman" pitchFamily="18" charset="0"/>
              </a:rPr>
              <a:t>em função da especificidade da imagem e/ou do som</a:t>
            </a:r>
            <a:r>
              <a:rPr lang="pt-BR" sz="2800" dirty="0" smtClean="0">
                <a:cs typeface="Times New Roman" pitchFamily="18" charset="0"/>
              </a:rPr>
              <a:t>.</a:t>
            </a:r>
          </a:p>
        </p:txBody>
      </p:sp>
      <p:sp>
        <p:nvSpPr>
          <p:cNvPr id="5" name="Espaço Reservado para Número de Slide 5"/>
          <p:cNvSpPr>
            <a:spLocks noGrp="1"/>
          </p:cNvSpPr>
          <p:nvPr>
            <p:ph type="sldNum" sz="quarter" idx="12"/>
          </p:nvPr>
        </p:nvSpPr>
        <p:spPr/>
        <p:txBody>
          <a:bodyPr/>
          <a:lstStyle/>
          <a:p>
            <a:pPr>
              <a:defRPr/>
            </a:pPr>
            <a:fld id="{924312CB-6B9E-4E22-B16F-ACDE3F596995}" type="slidenum">
              <a:rPr lang="pt-BR"/>
              <a:pPr>
                <a:defRPr/>
              </a:pPr>
              <a:t>21</a:t>
            </a:fld>
            <a:endParaRPr lang="pt-B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idx="1"/>
          </p:nvPr>
        </p:nvSpPr>
        <p:spPr>
          <a:xfrm>
            <a:off x="971600" y="620688"/>
            <a:ext cx="7943800" cy="5475312"/>
          </a:xfrm>
        </p:spPr>
        <p:txBody>
          <a:bodyPr/>
          <a:lstStyle/>
          <a:p>
            <a:pPr eaLnBrk="1" hangingPunct="1">
              <a:buFontTx/>
              <a:buNone/>
            </a:pPr>
            <a:r>
              <a:rPr lang="pt-BR" sz="2800" b="1" dirty="0" smtClean="0">
                <a:cs typeface="Times New Roman" pitchFamily="18" charset="0"/>
              </a:rPr>
              <a:t>Tratamento da Documentação audiovisual</a:t>
            </a:r>
          </a:p>
          <a:p>
            <a:pPr marL="82550" indent="0" algn="just" eaLnBrk="1" hangingPunct="1">
              <a:buNone/>
            </a:pPr>
            <a:r>
              <a:rPr lang="pt-BR" sz="2800" dirty="0" smtClean="0">
                <a:cs typeface="Times New Roman" pitchFamily="18" charset="0"/>
              </a:rPr>
              <a:t>		</a:t>
            </a:r>
            <a:r>
              <a:rPr lang="pt-BR" sz="3600" b="1" dirty="0" smtClean="0">
                <a:cs typeface="Times New Roman" pitchFamily="18" charset="0"/>
              </a:rPr>
              <a:t>=</a:t>
            </a:r>
          </a:p>
          <a:p>
            <a:pPr marL="82550" indent="0" algn="just" eaLnBrk="1" hangingPunct="1">
              <a:buNone/>
            </a:pPr>
            <a:r>
              <a:rPr lang="pt-BR" sz="2800" dirty="0">
                <a:cs typeface="Times New Roman" pitchFamily="18" charset="0"/>
              </a:rPr>
              <a:t>	</a:t>
            </a:r>
            <a:r>
              <a:rPr lang="pt-BR" sz="2800" dirty="0" smtClean="0">
                <a:cs typeface="Times New Roman" pitchFamily="18" charset="0"/>
              </a:rPr>
              <a:t>Forma  </a:t>
            </a:r>
            <a:r>
              <a:rPr lang="pt-BR" sz="2400" dirty="0" smtClean="0">
                <a:cs typeface="Times New Roman" pitchFamily="18" charset="0"/>
              </a:rPr>
              <a:t>(</a:t>
            </a:r>
            <a:r>
              <a:rPr lang="pt-BR" sz="2400" b="1" dirty="0" smtClean="0">
                <a:cs typeface="Times New Roman" pitchFamily="18" charset="0"/>
              </a:rPr>
              <a:t>Como </a:t>
            </a:r>
            <a:r>
              <a:rPr lang="pt-BR" sz="2400" dirty="0" smtClean="0">
                <a:cs typeface="Times New Roman" pitchFamily="18" charset="0"/>
              </a:rPr>
              <a:t>a coisa foi dita  e/ou mostrada,</a:t>
            </a:r>
          </a:p>
          <a:p>
            <a:pPr marL="82550" indent="0" algn="just" eaLnBrk="1" hangingPunct="1">
              <a:buNone/>
            </a:pPr>
            <a:r>
              <a:rPr lang="pt-BR" sz="2400" dirty="0">
                <a:cs typeface="Times New Roman" pitchFamily="18" charset="0"/>
              </a:rPr>
              <a:t>	</a:t>
            </a:r>
            <a:r>
              <a:rPr lang="pt-BR" sz="2400" dirty="0" smtClean="0">
                <a:cs typeface="Times New Roman" pitchFamily="18" charset="0"/>
              </a:rPr>
              <a:t>		 em termos de som e/ou imagem)</a:t>
            </a:r>
          </a:p>
          <a:p>
            <a:pPr marL="82550" indent="0" algn="just" eaLnBrk="1" hangingPunct="1">
              <a:buNone/>
            </a:pPr>
            <a:r>
              <a:rPr lang="pt-BR" sz="2800" dirty="0">
                <a:cs typeface="Times New Roman" pitchFamily="18" charset="0"/>
              </a:rPr>
              <a:t>	</a:t>
            </a:r>
            <a:r>
              <a:rPr lang="pt-BR" sz="2800" dirty="0" smtClean="0">
                <a:cs typeface="Times New Roman" pitchFamily="18" charset="0"/>
              </a:rPr>
              <a:t>	</a:t>
            </a:r>
            <a:r>
              <a:rPr lang="pt-BR" sz="3600" dirty="0" smtClean="0">
                <a:cs typeface="Times New Roman" pitchFamily="18" charset="0"/>
              </a:rPr>
              <a:t> </a:t>
            </a:r>
            <a:r>
              <a:rPr lang="pt-BR" sz="3600" b="1" dirty="0" smtClean="0">
                <a:cs typeface="Times New Roman" pitchFamily="18" charset="0"/>
              </a:rPr>
              <a:t>+ </a:t>
            </a:r>
          </a:p>
          <a:p>
            <a:pPr marL="82550" indent="0" algn="just" eaLnBrk="1" hangingPunct="1">
              <a:buNone/>
            </a:pPr>
            <a:r>
              <a:rPr lang="pt-BR" sz="2800" dirty="0">
                <a:cs typeface="Times New Roman" pitchFamily="18" charset="0"/>
              </a:rPr>
              <a:t>	</a:t>
            </a:r>
            <a:r>
              <a:rPr lang="pt-BR" sz="2800" dirty="0" smtClean="0">
                <a:cs typeface="Times New Roman" pitchFamily="18" charset="0"/>
              </a:rPr>
              <a:t>Conteúdo informacional  (</a:t>
            </a:r>
            <a:r>
              <a:rPr lang="pt-BR" sz="2400" b="1" dirty="0" smtClean="0">
                <a:cs typeface="Times New Roman" pitchFamily="18" charset="0"/>
              </a:rPr>
              <a:t>O que </a:t>
            </a:r>
            <a:r>
              <a:rPr lang="pt-BR" sz="2400" dirty="0" smtClean="0">
                <a:cs typeface="Times New Roman" pitchFamily="18" charset="0"/>
              </a:rPr>
              <a:t>foi dito e/ou</a:t>
            </a:r>
          </a:p>
          <a:p>
            <a:pPr marL="82550" indent="0" algn="just" eaLnBrk="1" hangingPunct="1">
              <a:buNone/>
            </a:pPr>
            <a:r>
              <a:rPr lang="pt-BR" sz="2400" dirty="0">
                <a:cs typeface="Times New Roman" pitchFamily="18" charset="0"/>
              </a:rPr>
              <a:t>	</a:t>
            </a:r>
            <a:r>
              <a:rPr lang="pt-BR" sz="2400" dirty="0" smtClean="0">
                <a:cs typeface="Times New Roman" pitchFamily="18" charset="0"/>
              </a:rPr>
              <a:t>					 mostrado)</a:t>
            </a:r>
          </a:p>
          <a:p>
            <a:pPr algn="just" eaLnBrk="1" hangingPunct="1">
              <a:buFontTx/>
              <a:buNone/>
            </a:pPr>
            <a:endParaRPr lang="pt-BR" sz="2000" dirty="0" smtClean="0">
              <a:cs typeface="Times New Roman" pitchFamily="18" charset="0"/>
            </a:endParaRPr>
          </a:p>
          <a:p>
            <a:pPr algn="just" eaLnBrk="1" hangingPunct="1">
              <a:buFontTx/>
              <a:buNone/>
            </a:pPr>
            <a:r>
              <a:rPr lang="pt-BR" sz="2000" dirty="0" smtClean="0">
                <a:cs typeface="Times New Roman" pitchFamily="18" charset="0"/>
              </a:rPr>
              <a:t>				</a:t>
            </a:r>
          </a:p>
          <a:p>
            <a:pPr algn="just" eaLnBrk="1" hangingPunct="1">
              <a:buFontTx/>
              <a:buNone/>
            </a:pPr>
            <a:r>
              <a:rPr lang="pt-BR" sz="2000" b="1" dirty="0">
                <a:cs typeface="Times New Roman" pitchFamily="18" charset="0"/>
              </a:rPr>
              <a:t>	</a:t>
            </a:r>
            <a:endParaRPr lang="pt-BR" sz="2000" dirty="0" smtClean="0">
              <a:cs typeface="Times New Roman" pitchFamily="18" charset="0"/>
            </a:endParaRPr>
          </a:p>
          <a:p>
            <a:pPr algn="just" eaLnBrk="1" hangingPunct="1">
              <a:buFontTx/>
              <a:buNone/>
            </a:pPr>
            <a:r>
              <a:rPr lang="pt-BR" dirty="0" smtClean="0">
                <a:cs typeface="Times New Roman" pitchFamily="18" charset="0"/>
              </a:rPr>
              <a:t> </a:t>
            </a:r>
          </a:p>
          <a:p>
            <a:pPr eaLnBrk="1" hangingPunct="1"/>
            <a:endParaRPr lang="pt-BR" dirty="0" smtClean="0"/>
          </a:p>
        </p:txBody>
      </p:sp>
      <p:sp>
        <p:nvSpPr>
          <p:cNvPr id="6" name="Espaço Reservado para Número de Slide 5"/>
          <p:cNvSpPr>
            <a:spLocks noGrp="1"/>
          </p:cNvSpPr>
          <p:nvPr>
            <p:ph type="sldNum" sz="quarter" idx="12"/>
          </p:nvPr>
        </p:nvSpPr>
        <p:spPr/>
        <p:txBody>
          <a:bodyPr/>
          <a:lstStyle/>
          <a:p>
            <a:pPr>
              <a:defRPr/>
            </a:pPr>
            <a:fld id="{CFA4BBBD-676D-45F0-A45D-81FFE5F42469}" type="slidenum">
              <a:rPr lang="pt-BR"/>
              <a:pPr>
                <a:defRPr/>
              </a:pPr>
              <a:t>22</a:t>
            </a:fld>
            <a:endParaRPr lang="pt-B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idx="1"/>
          </p:nvPr>
        </p:nvSpPr>
        <p:spPr>
          <a:xfrm>
            <a:off x="971600" y="914400"/>
            <a:ext cx="7992888" cy="5181600"/>
          </a:xfrm>
        </p:spPr>
        <p:txBody>
          <a:bodyPr/>
          <a:lstStyle/>
          <a:p>
            <a:pPr eaLnBrk="1" hangingPunct="1"/>
            <a:r>
              <a:rPr lang="pt-BR" sz="2800" dirty="0" smtClean="0">
                <a:cs typeface="Times New Roman" pitchFamily="18" charset="0"/>
              </a:rPr>
              <a:t>Tratamento do documento audiovisual deve levar em consideração a dicotomia que pode ocorrer entre o </a:t>
            </a:r>
            <a:r>
              <a:rPr lang="pt-BR" sz="2800" b="1" dirty="0" smtClean="0">
                <a:cs typeface="Times New Roman" pitchFamily="18" charset="0"/>
              </a:rPr>
              <a:t>conteúdo informacional </a:t>
            </a:r>
            <a:r>
              <a:rPr lang="pt-BR" sz="2800" dirty="0" smtClean="0">
                <a:cs typeface="Times New Roman" pitchFamily="18" charset="0"/>
              </a:rPr>
              <a:t>dos documentos e sua </a:t>
            </a:r>
            <a:r>
              <a:rPr lang="pt-BR" sz="2800" b="1" dirty="0" smtClean="0">
                <a:cs typeface="Times New Roman" pitchFamily="18" charset="0"/>
              </a:rPr>
              <a:t>forma expressiva</a:t>
            </a:r>
            <a:r>
              <a:rPr lang="pt-BR" sz="2800" dirty="0" smtClean="0">
                <a:cs typeface="Times New Roman" pitchFamily="18" charset="0"/>
              </a:rPr>
              <a:t>. </a:t>
            </a:r>
          </a:p>
          <a:p>
            <a:pPr eaLnBrk="1" hangingPunct="1">
              <a:buFontTx/>
              <a:buNone/>
            </a:pPr>
            <a:r>
              <a:rPr lang="pt-BR" sz="2800" dirty="0" smtClean="0">
                <a:cs typeface="Times New Roman" pitchFamily="18" charset="0"/>
              </a:rPr>
              <a:t>    </a:t>
            </a:r>
            <a:r>
              <a:rPr lang="pt-BR" sz="2400" dirty="0" smtClean="0">
                <a:cs typeface="Times New Roman" pitchFamily="18" charset="0"/>
              </a:rPr>
              <a:t>- Estudo gravado (suporte sonoro) sobre o plantio da soja sem a voz de um agricultor, mas somente economistas e políticos.</a:t>
            </a:r>
          </a:p>
          <a:p>
            <a:pPr eaLnBrk="1" hangingPunct="1">
              <a:buFontTx/>
              <a:buNone/>
            </a:pPr>
            <a:r>
              <a:rPr lang="pt-BR" sz="2400" dirty="0" smtClean="0">
                <a:cs typeface="Times New Roman" pitchFamily="18" charset="0"/>
              </a:rPr>
              <a:t>    - Documentário sobre as baleias que não mostra as baleias, somente o dorso ou o esguicho.</a:t>
            </a:r>
          </a:p>
          <a:p>
            <a:pPr eaLnBrk="1" hangingPunct="1"/>
            <a:r>
              <a:rPr lang="pt-BR" sz="2800" b="1" dirty="0" smtClean="0">
                <a:cs typeface="Times New Roman" pitchFamily="18" charset="0"/>
              </a:rPr>
              <a:t>Importante:</a:t>
            </a:r>
            <a:r>
              <a:rPr lang="pt-BR" sz="2800" dirty="0" smtClean="0">
                <a:cs typeface="Times New Roman" pitchFamily="18" charset="0"/>
              </a:rPr>
              <a:t> o conteúdo não corresponde forçosamente ao som e/ou imagem.</a:t>
            </a:r>
          </a:p>
        </p:txBody>
      </p:sp>
      <p:sp>
        <p:nvSpPr>
          <p:cNvPr id="4" name="Espaço Reservado para Número de Slide 5"/>
          <p:cNvSpPr>
            <a:spLocks noGrp="1"/>
          </p:cNvSpPr>
          <p:nvPr>
            <p:ph type="sldNum" sz="quarter" idx="12"/>
          </p:nvPr>
        </p:nvSpPr>
        <p:spPr/>
        <p:txBody>
          <a:bodyPr/>
          <a:lstStyle/>
          <a:p>
            <a:pPr>
              <a:defRPr/>
            </a:pPr>
            <a:fld id="{CCEE15C1-0896-4185-9E06-4F8CD6F92720}" type="slidenum">
              <a:rPr lang="pt-BR"/>
              <a:pPr>
                <a:defRPr/>
              </a:pPr>
              <a:t>23</a:t>
            </a:fld>
            <a:endParaRPr lang="pt-B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idx="1"/>
          </p:nvPr>
        </p:nvSpPr>
        <p:spPr>
          <a:xfrm>
            <a:off x="971600" y="990600"/>
            <a:ext cx="7848872" cy="5105400"/>
          </a:xfrm>
        </p:spPr>
        <p:txBody>
          <a:bodyPr/>
          <a:lstStyle/>
          <a:p>
            <a:pPr eaLnBrk="1" hangingPunct="1"/>
            <a:r>
              <a:rPr lang="pt-BR" b="1" dirty="0" smtClean="0">
                <a:cs typeface="Times New Roman" pitchFamily="18" charset="0"/>
              </a:rPr>
              <a:t>Recuperação da Imagem</a:t>
            </a:r>
          </a:p>
          <a:p>
            <a:pPr lvl="1" eaLnBrk="1" hangingPunct="1"/>
            <a:r>
              <a:rPr lang="pt-BR" dirty="0" smtClean="0">
                <a:cs typeface="Times New Roman" pitchFamily="18" charset="0"/>
              </a:rPr>
              <a:t>O usuário tem uma consciência incompleta da imagem procurada. </a:t>
            </a:r>
          </a:p>
          <a:p>
            <a:pPr lvl="1" eaLnBrk="1" hangingPunct="1"/>
            <a:r>
              <a:rPr lang="pt-BR" dirty="0" smtClean="0">
                <a:cs typeface="Times New Roman" pitchFamily="18" charset="0"/>
              </a:rPr>
              <a:t>A seleção da imagem final </a:t>
            </a:r>
            <a:r>
              <a:rPr lang="pt-BR" dirty="0" smtClean="0">
                <a:cs typeface="Times New Roman" pitchFamily="18" charset="0"/>
                <a:sym typeface="Wingdings" pitchFamily="2" charset="2"/>
              </a:rPr>
              <a:t> </a:t>
            </a:r>
            <a:r>
              <a:rPr lang="pt-BR" dirty="0" smtClean="0">
                <a:cs typeface="Times New Roman" pitchFamily="18" charset="0"/>
              </a:rPr>
              <a:t>comparação entre imagens e não entre a imagem idealizada e as imagens propostas.</a:t>
            </a:r>
          </a:p>
          <a:p>
            <a:pPr lvl="1" eaLnBrk="1" hangingPunct="1"/>
            <a:r>
              <a:rPr lang="pt-BR" dirty="0" smtClean="0">
                <a:cs typeface="Times New Roman" pitchFamily="18" charset="0"/>
              </a:rPr>
              <a:t>Outras variáveis podem influir na escolha além do conteúdo informacional.</a:t>
            </a:r>
          </a:p>
          <a:p>
            <a:pPr eaLnBrk="1" hangingPunct="1"/>
            <a:endParaRPr lang="pt-BR" dirty="0" smtClean="0"/>
          </a:p>
        </p:txBody>
      </p:sp>
      <p:sp>
        <p:nvSpPr>
          <p:cNvPr id="4" name="Espaço Reservado para Número de Slide 5"/>
          <p:cNvSpPr>
            <a:spLocks noGrp="1"/>
          </p:cNvSpPr>
          <p:nvPr>
            <p:ph type="sldNum" sz="quarter" idx="12"/>
          </p:nvPr>
        </p:nvSpPr>
        <p:spPr/>
        <p:txBody>
          <a:bodyPr/>
          <a:lstStyle/>
          <a:p>
            <a:pPr>
              <a:defRPr/>
            </a:pPr>
            <a:fld id="{B57BABB6-7D3A-4977-ADD5-E5F44874040C}" type="slidenum">
              <a:rPr lang="pt-BR"/>
              <a:pPr>
                <a:defRPr/>
              </a:pPr>
              <a:t>24</a:t>
            </a:fld>
            <a:endParaRPr lang="pt-B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1115616" y="332656"/>
            <a:ext cx="7772400" cy="457200"/>
          </a:xfrm>
        </p:spPr>
        <p:txBody>
          <a:bodyPr>
            <a:noAutofit/>
          </a:bodyPr>
          <a:lstStyle/>
          <a:p>
            <a:pPr eaLnBrk="1" fontAlgn="auto" hangingPunct="1">
              <a:spcAft>
                <a:spcPts val="0"/>
              </a:spcAft>
              <a:defRPr/>
            </a:pPr>
            <a:r>
              <a:rPr lang="pt-BR" sz="3600" b="1" dirty="0" smtClean="0">
                <a:solidFill>
                  <a:schemeClr val="tx2">
                    <a:satMod val="130000"/>
                  </a:schemeClr>
                </a:solidFill>
              </a:rPr>
              <a:t>O referente</a:t>
            </a:r>
            <a:endParaRPr lang="pt-BR" sz="3600" dirty="0">
              <a:solidFill>
                <a:schemeClr val="tx2">
                  <a:satMod val="130000"/>
                </a:schemeClr>
              </a:solidFill>
            </a:endParaRPr>
          </a:p>
        </p:txBody>
      </p:sp>
      <p:sp>
        <p:nvSpPr>
          <p:cNvPr id="65539" name="Rectangle 3"/>
          <p:cNvSpPr>
            <a:spLocks noGrp="1" noChangeArrowheads="1"/>
          </p:cNvSpPr>
          <p:nvPr>
            <p:ph idx="1"/>
          </p:nvPr>
        </p:nvSpPr>
        <p:spPr>
          <a:xfrm>
            <a:off x="1115616" y="1124744"/>
            <a:ext cx="7416824" cy="4971256"/>
          </a:xfrm>
        </p:spPr>
        <p:txBody>
          <a:bodyPr/>
          <a:lstStyle/>
          <a:p>
            <a:pPr eaLnBrk="1" hangingPunct="1"/>
            <a:r>
              <a:rPr lang="pt-BR" sz="2800" dirty="0" smtClean="0">
                <a:cs typeface="Times New Roman" pitchFamily="18" charset="0"/>
              </a:rPr>
              <a:t>Devemos </a:t>
            </a:r>
            <a:r>
              <a:rPr lang="pt-BR" sz="2800" b="1" dirty="0" smtClean="0">
                <a:cs typeface="Times New Roman" pitchFamily="18" charset="0"/>
              </a:rPr>
              <a:t>ouvir </a:t>
            </a:r>
            <a:r>
              <a:rPr lang="pt-BR" sz="2800" dirty="0" smtClean="0">
                <a:cs typeface="Times New Roman" pitchFamily="18" charset="0"/>
              </a:rPr>
              <a:t>e/ou </a:t>
            </a:r>
            <a:r>
              <a:rPr lang="pt-BR" sz="2800" b="1" dirty="0" smtClean="0">
                <a:cs typeface="Times New Roman" pitchFamily="18" charset="0"/>
              </a:rPr>
              <a:t>enxergar </a:t>
            </a:r>
            <a:r>
              <a:rPr lang="pt-BR" sz="2800" dirty="0" smtClean="0">
                <a:cs typeface="Times New Roman" pitchFamily="18" charset="0"/>
              </a:rPr>
              <a:t>o que o documento contém. </a:t>
            </a:r>
            <a:r>
              <a:rPr lang="pt-BR" sz="2800" dirty="0" smtClean="0">
                <a:cs typeface="Times New Roman" pitchFamily="18" charset="0"/>
                <a:sym typeface="Wingdings" pitchFamily="2" charset="2"/>
              </a:rPr>
              <a:t> </a:t>
            </a:r>
            <a:r>
              <a:rPr lang="pt-BR" sz="2800" dirty="0" smtClean="0">
                <a:cs typeface="Times New Roman" pitchFamily="18" charset="0"/>
              </a:rPr>
              <a:t>consciência do </a:t>
            </a:r>
            <a:r>
              <a:rPr lang="pt-BR" sz="2800" b="1" dirty="0" smtClean="0">
                <a:cs typeface="Times New Roman" pitchFamily="18" charset="0"/>
              </a:rPr>
              <a:t>referente.  </a:t>
            </a:r>
          </a:p>
          <a:p>
            <a:pPr lvl="1" eaLnBrk="1" hangingPunct="1"/>
            <a:r>
              <a:rPr lang="pt-BR" sz="2400" dirty="0" smtClean="0">
                <a:cs typeface="Times New Roman" pitchFamily="18" charset="0"/>
              </a:rPr>
              <a:t>Exemplo: leitura de um texto técnico</a:t>
            </a:r>
            <a:endParaRPr lang="pt-BR" sz="2400" dirty="0" smtClean="0"/>
          </a:p>
          <a:p>
            <a:pPr eaLnBrk="1" hangingPunct="1"/>
            <a:r>
              <a:rPr lang="pt-BR" sz="2800" dirty="0" smtClean="0">
                <a:cs typeface="Times New Roman" pitchFamily="18" charset="0"/>
              </a:rPr>
              <a:t>O documento audiovisual também é uma representação de um </a:t>
            </a:r>
            <a:r>
              <a:rPr lang="pt-BR" sz="2800" b="1" dirty="0" smtClean="0">
                <a:cs typeface="Times New Roman" pitchFamily="18" charset="0"/>
              </a:rPr>
              <a:t>referente </a:t>
            </a:r>
            <a:r>
              <a:rPr lang="pt-BR" sz="2800" dirty="0" smtClean="0">
                <a:cs typeface="Times New Roman" pitchFamily="18" charset="0"/>
              </a:rPr>
              <a:t>produzido a partir de decisões relacionadas a um código. </a:t>
            </a:r>
            <a:r>
              <a:rPr lang="pt-BR" sz="2400" dirty="0" smtClean="0">
                <a:cs typeface="Times New Roman" pitchFamily="18" charset="0"/>
              </a:rPr>
              <a:t>  </a:t>
            </a:r>
          </a:p>
          <a:p>
            <a:pPr lvl="1" eaLnBrk="1" hangingPunct="1"/>
            <a:r>
              <a:rPr lang="pt-BR" sz="2400" dirty="0" smtClean="0">
                <a:cs typeface="Times New Roman" pitchFamily="18" charset="0"/>
              </a:rPr>
              <a:t>Exemplo: a fotografia da igreja matriz é a representação da igreja e não a própria igreja.</a:t>
            </a:r>
          </a:p>
          <a:p>
            <a:pPr eaLnBrk="1" hangingPunct="1">
              <a:buFontTx/>
              <a:buNone/>
            </a:pPr>
            <a:endParaRPr lang="pt-BR" sz="2400" dirty="0" smtClean="0"/>
          </a:p>
        </p:txBody>
      </p:sp>
      <p:sp>
        <p:nvSpPr>
          <p:cNvPr id="5" name="Espaço Reservado para Número de Slide 5"/>
          <p:cNvSpPr>
            <a:spLocks noGrp="1"/>
          </p:cNvSpPr>
          <p:nvPr>
            <p:ph type="sldNum" sz="quarter" idx="12"/>
          </p:nvPr>
        </p:nvSpPr>
        <p:spPr/>
        <p:txBody>
          <a:bodyPr/>
          <a:lstStyle/>
          <a:p>
            <a:pPr>
              <a:defRPr/>
            </a:pPr>
            <a:fld id="{0B5C2C9F-3162-481F-ADE7-4B97FE43A17D}" type="slidenum">
              <a:rPr lang="pt-BR"/>
              <a:pPr>
                <a:defRPr/>
              </a:pPr>
              <a:t>25</a:t>
            </a:fld>
            <a:endParaRPr lang="pt-B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1331640" y="381000"/>
            <a:ext cx="7050360" cy="685800"/>
          </a:xfrm>
        </p:spPr>
        <p:txBody>
          <a:bodyPr>
            <a:normAutofit/>
          </a:bodyPr>
          <a:lstStyle/>
          <a:p>
            <a:pPr eaLnBrk="1" fontAlgn="auto" hangingPunct="1">
              <a:spcAft>
                <a:spcPts val="0"/>
              </a:spcAft>
              <a:defRPr/>
            </a:pPr>
            <a:r>
              <a:rPr lang="pt-BR" sz="3600" b="1" dirty="0" smtClean="0">
                <a:solidFill>
                  <a:schemeClr val="tx2">
                    <a:satMod val="130000"/>
                  </a:schemeClr>
                </a:solidFill>
              </a:rPr>
              <a:t>Dois níveis de análise</a:t>
            </a:r>
            <a:endParaRPr lang="pt-BR" sz="3600" dirty="0">
              <a:solidFill>
                <a:schemeClr val="tx2">
                  <a:satMod val="130000"/>
                </a:schemeClr>
              </a:solidFill>
              <a:cs typeface="Times New Roman" pitchFamily="18" charset="0"/>
            </a:endParaRPr>
          </a:p>
        </p:txBody>
      </p:sp>
      <p:sp>
        <p:nvSpPr>
          <p:cNvPr id="67587" name="Rectangle 3"/>
          <p:cNvSpPr>
            <a:spLocks noGrp="1" noChangeArrowheads="1"/>
          </p:cNvSpPr>
          <p:nvPr>
            <p:ph idx="1"/>
          </p:nvPr>
        </p:nvSpPr>
        <p:spPr>
          <a:xfrm>
            <a:off x="1259632" y="1371600"/>
            <a:ext cx="7560840" cy="4724400"/>
          </a:xfrm>
        </p:spPr>
        <p:txBody>
          <a:bodyPr/>
          <a:lstStyle/>
          <a:p>
            <a:pPr eaLnBrk="1" hangingPunct="1"/>
            <a:r>
              <a:rPr lang="pt-BR" dirty="0" smtClean="0">
                <a:cs typeface="Times New Roman" pitchFamily="18" charset="0"/>
              </a:rPr>
              <a:t>por um lado a </a:t>
            </a:r>
            <a:r>
              <a:rPr lang="pt-BR" b="1" dirty="0" smtClean="0">
                <a:cs typeface="Times New Roman" pitchFamily="18" charset="0"/>
              </a:rPr>
              <a:t>ouvir </a:t>
            </a:r>
            <a:r>
              <a:rPr lang="pt-BR" dirty="0" smtClean="0">
                <a:cs typeface="Times New Roman" pitchFamily="18" charset="0"/>
              </a:rPr>
              <a:t>e </a:t>
            </a:r>
            <a:r>
              <a:rPr lang="pt-BR" b="1" dirty="0" smtClean="0">
                <a:cs typeface="Times New Roman" pitchFamily="18" charset="0"/>
              </a:rPr>
              <a:t>ver </a:t>
            </a:r>
            <a:r>
              <a:rPr lang="pt-BR" dirty="0" smtClean="0">
                <a:cs typeface="Times New Roman" pitchFamily="18" charset="0"/>
              </a:rPr>
              <a:t>o </a:t>
            </a:r>
            <a:r>
              <a:rPr lang="pt-BR" b="1" dirty="0" smtClean="0">
                <a:cs typeface="Times New Roman" pitchFamily="18" charset="0"/>
              </a:rPr>
              <a:t>conteúdo</a:t>
            </a:r>
            <a:r>
              <a:rPr lang="pt-BR" dirty="0" smtClean="0">
                <a:cs typeface="Times New Roman" pitchFamily="18" charset="0"/>
              </a:rPr>
              <a:t> dos documentos audiovisuais,</a:t>
            </a:r>
          </a:p>
          <a:p>
            <a:pPr eaLnBrk="1" hangingPunct="1"/>
            <a:r>
              <a:rPr lang="pt-BR" dirty="0" smtClean="0">
                <a:cs typeface="Times New Roman" pitchFamily="18" charset="0"/>
              </a:rPr>
              <a:t> e por outro lado de </a:t>
            </a:r>
            <a:r>
              <a:rPr lang="pt-BR" b="1" dirty="0" smtClean="0">
                <a:cs typeface="Times New Roman" pitchFamily="18" charset="0"/>
              </a:rPr>
              <a:t>perceber o significado do conjunto</a:t>
            </a:r>
            <a:r>
              <a:rPr lang="pt-BR" dirty="0" smtClean="0">
                <a:cs typeface="Times New Roman" pitchFamily="18" charset="0"/>
              </a:rPr>
              <a:t> (ou seja, o seu tema).</a:t>
            </a:r>
          </a:p>
          <a:p>
            <a:pPr eaLnBrk="1" hangingPunct="1">
              <a:buFontTx/>
              <a:buNone/>
            </a:pPr>
            <a:r>
              <a:rPr lang="pt-BR" dirty="0" smtClean="0">
                <a:cs typeface="Times New Roman" pitchFamily="18" charset="0"/>
              </a:rPr>
              <a:t> </a:t>
            </a:r>
            <a:r>
              <a:rPr lang="pt-BR" b="1" dirty="0" smtClean="0">
                <a:cs typeface="Times New Roman" pitchFamily="18" charset="0"/>
              </a:rPr>
              <a:t>Importante:</a:t>
            </a:r>
            <a:r>
              <a:rPr lang="pt-BR" dirty="0" smtClean="0">
                <a:cs typeface="Times New Roman" pitchFamily="18" charset="0"/>
              </a:rPr>
              <a:t> </a:t>
            </a:r>
            <a:r>
              <a:rPr lang="pt-BR" i="1" dirty="0" smtClean="0">
                <a:cs typeface="Times New Roman" pitchFamily="18" charset="0"/>
              </a:rPr>
              <a:t>uma análise do documento deve permanecer muito próxima do som e da imagem, a outra se afasta para um nível mais abstrato.</a:t>
            </a:r>
          </a:p>
          <a:p>
            <a:pPr eaLnBrk="1" hangingPunct="1"/>
            <a:endParaRPr lang="pt-BR" dirty="0" smtClean="0"/>
          </a:p>
        </p:txBody>
      </p:sp>
      <p:sp>
        <p:nvSpPr>
          <p:cNvPr id="5" name="Espaço Reservado para Número de Slide 5"/>
          <p:cNvSpPr>
            <a:spLocks noGrp="1"/>
          </p:cNvSpPr>
          <p:nvPr>
            <p:ph type="sldNum" sz="quarter" idx="12"/>
          </p:nvPr>
        </p:nvSpPr>
        <p:spPr/>
        <p:txBody>
          <a:bodyPr/>
          <a:lstStyle/>
          <a:p>
            <a:pPr>
              <a:defRPr/>
            </a:pPr>
            <a:fld id="{07F34FEB-0863-4B26-8C49-2FEB50BEB215}" type="slidenum">
              <a:rPr lang="pt-BR"/>
              <a:pPr>
                <a:defRPr/>
              </a:pPr>
              <a:t>26</a:t>
            </a:fld>
            <a:endParaRPr lang="pt-B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Fluxo</a:t>
            </a:r>
            <a:endParaRPr lang="pt-BR" dirty="0"/>
          </a:p>
        </p:txBody>
      </p:sp>
      <p:sp>
        <p:nvSpPr>
          <p:cNvPr id="3" name="Espaço Reservado para Conteúdo 2"/>
          <p:cNvSpPr>
            <a:spLocks noGrp="1"/>
          </p:cNvSpPr>
          <p:nvPr>
            <p:ph idx="1"/>
          </p:nvPr>
        </p:nvSpPr>
        <p:spPr>
          <a:xfrm>
            <a:off x="1435100" y="1124744"/>
            <a:ext cx="7499350" cy="5123656"/>
          </a:xfrm>
        </p:spPr>
        <p:txBody>
          <a:bodyPr/>
          <a:lstStyle/>
          <a:p>
            <a:pPr algn="ctr"/>
            <a:r>
              <a:rPr lang="pt-BR" sz="3600" b="1" dirty="0" smtClean="0"/>
              <a:t>Representação</a:t>
            </a:r>
          </a:p>
          <a:p>
            <a:pPr algn="ctr"/>
            <a:endParaRPr lang="pt-BR" sz="3600" b="1" dirty="0" smtClean="0"/>
          </a:p>
          <a:p>
            <a:pPr algn="ctr"/>
            <a:endParaRPr lang="pt-BR" sz="3600" b="1" dirty="0" smtClean="0"/>
          </a:p>
          <a:p>
            <a:pPr algn="ctr"/>
            <a:r>
              <a:rPr lang="pt-BR" sz="3600" b="1" dirty="0" smtClean="0"/>
              <a:t>Registro</a:t>
            </a:r>
          </a:p>
          <a:p>
            <a:pPr algn="ctr"/>
            <a:endParaRPr lang="pt-BR" sz="3600" b="1" dirty="0" smtClean="0"/>
          </a:p>
          <a:p>
            <a:pPr algn="ctr">
              <a:buNone/>
            </a:pPr>
            <a:endParaRPr lang="pt-BR" sz="3600" b="1" dirty="0" smtClean="0"/>
          </a:p>
          <a:p>
            <a:pPr algn="ctr"/>
            <a:r>
              <a:rPr lang="pt-BR" sz="3600" b="1" dirty="0" smtClean="0"/>
              <a:t>Recuperação</a:t>
            </a:r>
          </a:p>
          <a:p>
            <a:endParaRPr lang="pt-BR" dirty="0" smtClean="0"/>
          </a:p>
          <a:p>
            <a:endParaRPr lang="pt-BR" dirty="0" smtClean="0"/>
          </a:p>
          <a:p>
            <a:pPr>
              <a:buNone/>
            </a:pPr>
            <a:endParaRPr lang="pt-BR" dirty="0" smtClean="0"/>
          </a:p>
          <a:p>
            <a:pPr>
              <a:buNone/>
            </a:pPr>
            <a:endParaRPr lang="pt-BR" dirty="0" smtClean="0"/>
          </a:p>
        </p:txBody>
      </p:sp>
      <p:sp>
        <p:nvSpPr>
          <p:cNvPr id="4" name="Espaço Reservado para Número de Slide 3"/>
          <p:cNvSpPr>
            <a:spLocks noGrp="1"/>
          </p:cNvSpPr>
          <p:nvPr>
            <p:ph type="sldNum" sz="quarter" idx="12"/>
          </p:nvPr>
        </p:nvSpPr>
        <p:spPr/>
        <p:txBody>
          <a:bodyPr/>
          <a:lstStyle/>
          <a:p>
            <a:pPr>
              <a:defRPr/>
            </a:pPr>
            <a:fld id="{17BE4C38-5AA3-44EB-8168-A1A670FBDFBF}" type="slidenum">
              <a:rPr lang="pt-BR" smtClean="0"/>
              <a:pPr>
                <a:defRPr/>
              </a:pPr>
              <a:t>27</a:t>
            </a:fld>
            <a:endParaRPr lang="pt-BR"/>
          </a:p>
        </p:txBody>
      </p:sp>
      <p:cxnSp>
        <p:nvCxnSpPr>
          <p:cNvPr id="6" name="Conector de seta reta 5"/>
          <p:cNvCxnSpPr/>
          <p:nvPr/>
        </p:nvCxnSpPr>
        <p:spPr>
          <a:xfrm rot="5400000">
            <a:off x="4591422" y="2420094"/>
            <a:ext cx="1296144" cy="1588"/>
          </a:xfrm>
          <a:prstGeom prst="straightConnector1">
            <a:avLst/>
          </a:prstGeom>
          <a:ln w="762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2" name="Conector de seta reta 11"/>
          <p:cNvCxnSpPr/>
          <p:nvPr/>
        </p:nvCxnSpPr>
        <p:spPr>
          <a:xfrm rot="5400000" flipH="1" flipV="1">
            <a:off x="4534408" y="4329100"/>
            <a:ext cx="1224136" cy="1588"/>
          </a:xfrm>
          <a:prstGeom prst="straightConnector1">
            <a:avLst/>
          </a:prstGeom>
          <a:ln w="762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1187624" y="609600"/>
            <a:ext cx="7575376" cy="685800"/>
          </a:xfrm>
        </p:spPr>
        <p:txBody>
          <a:bodyPr>
            <a:normAutofit/>
          </a:bodyPr>
          <a:lstStyle/>
          <a:p>
            <a:pPr eaLnBrk="1" fontAlgn="auto" hangingPunct="1">
              <a:spcAft>
                <a:spcPts val="0"/>
              </a:spcAft>
              <a:defRPr/>
            </a:pPr>
            <a:r>
              <a:rPr lang="pt-BR" sz="3600" b="1" dirty="0" smtClean="0">
                <a:solidFill>
                  <a:schemeClr val="tx2">
                    <a:satMod val="130000"/>
                  </a:schemeClr>
                </a:solidFill>
                <a:cs typeface="Times New Roman" pitchFamily="18" charset="0"/>
              </a:rPr>
              <a:t>Uso</a:t>
            </a:r>
            <a:endParaRPr lang="pt-BR" sz="3600" b="1" dirty="0">
              <a:solidFill>
                <a:schemeClr val="tx2">
                  <a:satMod val="130000"/>
                </a:schemeClr>
              </a:solidFill>
              <a:cs typeface="Times New Roman" pitchFamily="18" charset="0"/>
            </a:endParaRPr>
          </a:p>
        </p:txBody>
      </p:sp>
      <p:sp>
        <p:nvSpPr>
          <p:cNvPr id="69635" name="Rectangle 3"/>
          <p:cNvSpPr>
            <a:spLocks noGrp="1" noChangeArrowheads="1"/>
          </p:cNvSpPr>
          <p:nvPr>
            <p:ph idx="1"/>
          </p:nvPr>
        </p:nvSpPr>
        <p:spPr>
          <a:xfrm>
            <a:off x="1331640" y="1600200"/>
            <a:ext cx="7416824" cy="4495800"/>
          </a:xfrm>
        </p:spPr>
        <p:txBody>
          <a:bodyPr/>
          <a:lstStyle/>
          <a:p>
            <a:pPr eaLnBrk="1" hangingPunct="1"/>
            <a:r>
              <a:rPr lang="pt-BR" dirty="0" smtClean="0">
                <a:cs typeface="Times New Roman" pitchFamily="18" charset="0"/>
              </a:rPr>
              <a:t>Direitos dos autores dos documentos e das pessoas gravadas, fotografadas ou filmadas;</a:t>
            </a:r>
          </a:p>
          <a:p>
            <a:pPr eaLnBrk="1" hangingPunct="1"/>
            <a:r>
              <a:rPr lang="pt-BR" dirty="0" smtClean="0">
                <a:cs typeface="Times New Roman" pitchFamily="18" charset="0"/>
              </a:rPr>
              <a:t>Aspectos éticos envolvidos na utilização de sons e/ou imagens que ilustram conceitos reprovados pela sociedade.</a:t>
            </a:r>
          </a:p>
          <a:p>
            <a:pPr eaLnBrk="1" hangingPunct="1"/>
            <a:endParaRPr lang="pt-BR" dirty="0" smtClean="0"/>
          </a:p>
        </p:txBody>
      </p:sp>
      <p:sp>
        <p:nvSpPr>
          <p:cNvPr id="5" name="Espaço Reservado para Número de Slide 5"/>
          <p:cNvSpPr>
            <a:spLocks noGrp="1"/>
          </p:cNvSpPr>
          <p:nvPr>
            <p:ph type="sldNum" sz="quarter" idx="12"/>
          </p:nvPr>
        </p:nvSpPr>
        <p:spPr/>
        <p:txBody>
          <a:bodyPr/>
          <a:lstStyle/>
          <a:p>
            <a:pPr>
              <a:defRPr/>
            </a:pPr>
            <a:fld id="{67BC53E0-4373-46FD-9106-B268B3EC1AB0}" type="slidenum">
              <a:rPr lang="pt-BR"/>
              <a:pPr>
                <a:defRPr/>
              </a:pPr>
              <a:t>28</a:t>
            </a:fld>
            <a:endParaRPr lang="pt-B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4000" b="1" dirty="0" smtClean="0">
                <a:solidFill>
                  <a:schemeClr val="tx2">
                    <a:satMod val="130000"/>
                  </a:schemeClr>
                </a:solidFill>
              </a:rPr>
              <a:t>Arquivos audiovisuais (origem</a:t>
            </a:r>
            <a:r>
              <a:rPr lang="pt-BR" sz="4400" b="1" dirty="0" smtClean="0">
                <a:solidFill>
                  <a:schemeClr val="tx2">
                    <a:satMod val="130000"/>
                  </a:schemeClr>
                </a:solidFill>
              </a:rPr>
              <a:t>)</a:t>
            </a:r>
            <a:endParaRPr lang="pt-BR" dirty="0"/>
          </a:p>
        </p:txBody>
      </p:sp>
      <p:sp>
        <p:nvSpPr>
          <p:cNvPr id="3" name="Espaço Reservado para Conteúdo 2"/>
          <p:cNvSpPr>
            <a:spLocks noGrp="1"/>
          </p:cNvSpPr>
          <p:nvPr>
            <p:ph idx="1"/>
          </p:nvPr>
        </p:nvSpPr>
        <p:spPr>
          <a:xfrm>
            <a:off x="1115616" y="1447800"/>
            <a:ext cx="7818834" cy="4800600"/>
          </a:xfrm>
        </p:spPr>
        <p:txBody>
          <a:bodyPr/>
          <a:lstStyle/>
          <a:p>
            <a:pPr algn="just" eaLnBrk="1" hangingPunct="1">
              <a:lnSpc>
                <a:spcPct val="90000"/>
              </a:lnSpc>
            </a:pPr>
            <a:r>
              <a:rPr lang="pt-BR" sz="2800" dirty="0" smtClean="0">
                <a:cs typeface="Times New Roman" pitchFamily="18" charset="0"/>
              </a:rPr>
              <a:t>Instituições diferentes: bibliotecas, arquivos, museus, centros de documentação </a:t>
            </a:r>
          </a:p>
          <a:p>
            <a:pPr algn="just" eaLnBrk="1" hangingPunct="1">
              <a:lnSpc>
                <a:spcPct val="90000"/>
              </a:lnSpc>
            </a:pPr>
            <a:r>
              <a:rPr lang="pt-BR" sz="2800" dirty="0" smtClean="0">
                <a:cs typeface="Times New Roman" pitchFamily="18" charset="0"/>
              </a:rPr>
              <a:t>Trabalho é interpretado do  ponto de vista da formação do profissional encarregado:    bibliotecário, museólogo,  arquivista,  cineasta, radialista, jornalista, etc. </a:t>
            </a:r>
          </a:p>
          <a:p>
            <a:pPr algn="just" eaLnBrk="1" hangingPunct="1">
              <a:lnSpc>
                <a:spcPct val="90000"/>
              </a:lnSpc>
            </a:pPr>
            <a:r>
              <a:rPr lang="pt-BR" sz="2800" dirty="0" smtClean="0">
                <a:cs typeface="Times New Roman" pitchFamily="18" charset="0"/>
              </a:rPr>
              <a:t>A partir dos anos 30 </a:t>
            </a:r>
            <a:r>
              <a:rPr lang="pt-BR" sz="2800" dirty="0" smtClean="0">
                <a:cs typeface="Times New Roman" pitchFamily="18" charset="0"/>
                <a:sym typeface="Wingdings" pitchFamily="2" charset="2"/>
              </a:rPr>
              <a:t>surgem </a:t>
            </a:r>
            <a:r>
              <a:rPr lang="pt-BR" sz="2800" dirty="0" smtClean="0">
                <a:cs typeface="Times New Roman" pitchFamily="18" charset="0"/>
              </a:rPr>
              <a:t>federações internacionais para representar os respectivos medias.</a:t>
            </a:r>
          </a:p>
          <a:p>
            <a:pPr algn="just" eaLnBrk="1" hangingPunct="1">
              <a:lnSpc>
                <a:spcPct val="90000"/>
              </a:lnSpc>
              <a:buFontTx/>
              <a:buNone/>
            </a:pPr>
            <a:endParaRPr lang="pt-BR" sz="2800" dirty="0" smtClean="0">
              <a:cs typeface="Times New Roman" pitchFamily="18" charset="0"/>
            </a:endParaRPr>
          </a:p>
          <a:p>
            <a:pPr algn="just" eaLnBrk="1" hangingPunct="1">
              <a:lnSpc>
                <a:spcPct val="90000"/>
              </a:lnSpc>
              <a:buFontTx/>
              <a:buNone/>
            </a:pPr>
            <a:r>
              <a:rPr lang="pt-BR" sz="2800" dirty="0" smtClean="0">
                <a:cs typeface="Times New Roman" pitchFamily="18" charset="0"/>
              </a:rPr>
              <a:t>         </a:t>
            </a:r>
            <a:endParaRPr lang="pt-BR" dirty="0"/>
          </a:p>
        </p:txBody>
      </p:sp>
      <p:sp>
        <p:nvSpPr>
          <p:cNvPr id="4" name="Espaço Reservado para Número de Slide 3"/>
          <p:cNvSpPr>
            <a:spLocks noGrp="1"/>
          </p:cNvSpPr>
          <p:nvPr>
            <p:ph type="sldNum" sz="quarter" idx="12"/>
          </p:nvPr>
        </p:nvSpPr>
        <p:spPr/>
        <p:txBody>
          <a:bodyPr/>
          <a:lstStyle/>
          <a:p>
            <a:pPr>
              <a:defRPr/>
            </a:pPr>
            <a:fld id="{17BE4C38-5AA3-44EB-8168-A1A670FBDFBF}" type="slidenum">
              <a:rPr lang="pt-BR" smtClean="0"/>
              <a:pPr>
                <a:defRPr/>
              </a:pPr>
              <a:t>29</a:t>
            </a:fld>
            <a:endParaRPr lang="pt-B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755576" y="548680"/>
            <a:ext cx="8178874" cy="5699720"/>
          </a:xfrm>
        </p:spPr>
        <p:txBody>
          <a:bodyPr/>
          <a:lstStyle/>
          <a:p>
            <a:pPr lvl="1" eaLnBrk="1" hangingPunct="1">
              <a:lnSpc>
                <a:spcPct val="90000"/>
              </a:lnSpc>
            </a:pPr>
            <a:r>
              <a:rPr lang="pt-BR" sz="2400" dirty="0" smtClean="0">
                <a:latin typeface="Arial" pitchFamily="34" charset="0"/>
                <a:cs typeface="Arial" pitchFamily="34" charset="0"/>
              </a:rPr>
              <a:t>A </a:t>
            </a:r>
            <a:r>
              <a:rPr lang="pt-BR" sz="2400" dirty="0">
                <a:latin typeface="Arial" pitchFamily="34" charset="0"/>
                <a:cs typeface="Arial" pitchFamily="34" charset="0"/>
              </a:rPr>
              <a:t>fotografia substitui a pintura como forma de representação dos acontecimento, pessoas e </a:t>
            </a:r>
            <a:r>
              <a:rPr lang="pt-BR" sz="2400" dirty="0" smtClean="0">
                <a:latin typeface="Arial" pitchFamily="34" charset="0"/>
                <a:cs typeface="Arial" pitchFamily="34" charset="0"/>
              </a:rPr>
              <a:t>lugares.</a:t>
            </a:r>
          </a:p>
          <a:p>
            <a:pPr lvl="1" eaLnBrk="1" hangingPunct="1">
              <a:lnSpc>
                <a:spcPct val="90000"/>
              </a:lnSpc>
            </a:pPr>
            <a:endParaRPr lang="pt-BR" sz="1600" dirty="0">
              <a:latin typeface="Arial" pitchFamily="34" charset="0"/>
              <a:cs typeface="Arial" pitchFamily="34" charset="0"/>
            </a:endParaRPr>
          </a:p>
          <a:p>
            <a:pPr marL="82550" indent="0">
              <a:buNone/>
            </a:pPr>
            <a:r>
              <a:rPr lang="pt-BR" dirty="0" smtClean="0"/>
              <a:t>				   Claude Monet</a:t>
            </a:r>
          </a:p>
          <a:p>
            <a:pPr marL="82550" indent="0">
              <a:buNone/>
            </a:pPr>
            <a:endParaRPr lang="pt-BR" dirty="0"/>
          </a:p>
          <a:p>
            <a:pPr marL="82550" indent="0">
              <a:buNone/>
            </a:pPr>
            <a:endParaRPr lang="pt-BR" dirty="0" smtClean="0"/>
          </a:p>
          <a:p>
            <a:pPr marL="82550" indent="0">
              <a:buNone/>
            </a:pPr>
            <a:endParaRPr lang="pt-BR" dirty="0"/>
          </a:p>
          <a:p>
            <a:pPr marL="82550" indent="0">
              <a:buNone/>
            </a:pPr>
            <a:endParaRPr lang="pt-BR" dirty="0" smtClean="0"/>
          </a:p>
          <a:p>
            <a:pPr marL="82550" indent="0">
              <a:buNone/>
            </a:pPr>
            <a:r>
              <a:rPr lang="pt-BR" dirty="0" smtClean="0"/>
              <a:t>	Matt </a:t>
            </a:r>
            <a:r>
              <a:rPr lang="pt-BR" dirty="0" err="1" smtClean="0"/>
              <a:t>Molloy</a:t>
            </a:r>
            <a:endParaRPr lang="pt-BR" dirty="0"/>
          </a:p>
        </p:txBody>
      </p:sp>
      <p:sp>
        <p:nvSpPr>
          <p:cNvPr id="4" name="Espaço Reservado para Número de Slide 3"/>
          <p:cNvSpPr>
            <a:spLocks noGrp="1"/>
          </p:cNvSpPr>
          <p:nvPr>
            <p:ph type="sldNum" sz="quarter" idx="12"/>
          </p:nvPr>
        </p:nvSpPr>
        <p:spPr/>
        <p:txBody>
          <a:bodyPr/>
          <a:lstStyle/>
          <a:p>
            <a:pPr>
              <a:defRPr/>
            </a:pPr>
            <a:fld id="{17BE4C38-5AA3-44EB-8168-A1A670FBDFBF}" type="slidenum">
              <a:rPr lang="pt-BR" smtClean="0"/>
              <a:pPr>
                <a:defRPr/>
              </a:pPr>
              <a:t>3</a:t>
            </a:fld>
            <a:endParaRPr lang="pt-BR"/>
          </a:p>
        </p:txBody>
      </p:sp>
      <p:pic>
        <p:nvPicPr>
          <p:cNvPr id="5" name="Imagem 4" descr="monet1"/>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099642" y="1700808"/>
            <a:ext cx="3472358" cy="2118320"/>
          </a:xfrm>
          <a:prstGeom prst="rect">
            <a:avLst/>
          </a:prstGeom>
          <a:noFill/>
          <a:ln>
            <a:noFill/>
          </a:ln>
        </p:spPr>
      </p:pic>
      <p:pic>
        <p:nvPicPr>
          <p:cNvPr id="6" name="Imagem 5" descr="images1"/>
          <p:cNvPicPr>
            <a:picLocks noGrp="1" noChangeAspect="1"/>
          </p:cNvPicPr>
          <p:nvPr isPhoto="1"/>
        </p:nvPicPr>
        <p:blipFill>
          <a:blip r:embed="rId3" cstate="print">
            <a:lum/>
            <a:extLst>
              <a:ext uri="{28A0092B-C50C-407E-A947-70E740481C1C}">
                <a14:useLocalDpi xmlns:a14="http://schemas.microsoft.com/office/drawing/2010/main" val="0"/>
              </a:ext>
            </a:extLst>
          </a:blip>
          <a:stretch>
            <a:fillRect/>
          </a:stretch>
        </p:blipFill>
        <p:spPr>
          <a:xfrm>
            <a:off x="5076056" y="3933057"/>
            <a:ext cx="3744416" cy="2160240"/>
          </a:xfrm>
          <a:prstGeom prst="rect">
            <a:avLst/>
          </a:prstGeom>
          <a:noFill/>
          <a:ln>
            <a:noFill/>
          </a:ln>
        </p:spPr>
      </p:pic>
    </p:spTree>
    <p:extLst>
      <p:ext uri="{BB962C8B-B14F-4D97-AF65-F5344CB8AC3E}">
        <p14:creationId xmlns:p14="http://schemas.microsoft.com/office/powerpoint/2010/main" val="20310996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a:spLocks noGrp="1" noChangeArrowheads="1"/>
          </p:cNvSpPr>
          <p:nvPr>
            <p:ph idx="1"/>
          </p:nvPr>
        </p:nvSpPr>
        <p:spPr>
          <a:xfrm>
            <a:off x="827584" y="685800"/>
            <a:ext cx="8316416" cy="5410200"/>
          </a:xfrm>
        </p:spPr>
        <p:txBody>
          <a:bodyPr/>
          <a:lstStyle/>
          <a:p>
            <a:pPr eaLnBrk="1" hangingPunct="1">
              <a:lnSpc>
                <a:spcPct val="90000"/>
              </a:lnSpc>
            </a:pPr>
            <a:r>
              <a:rPr lang="pt-BR" b="1" dirty="0" smtClean="0">
                <a:cs typeface="Times New Roman" pitchFamily="18" charset="0"/>
              </a:rPr>
              <a:t>Início do século XX </a:t>
            </a:r>
            <a:r>
              <a:rPr lang="pt-BR" dirty="0" smtClean="0">
                <a:cs typeface="Times New Roman" pitchFamily="18" charset="0"/>
                <a:sym typeface="Wingdings" pitchFamily="2" charset="2"/>
              </a:rPr>
              <a:t>questão da  </a:t>
            </a:r>
            <a:r>
              <a:rPr lang="pt-BR" dirty="0" smtClean="0">
                <a:cs typeface="Times New Roman" pitchFamily="18" charset="0"/>
              </a:rPr>
              <a:t>durabilidade  versus valor. </a:t>
            </a:r>
          </a:p>
          <a:p>
            <a:pPr eaLnBrk="1" hangingPunct="1">
              <a:lnSpc>
                <a:spcPct val="90000"/>
              </a:lnSpc>
            </a:pPr>
            <a:r>
              <a:rPr lang="pt-BR" b="1" dirty="0" smtClean="0">
                <a:cs typeface="Times New Roman" pitchFamily="18" charset="0"/>
              </a:rPr>
              <a:t>II Guerra </a:t>
            </a:r>
            <a:r>
              <a:rPr lang="pt-BR" dirty="0" smtClean="0">
                <a:cs typeface="Times New Roman" pitchFamily="18" charset="0"/>
                <a:sym typeface="Wingdings" pitchFamily="2" charset="2"/>
              </a:rPr>
              <a:t> </a:t>
            </a:r>
            <a:r>
              <a:rPr lang="pt-BR" dirty="0" smtClean="0">
                <a:cs typeface="Times New Roman" pitchFamily="18" charset="0"/>
              </a:rPr>
              <a:t>desenvolvimento das rádios, criou gêneros completamente novos de material de potencial preservação.</a:t>
            </a:r>
          </a:p>
          <a:p>
            <a:pPr eaLnBrk="1" hangingPunct="1">
              <a:lnSpc>
                <a:spcPct val="90000"/>
              </a:lnSpc>
            </a:pPr>
            <a:r>
              <a:rPr lang="pt-BR" b="1" dirty="0" smtClean="0">
                <a:cs typeface="Times New Roman" pitchFamily="18" charset="0"/>
              </a:rPr>
              <a:t>Anos 50 </a:t>
            </a:r>
            <a:r>
              <a:rPr lang="pt-BR" dirty="0" smtClean="0">
                <a:cs typeface="Times New Roman" pitchFamily="18" charset="0"/>
                <a:sym typeface="Wingdings" pitchFamily="2" charset="2"/>
              </a:rPr>
              <a:t></a:t>
            </a:r>
            <a:r>
              <a:rPr lang="pt-BR" dirty="0" smtClean="0">
                <a:cs typeface="Times New Roman" pitchFamily="18" charset="0"/>
              </a:rPr>
              <a:t> popularização da televisão fez o mesmo com as imagens em movimento.</a:t>
            </a:r>
          </a:p>
          <a:p>
            <a:pPr eaLnBrk="1" hangingPunct="1">
              <a:lnSpc>
                <a:spcPct val="90000"/>
              </a:lnSpc>
              <a:buNone/>
            </a:pPr>
            <a:r>
              <a:rPr lang="pt-BR" dirty="0" smtClean="0">
                <a:cs typeface="Times New Roman" pitchFamily="18" charset="0"/>
                <a:sym typeface="Wingdings" pitchFamily="2" charset="2"/>
              </a:rPr>
              <a:t></a:t>
            </a:r>
            <a:r>
              <a:rPr lang="pt-BR" dirty="0" smtClean="0">
                <a:cs typeface="Times New Roman" pitchFamily="18" charset="0"/>
              </a:rPr>
              <a:t>Mudanças nos formatos de gravação reforçaram as preocupações crescentes com a </a:t>
            </a:r>
            <a:r>
              <a:rPr lang="pt-BR" b="1" dirty="0" smtClean="0">
                <a:cs typeface="Times New Roman" pitchFamily="18" charset="0"/>
              </a:rPr>
              <a:t>acessibilidade</a:t>
            </a:r>
            <a:r>
              <a:rPr lang="pt-BR" dirty="0" smtClean="0">
                <a:cs typeface="Times New Roman" pitchFamily="18" charset="0"/>
              </a:rPr>
              <a:t> futura.</a:t>
            </a:r>
          </a:p>
          <a:p>
            <a:pPr eaLnBrk="1" hangingPunct="1">
              <a:lnSpc>
                <a:spcPct val="90000"/>
              </a:lnSpc>
            </a:pPr>
            <a:endParaRPr lang="pt-BR" dirty="0" smtClean="0">
              <a:cs typeface="Times New Roman" pitchFamily="18" charset="0"/>
            </a:endParaRPr>
          </a:p>
          <a:p>
            <a:pPr eaLnBrk="1" hangingPunct="1">
              <a:lnSpc>
                <a:spcPct val="90000"/>
              </a:lnSpc>
            </a:pPr>
            <a:endParaRPr lang="pt-BR" dirty="0" smtClean="0"/>
          </a:p>
        </p:txBody>
      </p:sp>
      <p:sp>
        <p:nvSpPr>
          <p:cNvPr id="4" name="Espaço Reservado para Número de Slide 5"/>
          <p:cNvSpPr>
            <a:spLocks noGrp="1"/>
          </p:cNvSpPr>
          <p:nvPr>
            <p:ph type="sldNum" sz="quarter" idx="12"/>
          </p:nvPr>
        </p:nvSpPr>
        <p:spPr/>
        <p:txBody>
          <a:bodyPr/>
          <a:lstStyle/>
          <a:p>
            <a:pPr>
              <a:defRPr/>
            </a:pPr>
            <a:fld id="{AEDB3621-7157-4561-A704-0E006946A148}" type="slidenum">
              <a:rPr lang="pt-BR"/>
              <a:pPr>
                <a:defRPr/>
              </a:pPr>
              <a:t>30</a:t>
            </a:fld>
            <a:endParaRPr lang="pt-B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259632" y="609600"/>
            <a:ext cx="7198568" cy="762000"/>
          </a:xfrm>
        </p:spPr>
        <p:txBody>
          <a:bodyPr/>
          <a:lstStyle/>
          <a:p>
            <a:pPr eaLnBrk="1" fontAlgn="auto" hangingPunct="1">
              <a:spcAft>
                <a:spcPts val="0"/>
              </a:spcAft>
              <a:defRPr/>
            </a:pPr>
            <a:r>
              <a:rPr lang="pt-BR" sz="3200" b="1" dirty="0">
                <a:solidFill>
                  <a:schemeClr val="tx2">
                    <a:satMod val="130000"/>
                  </a:schemeClr>
                </a:solidFill>
              </a:rPr>
              <a:t>Bibliotecas, </a:t>
            </a:r>
            <a:r>
              <a:rPr lang="pt-BR" sz="3200" b="1" dirty="0" smtClean="0">
                <a:solidFill>
                  <a:schemeClr val="tx2">
                    <a:satMod val="130000"/>
                  </a:schemeClr>
                </a:solidFill>
              </a:rPr>
              <a:t> Arquivos </a:t>
            </a:r>
            <a:r>
              <a:rPr lang="pt-BR" sz="3200" b="1" dirty="0">
                <a:solidFill>
                  <a:schemeClr val="tx2">
                    <a:satMod val="130000"/>
                  </a:schemeClr>
                </a:solidFill>
              </a:rPr>
              <a:t>e Museus</a:t>
            </a:r>
          </a:p>
        </p:txBody>
      </p:sp>
      <p:sp>
        <p:nvSpPr>
          <p:cNvPr id="75779" name="Rectangle 3"/>
          <p:cNvSpPr>
            <a:spLocks noGrp="1" noChangeArrowheads="1"/>
          </p:cNvSpPr>
          <p:nvPr>
            <p:ph idx="1"/>
          </p:nvPr>
        </p:nvSpPr>
        <p:spPr>
          <a:xfrm>
            <a:off x="1187624" y="1752600"/>
            <a:ext cx="7270576" cy="4343400"/>
          </a:xfrm>
        </p:spPr>
        <p:txBody>
          <a:bodyPr/>
          <a:lstStyle/>
          <a:p>
            <a:pPr algn="just" eaLnBrk="1" hangingPunct="1"/>
            <a:r>
              <a:rPr lang="pt-BR" sz="2800" dirty="0" smtClean="0">
                <a:cs typeface="Times New Roman" pitchFamily="18" charset="0"/>
              </a:rPr>
              <a:t>Pontos em comum:</a:t>
            </a:r>
            <a:r>
              <a:rPr lang="pt-BR" sz="2400" dirty="0" smtClean="0">
                <a:cs typeface="Times New Roman" pitchFamily="18" charset="0"/>
              </a:rPr>
              <a:t> </a:t>
            </a:r>
          </a:p>
          <a:p>
            <a:pPr lvl="1" algn="just" eaLnBrk="1" hangingPunct="1"/>
            <a:r>
              <a:rPr lang="pt-BR" dirty="0" smtClean="0">
                <a:cs typeface="Times New Roman" pitchFamily="18" charset="0"/>
              </a:rPr>
              <a:t> construção e administração de  coleções;</a:t>
            </a:r>
          </a:p>
          <a:p>
            <a:pPr lvl="1" algn="just" eaLnBrk="1" hangingPunct="1"/>
            <a:r>
              <a:rPr lang="pt-BR" dirty="0" smtClean="0">
                <a:cs typeface="Times New Roman" pitchFamily="18" charset="0"/>
              </a:rPr>
              <a:t> conservação dos materiais dessas coleções;</a:t>
            </a:r>
          </a:p>
          <a:p>
            <a:pPr lvl="1" algn="just" eaLnBrk="1" hangingPunct="1"/>
            <a:r>
              <a:rPr lang="pt-BR" dirty="0" smtClean="0">
                <a:cs typeface="Times New Roman" pitchFamily="18" charset="0"/>
              </a:rPr>
              <a:t> fornecimento de acesso aos usuários.</a:t>
            </a:r>
          </a:p>
          <a:p>
            <a:pPr lvl="1" algn="just" eaLnBrk="1" hangingPunct="1"/>
            <a:r>
              <a:rPr lang="pt-BR" dirty="0" smtClean="0">
                <a:cs typeface="Times New Roman" pitchFamily="18" charset="0"/>
              </a:rPr>
              <a:t>coleções nos mais diferentes suportes e formatos.</a:t>
            </a:r>
          </a:p>
          <a:p>
            <a:pPr eaLnBrk="1" hangingPunct="1">
              <a:buNone/>
            </a:pPr>
            <a:endParaRPr lang="pt-BR" sz="2800" dirty="0" smtClean="0"/>
          </a:p>
        </p:txBody>
      </p:sp>
      <p:sp>
        <p:nvSpPr>
          <p:cNvPr id="5" name="Espaço Reservado para Número de Slide 5"/>
          <p:cNvSpPr>
            <a:spLocks noGrp="1"/>
          </p:cNvSpPr>
          <p:nvPr>
            <p:ph type="sldNum" sz="quarter" idx="12"/>
          </p:nvPr>
        </p:nvSpPr>
        <p:spPr/>
        <p:txBody>
          <a:bodyPr/>
          <a:lstStyle/>
          <a:p>
            <a:pPr>
              <a:defRPr/>
            </a:pPr>
            <a:fld id="{A30BAA2F-1724-4363-B84E-F25D25819CCA}" type="slidenum">
              <a:rPr lang="pt-BR"/>
              <a:pPr>
                <a:defRPr/>
              </a:pPr>
              <a:t>31</a:t>
            </a:fld>
            <a:endParaRPr lang="pt-B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115616" y="381000"/>
            <a:ext cx="7037784" cy="609600"/>
          </a:xfrm>
        </p:spPr>
        <p:txBody>
          <a:bodyPr/>
          <a:lstStyle/>
          <a:p>
            <a:pPr eaLnBrk="1" fontAlgn="auto" hangingPunct="1">
              <a:spcAft>
                <a:spcPts val="0"/>
              </a:spcAft>
              <a:defRPr/>
            </a:pPr>
            <a:r>
              <a:rPr lang="pt-BR" sz="3200" b="1" dirty="0" smtClean="0">
                <a:solidFill>
                  <a:schemeClr val="tx2">
                    <a:satMod val="130000"/>
                  </a:schemeClr>
                </a:solidFill>
                <a:cs typeface="Times New Roman" pitchFamily="18" charset="0"/>
              </a:rPr>
              <a:t>As 3 </a:t>
            </a:r>
            <a:r>
              <a:rPr lang="pt-BR" sz="3200" b="1" dirty="0" err="1" smtClean="0">
                <a:solidFill>
                  <a:schemeClr val="tx2">
                    <a:satMod val="130000"/>
                  </a:schemeClr>
                </a:solidFill>
                <a:cs typeface="Times New Roman" pitchFamily="18" charset="0"/>
              </a:rPr>
              <a:t>Marias</a:t>
            </a:r>
            <a:r>
              <a:rPr lang="pt-BR" sz="3200" b="1" dirty="0" smtClean="0">
                <a:solidFill>
                  <a:schemeClr val="tx2">
                    <a:satMod val="130000"/>
                  </a:schemeClr>
                </a:solidFill>
                <a:cs typeface="Times New Roman" pitchFamily="18" charset="0"/>
              </a:rPr>
              <a:t>  </a:t>
            </a:r>
            <a:r>
              <a:rPr lang="pt-BR" sz="2800" dirty="0" smtClean="0">
                <a:solidFill>
                  <a:schemeClr val="tx2">
                    <a:satMod val="130000"/>
                  </a:schemeClr>
                </a:solidFill>
                <a:cs typeface="Times New Roman" pitchFamily="18" charset="0"/>
              </a:rPr>
              <a:t>(SMIT)</a:t>
            </a:r>
            <a:endParaRPr lang="pt-BR" sz="2800" dirty="0">
              <a:solidFill>
                <a:schemeClr val="tx2">
                  <a:satMod val="130000"/>
                </a:schemeClr>
              </a:solidFill>
              <a:cs typeface="Times New Roman" pitchFamily="18" charset="0"/>
            </a:endParaRPr>
          </a:p>
        </p:txBody>
      </p:sp>
      <p:sp>
        <p:nvSpPr>
          <p:cNvPr id="45059" name="Rectangle 3"/>
          <p:cNvSpPr>
            <a:spLocks noGrp="1" noChangeArrowheads="1"/>
          </p:cNvSpPr>
          <p:nvPr>
            <p:ph idx="1"/>
          </p:nvPr>
        </p:nvSpPr>
        <p:spPr>
          <a:xfrm>
            <a:off x="971600" y="1124744"/>
            <a:ext cx="7647384" cy="4971256"/>
          </a:xfrm>
        </p:spPr>
        <p:txBody>
          <a:bodyPr/>
          <a:lstStyle/>
          <a:p>
            <a:pPr algn="just" eaLnBrk="1" hangingPunct="1"/>
            <a:r>
              <a:rPr lang="pt-BR" sz="2800" dirty="0" smtClean="0">
                <a:cs typeface="Times New Roman" pitchFamily="18" charset="0"/>
              </a:rPr>
              <a:t>Nas Bibliotecas,  Museus e Arquivos </a:t>
            </a:r>
          </a:p>
          <a:p>
            <a:pPr lvl="1" algn="just" eaLnBrk="1" hangingPunct="1"/>
            <a:r>
              <a:rPr lang="pt-BR" dirty="0" smtClean="0">
                <a:cs typeface="Times New Roman" pitchFamily="18" charset="0"/>
              </a:rPr>
              <a:t>O tratamento dos Documentos audiovisuais está associado à 3  profissões diferentes.</a:t>
            </a:r>
          </a:p>
          <a:p>
            <a:pPr lvl="1" algn="just" eaLnBrk="1" hangingPunct="1"/>
            <a:endParaRPr lang="pt-BR" sz="2400" dirty="0" smtClean="0">
              <a:cs typeface="Times New Roman" pitchFamily="18" charset="0"/>
            </a:endParaRPr>
          </a:p>
          <a:p>
            <a:pPr lvl="1" algn="just" eaLnBrk="1" hangingPunct="1"/>
            <a:endParaRPr lang="pt-BR" sz="2400" dirty="0" smtClean="0">
              <a:cs typeface="Times New Roman" pitchFamily="18" charset="0"/>
            </a:endParaRPr>
          </a:p>
          <a:p>
            <a:pPr lvl="1" algn="just" eaLnBrk="1" hangingPunct="1"/>
            <a:endParaRPr lang="pt-BR" sz="2400" dirty="0" smtClean="0">
              <a:cs typeface="Times New Roman" pitchFamily="18" charset="0"/>
            </a:endParaRPr>
          </a:p>
          <a:p>
            <a:pPr lvl="1" algn="just" eaLnBrk="1" hangingPunct="1"/>
            <a:endParaRPr lang="pt-BR" sz="2400" dirty="0" smtClean="0">
              <a:cs typeface="Times New Roman" pitchFamily="18" charset="0"/>
            </a:endParaRPr>
          </a:p>
          <a:p>
            <a:pPr lvl="1" algn="just" eaLnBrk="1" hangingPunct="1"/>
            <a:r>
              <a:rPr lang="pt-BR" dirty="0" smtClean="0">
                <a:cs typeface="Times New Roman" pitchFamily="18" charset="0"/>
              </a:rPr>
              <a:t>Cristalizam-se lógicas diferentes de tratamento e, pior, não estabelecem suficiente diálogo entre si.</a:t>
            </a:r>
          </a:p>
          <a:p>
            <a:pPr eaLnBrk="1" hangingPunct="1"/>
            <a:endParaRPr lang="pt-BR" sz="2800" dirty="0" smtClean="0"/>
          </a:p>
        </p:txBody>
      </p:sp>
      <p:sp>
        <p:nvSpPr>
          <p:cNvPr id="5" name="Espaço Reservado para Número de Slide 5"/>
          <p:cNvSpPr>
            <a:spLocks noGrp="1"/>
          </p:cNvSpPr>
          <p:nvPr>
            <p:ph type="sldNum" sz="quarter" idx="12"/>
          </p:nvPr>
        </p:nvSpPr>
        <p:spPr/>
        <p:txBody>
          <a:bodyPr/>
          <a:lstStyle/>
          <a:p>
            <a:pPr>
              <a:defRPr/>
            </a:pPr>
            <a:fld id="{53EA03A2-6DE7-4EE5-BAC9-F2B99FA3B7F8}" type="slidenum">
              <a:rPr lang="pt-BR"/>
              <a:pPr>
                <a:defRPr/>
              </a:pPr>
              <a:t>32</a:t>
            </a:fld>
            <a:endParaRPr lang="pt-BR"/>
          </a:p>
        </p:txBody>
      </p:sp>
      <p:cxnSp>
        <p:nvCxnSpPr>
          <p:cNvPr id="7" name="Conector de seta reta 6"/>
          <p:cNvCxnSpPr/>
          <p:nvPr/>
        </p:nvCxnSpPr>
        <p:spPr>
          <a:xfrm rot="5400000">
            <a:off x="3455876" y="3392996"/>
            <a:ext cx="1656184" cy="1588"/>
          </a:xfrm>
          <a:prstGeom prst="straightConnector1">
            <a:avLst/>
          </a:prstGeom>
          <a:ln w="762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71337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187624" y="260648"/>
            <a:ext cx="7054552" cy="792088"/>
          </a:xfrm>
        </p:spPr>
        <p:txBody>
          <a:bodyPr>
            <a:normAutofit fontScale="90000"/>
          </a:bodyPr>
          <a:lstStyle/>
          <a:p>
            <a:pPr eaLnBrk="1" fontAlgn="auto" hangingPunct="1">
              <a:spcAft>
                <a:spcPts val="0"/>
              </a:spcAft>
              <a:defRPr/>
            </a:pPr>
            <a:r>
              <a:rPr lang="pt-BR" sz="4000" b="1" dirty="0" smtClean="0">
                <a:solidFill>
                  <a:schemeClr val="tx2">
                    <a:satMod val="130000"/>
                  </a:schemeClr>
                </a:solidFill>
                <a:cs typeface="Times New Roman" pitchFamily="18" charset="0"/>
              </a:rPr>
              <a:t>Consequências</a:t>
            </a:r>
            <a:r>
              <a:rPr lang="pt-BR" sz="3200" b="1" dirty="0">
                <a:solidFill>
                  <a:schemeClr val="tx2">
                    <a:satMod val="130000"/>
                  </a:schemeClr>
                </a:solidFill>
                <a:cs typeface="Times New Roman" pitchFamily="18" charset="0"/>
              </a:rPr>
              <a:t/>
            </a:r>
            <a:br>
              <a:rPr lang="pt-BR" sz="3200" b="1" dirty="0">
                <a:solidFill>
                  <a:schemeClr val="tx2">
                    <a:satMod val="130000"/>
                  </a:schemeClr>
                </a:solidFill>
                <a:cs typeface="Times New Roman" pitchFamily="18" charset="0"/>
              </a:rPr>
            </a:br>
            <a:endParaRPr lang="pt-BR" sz="3200" b="1" dirty="0">
              <a:solidFill>
                <a:schemeClr val="tx2">
                  <a:satMod val="130000"/>
                </a:schemeClr>
              </a:solidFill>
              <a:cs typeface="Times New Roman" pitchFamily="18" charset="0"/>
            </a:endParaRPr>
          </a:p>
        </p:txBody>
      </p:sp>
      <p:sp>
        <p:nvSpPr>
          <p:cNvPr id="46083" name="Rectangle 3"/>
          <p:cNvSpPr>
            <a:spLocks noGrp="1" noChangeArrowheads="1"/>
          </p:cNvSpPr>
          <p:nvPr>
            <p:ph idx="1"/>
          </p:nvPr>
        </p:nvSpPr>
        <p:spPr>
          <a:xfrm>
            <a:off x="1115616" y="908720"/>
            <a:ext cx="7704856" cy="4104456"/>
          </a:xfrm>
        </p:spPr>
        <p:txBody>
          <a:bodyPr/>
          <a:lstStyle/>
          <a:p>
            <a:pPr eaLnBrk="1" hangingPunct="1"/>
            <a:r>
              <a:rPr lang="pt-BR" dirty="0" smtClean="0">
                <a:cs typeface="Times New Roman" pitchFamily="18" charset="0"/>
              </a:rPr>
              <a:t>Dispersão bibliográfica</a:t>
            </a:r>
          </a:p>
          <a:p>
            <a:pPr eaLnBrk="1" hangingPunct="1"/>
            <a:r>
              <a:rPr lang="pt-BR" dirty="0" smtClean="0">
                <a:cs typeface="Times New Roman" pitchFamily="18" charset="0"/>
              </a:rPr>
              <a:t>Dispersão terminológica </a:t>
            </a:r>
          </a:p>
          <a:p>
            <a:pPr eaLnBrk="1" hangingPunct="1"/>
            <a:r>
              <a:rPr lang="pt-BR" dirty="0" smtClean="0">
                <a:cs typeface="Times New Roman" pitchFamily="18" charset="0"/>
              </a:rPr>
              <a:t>Dispersão de recursos informacionais</a:t>
            </a:r>
          </a:p>
          <a:p>
            <a:pPr eaLnBrk="1" hangingPunct="1"/>
            <a:r>
              <a:rPr lang="pt-BR" dirty="0" smtClean="0">
                <a:cs typeface="Times New Roman" pitchFamily="18" charset="0"/>
              </a:rPr>
              <a:t>Baixa preocupação com a normalização</a:t>
            </a:r>
          </a:p>
          <a:p>
            <a:pPr eaLnBrk="1" hangingPunct="1"/>
            <a:endParaRPr lang="pt-BR" sz="2800" dirty="0" smtClean="0"/>
          </a:p>
        </p:txBody>
      </p:sp>
      <p:sp>
        <p:nvSpPr>
          <p:cNvPr id="5" name="Espaço Reservado para Número de Slide 5"/>
          <p:cNvSpPr>
            <a:spLocks noGrp="1"/>
          </p:cNvSpPr>
          <p:nvPr>
            <p:ph type="sldNum" sz="quarter" idx="12"/>
          </p:nvPr>
        </p:nvSpPr>
        <p:spPr/>
        <p:txBody>
          <a:bodyPr/>
          <a:lstStyle/>
          <a:p>
            <a:pPr>
              <a:defRPr/>
            </a:pPr>
            <a:fld id="{2AF75E0A-16CD-4406-A026-7EE6B711AA61}" type="slidenum">
              <a:rPr lang="pt-BR"/>
              <a:pPr>
                <a:defRPr/>
              </a:pPr>
              <a:t>33</a:t>
            </a:fld>
            <a:endParaRPr lang="pt-BR"/>
          </a:p>
        </p:txBody>
      </p:sp>
    </p:spTree>
    <p:extLst>
      <p:ext uri="{BB962C8B-B14F-4D97-AF65-F5344CB8AC3E}">
        <p14:creationId xmlns:p14="http://schemas.microsoft.com/office/powerpoint/2010/main" val="15362117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371600" y="404664"/>
            <a:ext cx="7772400" cy="533400"/>
          </a:xfrm>
        </p:spPr>
        <p:txBody>
          <a:bodyPr>
            <a:noAutofit/>
          </a:bodyPr>
          <a:lstStyle/>
          <a:p>
            <a:pPr eaLnBrk="1" fontAlgn="auto" hangingPunct="1">
              <a:spcAft>
                <a:spcPts val="0"/>
              </a:spcAft>
              <a:defRPr/>
            </a:pPr>
            <a:r>
              <a:rPr lang="pt-BR" sz="3600" b="1" dirty="0">
                <a:solidFill>
                  <a:schemeClr val="tx2">
                    <a:satMod val="130000"/>
                  </a:schemeClr>
                </a:solidFill>
                <a:cs typeface="Times New Roman" pitchFamily="18" charset="0"/>
              </a:rPr>
              <a:t>Bibliotecas</a:t>
            </a:r>
          </a:p>
        </p:txBody>
      </p:sp>
      <p:sp>
        <p:nvSpPr>
          <p:cNvPr id="76803" name="Rectangle 3"/>
          <p:cNvSpPr>
            <a:spLocks noGrp="1" noChangeArrowheads="1"/>
          </p:cNvSpPr>
          <p:nvPr>
            <p:ph idx="1"/>
          </p:nvPr>
        </p:nvSpPr>
        <p:spPr>
          <a:xfrm>
            <a:off x="1187624" y="1066800"/>
            <a:ext cx="7651576" cy="5410200"/>
          </a:xfrm>
        </p:spPr>
        <p:txBody>
          <a:bodyPr/>
          <a:lstStyle/>
          <a:p>
            <a:pPr algn="just" eaLnBrk="1" hangingPunct="1">
              <a:lnSpc>
                <a:spcPct val="90000"/>
              </a:lnSpc>
            </a:pPr>
            <a:r>
              <a:rPr lang="pt-BR" sz="2800" b="1" dirty="0" smtClean="0">
                <a:cs typeface="Times New Roman" pitchFamily="18" charset="0"/>
              </a:rPr>
              <a:t>Antes:</a:t>
            </a:r>
            <a:r>
              <a:rPr lang="pt-BR" sz="2800" dirty="0" smtClean="0">
                <a:cs typeface="Times New Roman" pitchFamily="18" charset="0"/>
              </a:rPr>
              <a:t>  repositório do livro impresso</a:t>
            </a:r>
          </a:p>
          <a:p>
            <a:pPr algn="just" eaLnBrk="1" hangingPunct="1">
              <a:lnSpc>
                <a:spcPct val="90000"/>
              </a:lnSpc>
            </a:pPr>
            <a:r>
              <a:rPr lang="pt-BR" sz="2800" b="1" dirty="0" smtClean="0">
                <a:cs typeface="Times New Roman" pitchFamily="18" charset="0"/>
              </a:rPr>
              <a:t>Hoje</a:t>
            </a:r>
            <a:r>
              <a:rPr lang="pt-BR" sz="2800" dirty="0" smtClean="0">
                <a:cs typeface="Times New Roman" pitchFamily="18" charset="0"/>
              </a:rPr>
              <a:t>: fornecedoras de informação em todos os formatos. </a:t>
            </a:r>
          </a:p>
          <a:p>
            <a:pPr algn="just" eaLnBrk="1" hangingPunct="1">
              <a:lnSpc>
                <a:spcPct val="90000"/>
              </a:lnSpc>
            </a:pPr>
            <a:r>
              <a:rPr lang="pt-BR" sz="2800" b="1" dirty="0" smtClean="0">
                <a:cs typeface="Times New Roman" pitchFamily="18" charset="0"/>
              </a:rPr>
              <a:t>Função</a:t>
            </a:r>
            <a:r>
              <a:rPr lang="pt-BR" sz="2800" dirty="0" smtClean="0">
                <a:cs typeface="Times New Roman" pitchFamily="18" charset="0"/>
              </a:rPr>
              <a:t>: informar, persuadir, entreter. </a:t>
            </a:r>
          </a:p>
          <a:p>
            <a:pPr algn="just" eaLnBrk="1" hangingPunct="1">
              <a:lnSpc>
                <a:spcPct val="90000"/>
              </a:lnSpc>
            </a:pPr>
            <a:r>
              <a:rPr lang="pt-BR" sz="2800" dirty="0" smtClean="0">
                <a:cs typeface="Times New Roman" pitchFamily="18" charset="0"/>
              </a:rPr>
              <a:t>Cada coleção é única em caráter</a:t>
            </a:r>
          </a:p>
          <a:p>
            <a:pPr algn="just" eaLnBrk="1" hangingPunct="1">
              <a:lnSpc>
                <a:spcPct val="90000"/>
              </a:lnSpc>
            </a:pPr>
            <a:r>
              <a:rPr lang="pt-BR" sz="2800" dirty="0" smtClean="0">
                <a:cs typeface="Times New Roman" pitchFamily="18" charset="0"/>
              </a:rPr>
              <a:t>Refletem a sua clientela, responsabilidades e políticas administrativas. </a:t>
            </a:r>
          </a:p>
          <a:p>
            <a:pPr algn="just" eaLnBrk="1" hangingPunct="1">
              <a:lnSpc>
                <a:spcPct val="90000"/>
              </a:lnSpc>
            </a:pPr>
            <a:r>
              <a:rPr lang="pt-BR" sz="2800" dirty="0" smtClean="0">
                <a:cs typeface="Times New Roman" pitchFamily="18" charset="0"/>
              </a:rPr>
              <a:t>Prevêem o controle e acesso através de campos de informação significantes (autor, título, assunto, editor, data de publicação) </a:t>
            </a:r>
          </a:p>
        </p:txBody>
      </p:sp>
      <p:sp>
        <p:nvSpPr>
          <p:cNvPr id="5" name="Espaço Reservado para Número de Slide 5"/>
          <p:cNvSpPr>
            <a:spLocks noGrp="1"/>
          </p:cNvSpPr>
          <p:nvPr>
            <p:ph type="sldNum" sz="quarter" idx="12"/>
          </p:nvPr>
        </p:nvSpPr>
        <p:spPr/>
        <p:txBody>
          <a:bodyPr/>
          <a:lstStyle/>
          <a:p>
            <a:pPr>
              <a:defRPr/>
            </a:pPr>
            <a:fld id="{1ED2E8D7-BCDA-450B-AE05-C68B1BCA278F}" type="slidenum">
              <a:rPr lang="pt-BR"/>
              <a:pPr>
                <a:defRPr/>
              </a:pPr>
              <a:t>34</a:t>
            </a:fld>
            <a:endParaRPr lang="pt-B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187624" y="304800"/>
            <a:ext cx="7194376" cy="609600"/>
          </a:xfrm>
        </p:spPr>
        <p:txBody>
          <a:bodyPr>
            <a:noAutofit/>
          </a:bodyPr>
          <a:lstStyle/>
          <a:p>
            <a:pPr eaLnBrk="1" fontAlgn="auto" hangingPunct="1">
              <a:spcAft>
                <a:spcPts val="0"/>
              </a:spcAft>
              <a:defRPr/>
            </a:pPr>
            <a:r>
              <a:rPr lang="pt-BR" sz="3600" b="1" dirty="0">
                <a:solidFill>
                  <a:schemeClr val="tx2">
                    <a:satMod val="130000"/>
                  </a:schemeClr>
                </a:solidFill>
                <a:cs typeface="Times New Roman" pitchFamily="18" charset="0"/>
              </a:rPr>
              <a:t>Arquivos</a:t>
            </a:r>
          </a:p>
        </p:txBody>
      </p:sp>
      <p:sp>
        <p:nvSpPr>
          <p:cNvPr id="78851" name="Rectangle 3"/>
          <p:cNvSpPr>
            <a:spLocks noGrp="1" noChangeArrowheads="1"/>
          </p:cNvSpPr>
          <p:nvPr>
            <p:ph idx="1"/>
          </p:nvPr>
        </p:nvSpPr>
        <p:spPr>
          <a:xfrm>
            <a:off x="971600" y="990600"/>
            <a:ext cx="7867600" cy="5410200"/>
          </a:xfrm>
        </p:spPr>
        <p:txBody>
          <a:bodyPr/>
          <a:lstStyle/>
          <a:p>
            <a:pPr algn="just" eaLnBrk="1" hangingPunct="1"/>
            <a:r>
              <a:rPr lang="pt-BR" sz="2800" dirty="0" smtClean="0">
                <a:cs typeface="Times New Roman" pitchFamily="18" charset="0"/>
              </a:rPr>
              <a:t>Material inédito (documentos acumulados decorrentes da atividade social e organizacional, que foram julgados de valor contínuo)</a:t>
            </a:r>
          </a:p>
          <a:p>
            <a:pPr algn="just" eaLnBrk="1" hangingPunct="1"/>
            <a:r>
              <a:rPr lang="pt-BR" sz="2800" dirty="0" smtClean="0">
                <a:cs typeface="Times New Roman" pitchFamily="18" charset="0"/>
              </a:rPr>
              <a:t>Contexto (seleção, administração e acesso ao ma)</a:t>
            </a:r>
          </a:p>
          <a:p>
            <a:pPr algn="just" eaLnBrk="1" hangingPunct="1"/>
            <a:r>
              <a:rPr lang="pt-BR" sz="2800" dirty="0" smtClean="0">
                <a:cs typeface="Times New Roman" pitchFamily="18" charset="0"/>
              </a:rPr>
              <a:t>Fundos </a:t>
            </a:r>
            <a:r>
              <a:rPr lang="pt-BR" sz="2800" dirty="0" err="1" smtClean="0">
                <a:cs typeface="Times New Roman" pitchFamily="18" charset="0"/>
              </a:rPr>
              <a:t>arquivísticos</a:t>
            </a:r>
            <a:r>
              <a:rPr lang="pt-BR" sz="2800" dirty="0" smtClean="0">
                <a:cs typeface="Times New Roman" pitchFamily="18" charset="0"/>
              </a:rPr>
              <a:t> (desenvolvidos e administrados de acordo com os conceitos da ligação do seu criador com a atividade e outros documentos relacionados)</a:t>
            </a:r>
          </a:p>
          <a:p>
            <a:pPr lvl="1" algn="just" eaLnBrk="1" hangingPunct="1"/>
            <a:r>
              <a:rPr lang="pt-BR" sz="2400" dirty="0" smtClean="0">
                <a:cs typeface="Times New Roman" pitchFamily="18" charset="0"/>
              </a:rPr>
              <a:t>uma série de correspondência pode ser parte de um fundo particular ou criado por um agente de governo em uma circunstância ou momento particular; é uma informação essencial para o entendimento do documento.</a:t>
            </a:r>
          </a:p>
          <a:p>
            <a:pPr lvl="1" algn="just" eaLnBrk="1" hangingPunct="1"/>
            <a:endParaRPr lang="pt-BR" sz="2400" dirty="0" smtClean="0">
              <a:cs typeface="Times New Roman" pitchFamily="18" charset="0"/>
            </a:endParaRPr>
          </a:p>
          <a:p>
            <a:pPr eaLnBrk="1" hangingPunct="1"/>
            <a:endParaRPr lang="pt-BR" sz="2800" dirty="0" smtClean="0"/>
          </a:p>
        </p:txBody>
      </p:sp>
      <p:sp>
        <p:nvSpPr>
          <p:cNvPr id="5" name="Espaço Reservado para Número de Slide 5"/>
          <p:cNvSpPr>
            <a:spLocks noGrp="1"/>
          </p:cNvSpPr>
          <p:nvPr>
            <p:ph type="sldNum" sz="quarter" idx="12"/>
          </p:nvPr>
        </p:nvSpPr>
        <p:spPr/>
        <p:txBody>
          <a:bodyPr/>
          <a:lstStyle/>
          <a:p>
            <a:pPr>
              <a:defRPr/>
            </a:pPr>
            <a:fld id="{BDEE30A2-56CC-43AA-A038-37B5D578E40C}" type="slidenum">
              <a:rPr lang="pt-BR"/>
              <a:pPr>
                <a:defRPr/>
              </a:pPr>
              <a:t>35</a:t>
            </a:fld>
            <a:endParaRPr lang="pt-B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403648" y="609600"/>
            <a:ext cx="7054552" cy="609600"/>
          </a:xfrm>
        </p:spPr>
        <p:txBody>
          <a:bodyPr/>
          <a:lstStyle/>
          <a:p>
            <a:pPr eaLnBrk="1" fontAlgn="auto" hangingPunct="1">
              <a:spcAft>
                <a:spcPts val="0"/>
              </a:spcAft>
              <a:defRPr/>
            </a:pPr>
            <a:r>
              <a:rPr lang="pt-BR" sz="3200" b="1">
                <a:solidFill>
                  <a:schemeClr val="tx2">
                    <a:satMod val="130000"/>
                  </a:schemeClr>
                </a:solidFill>
                <a:cs typeface="Times New Roman" pitchFamily="18" charset="0"/>
              </a:rPr>
              <a:t>Museus</a:t>
            </a:r>
          </a:p>
        </p:txBody>
      </p:sp>
      <p:sp>
        <p:nvSpPr>
          <p:cNvPr id="80899" name="Rectangle 3"/>
          <p:cNvSpPr>
            <a:spLocks noGrp="1" noChangeArrowheads="1"/>
          </p:cNvSpPr>
          <p:nvPr>
            <p:ph idx="1"/>
          </p:nvPr>
        </p:nvSpPr>
        <p:spPr>
          <a:xfrm>
            <a:off x="1187624" y="1447800"/>
            <a:ext cx="7270576" cy="4648200"/>
          </a:xfrm>
        </p:spPr>
        <p:txBody>
          <a:bodyPr/>
          <a:lstStyle/>
          <a:p>
            <a:pPr algn="just" eaLnBrk="1" hangingPunct="1"/>
            <a:r>
              <a:rPr lang="pt-BR" dirty="0" smtClean="0">
                <a:cs typeface="Times New Roman" pitchFamily="18" charset="0"/>
              </a:rPr>
              <a:t>Lidam com objetos mais do que documentos ou publicações.</a:t>
            </a:r>
          </a:p>
          <a:p>
            <a:pPr algn="just" eaLnBrk="1" hangingPunct="1"/>
            <a:r>
              <a:rPr lang="pt-BR" dirty="0" smtClean="0">
                <a:cs typeface="Times New Roman" pitchFamily="18" charset="0"/>
              </a:rPr>
              <a:t>Colecionam, pesquisam, documentam, exibem.</a:t>
            </a:r>
          </a:p>
          <a:p>
            <a:pPr algn="just" eaLnBrk="1" hangingPunct="1"/>
            <a:r>
              <a:rPr lang="pt-BR" dirty="0" smtClean="0">
                <a:cs typeface="Times New Roman" pitchFamily="18" charset="0"/>
              </a:rPr>
              <a:t>Conservação é uma atividade central.</a:t>
            </a:r>
          </a:p>
          <a:p>
            <a:pPr algn="just" eaLnBrk="1" hangingPunct="1"/>
            <a:r>
              <a:rPr lang="pt-BR" dirty="0" smtClean="0">
                <a:cs typeface="Times New Roman" pitchFamily="18" charset="0"/>
              </a:rPr>
              <a:t>Com propósitos educacionais em condições ambientais controladas.</a:t>
            </a:r>
          </a:p>
          <a:p>
            <a:pPr algn="just" eaLnBrk="1" hangingPunct="1"/>
            <a:r>
              <a:rPr lang="pt-BR" dirty="0" smtClean="0">
                <a:cs typeface="Times New Roman" pitchFamily="18" charset="0"/>
              </a:rPr>
              <a:t>Uso crescente da tecnologia audiovisual.</a:t>
            </a:r>
          </a:p>
        </p:txBody>
      </p:sp>
      <p:sp>
        <p:nvSpPr>
          <p:cNvPr id="5" name="Espaço Reservado para Número de Slide 5"/>
          <p:cNvSpPr>
            <a:spLocks noGrp="1"/>
          </p:cNvSpPr>
          <p:nvPr>
            <p:ph type="sldNum" sz="quarter" idx="12"/>
          </p:nvPr>
        </p:nvSpPr>
        <p:spPr/>
        <p:txBody>
          <a:bodyPr/>
          <a:lstStyle/>
          <a:p>
            <a:pPr>
              <a:defRPr/>
            </a:pPr>
            <a:fld id="{7DBB3EFA-3907-4227-9D9F-1ACF90A81897}" type="slidenum">
              <a:rPr lang="pt-BR"/>
              <a:pPr>
                <a:defRPr/>
              </a:pPr>
              <a:t>36</a:t>
            </a:fld>
            <a:endParaRPr lang="pt-B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259632" y="304800"/>
            <a:ext cx="6817568" cy="685800"/>
          </a:xfrm>
        </p:spPr>
        <p:txBody>
          <a:bodyPr/>
          <a:lstStyle/>
          <a:p>
            <a:pPr eaLnBrk="1" fontAlgn="auto" hangingPunct="1">
              <a:spcAft>
                <a:spcPts val="0"/>
              </a:spcAft>
              <a:defRPr/>
            </a:pPr>
            <a:r>
              <a:rPr lang="pt-BR" sz="3200" b="1" dirty="0">
                <a:solidFill>
                  <a:schemeClr val="tx2">
                    <a:satMod val="130000"/>
                  </a:schemeClr>
                </a:solidFill>
                <a:cs typeface="Times New Roman" pitchFamily="18" charset="0"/>
              </a:rPr>
              <a:t>Arquivos audiovisuais</a:t>
            </a:r>
          </a:p>
        </p:txBody>
      </p:sp>
      <p:sp>
        <p:nvSpPr>
          <p:cNvPr id="82947" name="Rectangle 3"/>
          <p:cNvSpPr>
            <a:spLocks noGrp="1" noChangeArrowheads="1"/>
          </p:cNvSpPr>
          <p:nvPr>
            <p:ph idx="1"/>
          </p:nvPr>
        </p:nvSpPr>
        <p:spPr>
          <a:xfrm>
            <a:off x="1187624" y="1143000"/>
            <a:ext cx="7651576" cy="5238328"/>
          </a:xfrm>
        </p:spPr>
        <p:txBody>
          <a:bodyPr/>
          <a:lstStyle/>
          <a:p>
            <a:pPr algn="just" eaLnBrk="1" hangingPunct="1"/>
            <a:r>
              <a:rPr lang="pt-BR" sz="2800" dirty="0" smtClean="0">
                <a:cs typeface="Times New Roman" pitchFamily="18" charset="0"/>
              </a:rPr>
              <a:t>Envolvem aspectos das 3 instituições</a:t>
            </a:r>
          </a:p>
          <a:p>
            <a:pPr algn="just" eaLnBrk="1" hangingPunct="1"/>
            <a:r>
              <a:rPr lang="pt-BR" sz="2800" dirty="0" smtClean="0">
                <a:cs typeface="Times New Roman" pitchFamily="18" charset="0"/>
              </a:rPr>
              <a:t>Material “publicado” ou “inédito”- a distinção nem sempre é óbvia ou importante;  mas o conceito de um “original” (um negativo de filme ou um máster de gravação)  é significativo. </a:t>
            </a:r>
          </a:p>
          <a:p>
            <a:pPr algn="just" eaLnBrk="1" hangingPunct="1"/>
            <a:r>
              <a:rPr lang="pt-BR" sz="2800" dirty="0" smtClean="0">
                <a:cs typeface="Times New Roman" pitchFamily="18" charset="0"/>
              </a:rPr>
              <a:t>As atividades de descrição, catalogação e controle de inventário também são essenciais.</a:t>
            </a:r>
          </a:p>
          <a:p>
            <a:pPr algn="just" eaLnBrk="1" hangingPunct="1"/>
            <a:r>
              <a:rPr lang="pt-BR" sz="2800" dirty="0" smtClean="0">
                <a:cs typeface="Times New Roman" pitchFamily="18" charset="0"/>
              </a:rPr>
              <a:t>Conceitualmente é impossível separar a tecnologia do seu produto. </a:t>
            </a:r>
          </a:p>
          <a:p>
            <a:pPr algn="just" eaLnBrk="1" hangingPunct="1"/>
            <a:r>
              <a:rPr lang="pt-BR" sz="2800" dirty="0" smtClean="0">
                <a:cs typeface="Times New Roman" pitchFamily="18" charset="0"/>
              </a:rPr>
              <a:t>Com múltiplos modos de acesso e com distinções que surgem da natureza dos suportes</a:t>
            </a:r>
          </a:p>
          <a:p>
            <a:pPr algn="just" eaLnBrk="1" hangingPunct="1"/>
            <a:endParaRPr lang="pt-BR" sz="2800" dirty="0" smtClean="0">
              <a:cs typeface="Times New Roman" pitchFamily="18" charset="0"/>
            </a:endParaRPr>
          </a:p>
          <a:p>
            <a:pPr eaLnBrk="1" hangingPunct="1"/>
            <a:endParaRPr lang="pt-BR" sz="2800" dirty="0" smtClean="0"/>
          </a:p>
        </p:txBody>
      </p:sp>
      <p:sp>
        <p:nvSpPr>
          <p:cNvPr id="5" name="Espaço Reservado para Número de Slide 5"/>
          <p:cNvSpPr>
            <a:spLocks noGrp="1"/>
          </p:cNvSpPr>
          <p:nvPr>
            <p:ph type="sldNum" sz="quarter" idx="12"/>
          </p:nvPr>
        </p:nvSpPr>
        <p:spPr/>
        <p:txBody>
          <a:bodyPr/>
          <a:lstStyle/>
          <a:p>
            <a:pPr>
              <a:defRPr/>
            </a:pPr>
            <a:fld id="{21E5CA0F-6F49-4AF6-8121-F1BF42A72D04}" type="slidenum">
              <a:rPr lang="pt-BR"/>
              <a:pPr>
                <a:defRPr/>
              </a:pPr>
              <a:t>37</a:t>
            </a:fld>
            <a:endParaRPr lang="pt-B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331640" y="609600"/>
            <a:ext cx="7126560" cy="533400"/>
          </a:xfrm>
        </p:spPr>
        <p:txBody>
          <a:bodyPr>
            <a:noAutofit/>
          </a:bodyPr>
          <a:lstStyle/>
          <a:p>
            <a:pPr eaLnBrk="1" fontAlgn="auto" hangingPunct="1">
              <a:spcAft>
                <a:spcPts val="0"/>
              </a:spcAft>
              <a:defRPr/>
            </a:pPr>
            <a:r>
              <a:rPr lang="pt-BR" sz="3600" b="1" dirty="0">
                <a:solidFill>
                  <a:schemeClr val="tx2">
                    <a:satMod val="130000"/>
                  </a:schemeClr>
                </a:solidFill>
                <a:cs typeface="Times New Roman" pitchFamily="18" charset="0"/>
              </a:rPr>
              <a:t>Arquivo audiovisual</a:t>
            </a:r>
            <a:r>
              <a:rPr lang="pt-BR" sz="3600" dirty="0">
                <a:solidFill>
                  <a:schemeClr val="tx2">
                    <a:satMod val="130000"/>
                  </a:schemeClr>
                </a:solidFill>
              </a:rPr>
              <a:t> </a:t>
            </a:r>
          </a:p>
        </p:txBody>
      </p:sp>
      <p:sp>
        <p:nvSpPr>
          <p:cNvPr id="84995" name="Rectangle 3"/>
          <p:cNvSpPr>
            <a:spLocks noGrp="1" noChangeArrowheads="1"/>
          </p:cNvSpPr>
          <p:nvPr>
            <p:ph idx="1"/>
          </p:nvPr>
        </p:nvSpPr>
        <p:spPr>
          <a:xfrm>
            <a:off x="1331640" y="1268760"/>
            <a:ext cx="7126560" cy="4827240"/>
          </a:xfrm>
        </p:spPr>
        <p:txBody>
          <a:bodyPr/>
          <a:lstStyle/>
          <a:p>
            <a:pPr algn="just" eaLnBrk="1" hangingPunct="1"/>
            <a:r>
              <a:rPr lang="pt-BR" sz="2800" dirty="0" smtClean="0">
                <a:cs typeface="Times New Roman" pitchFamily="18" charset="0"/>
              </a:rPr>
              <a:t>Organização, ou departamento de uma organização, com objetivo de colecionar, administrar, preservar e prover acesso a um conjunto de documentos audiovisuais e ao patrimônio audiovisual.</a:t>
            </a:r>
          </a:p>
          <a:p>
            <a:pPr algn="just" eaLnBrk="1" hangingPunct="1"/>
            <a:endParaRPr lang="pt-BR" sz="2800" dirty="0" smtClean="0">
              <a:cs typeface="Times New Roman" pitchFamily="18" charset="0"/>
            </a:endParaRPr>
          </a:p>
          <a:p>
            <a:pPr algn="just" eaLnBrk="1" hangingPunct="1"/>
            <a:endParaRPr lang="pt-BR" sz="2800" dirty="0" smtClean="0">
              <a:cs typeface="Times New Roman" pitchFamily="18" charset="0"/>
            </a:endParaRPr>
          </a:p>
          <a:p>
            <a:pPr algn="just" eaLnBrk="1" hangingPunct="1"/>
            <a:r>
              <a:rPr lang="pt-BR" sz="2800" dirty="0" smtClean="0">
                <a:cs typeface="Times New Roman" pitchFamily="18" charset="0"/>
              </a:rPr>
              <a:t> </a:t>
            </a:r>
            <a:r>
              <a:rPr lang="pt-BR" sz="2800" b="1" dirty="0" smtClean="0">
                <a:cs typeface="Times New Roman" pitchFamily="18" charset="0"/>
              </a:rPr>
              <a:t>Importante:</a:t>
            </a:r>
            <a:r>
              <a:rPr lang="pt-BR" sz="2800" dirty="0" smtClean="0">
                <a:cs typeface="Times New Roman" pitchFamily="18" charset="0"/>
              </a:rPr>
              <a:t> o termo arquivo traz subjacente a intenção de </a:t>
            </a:r>
            <a:r>
              <a:rPr lang="pt-BR" sz="2800" b="1" dirty="0" smtClean="0">
                <a:cs typeface="Times New Roman" pitchFamily="18" charset="0"/>
              </a:rPr>
              <a:t>preservar.</a:t>
            </a:r>
            <a:r>
              <a:rPr lang="pt-BR" sz="2800" dirty="0" smtClean="0"/>
              <a:t> </a:t>
            </a:r>
            <a:endParaRPr lang="pt-BR" sz="2800" dirty="0" smtClean="0">
              <a:cs typeface="Times New Roman" pitchFamily="18" charset="0"/>
            </a:endParaRPr>
          </a:p>
          <a:p>
            <a:pPr eaLnBrk="1" hangingPunct="1">
              <a:buFontTx/>
              <a:buNone/>
            </a:pPr>
            <a:endParaRPr lang="pt-BR" sz="2800" dirty="0" smtClean="0"/>
          </a:p>
        </p:txBody>
      </p:sp>
      <p:sp>
        <p:nvSpPr>
          <p:cNvPr id="5" name="Espaço Reservado para Número de Slide 5"/>
          <p:cNvSpPr>
            <a:spLocks noGrp="1"/>
          </p:cNvSpPr>
          <p:nvPr>
            <p:ph type="sldNum" sz="quarter" idx="12"/>
          </p:nvPr>
        </p:nvSpPr>
        <p:spPr/>
        <p:txBody>
          <a:bodyPr/>
          <a:lstStyle/>
          <a:p>
            <a:pPr>
              <a:defRPr/>
            </a:pPr>
            <a:fld id="{2740E8D5-E824-42F8-B316-79CBE9F34042}" type="slidenum">
              <a:rPr lang="pt-BR"/>
              <a:pPr>
                <a:defRPr/>
              </a:pPr>
              <a:t>38</a:t>
            </a:fld>
            <a:endParaRPr lang="pt-B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259632" y="304800"/>
            <a:ext cx="7632848" cy="819944"/>
          </a:xfrm>
        </p:spPr>
        <p:txBody>
          <a:bodyPr>
            <a:normAutofit fontScale="90000"/>
          </a:bodyPr>
          <a:lstStyle/>
          <a:p>
            <a:pPr eaLnBrk="1" fontAlgn="auto" hangingPunct="1">
              <a:spcAft>
                <a:spcPts val="0"/>
              </a:spcAft>
              <a:defRPr/>
            </a:pPr>
            <a:r>
              <a:rPr lang="pt-BR" sz="3200" dirty="0">
                <a:solidFill>
                  <a:schemeClr val="tx2">
                    <a:satMod val="130000"/>
                  </a:schemeClr>
                </a:solidFill>
                <a:cs typeface="Times New Roman" pitchFamily="18" charset="0"/>
              </a:rPr>
              <a:t/>
            </a:r>
            <a:br>
              <a:rPr lang="pt-BR" sz="3200" dirty="0">
                <a:solidFill>
                  <a:schemeClr val="tx2">
                    <a:satMod val="130000"/>
                  </a:schemeClr>
                </a:solidFill>
                <a:cs typeface="Times New Roman" pitchFamily="18" charset="0"/>
              </a:rPr>
            </a:br>
            <a:r>
              <a:rPr lang="pt-BR" sz="3600" b="1" dirty="0">
                <a:solidFill>
                  <a:schemeClr val="tx2">
                    <a:satMod val="130000"/>
                  </a:schemeClr>
                </a:solidFill>
                <a:cs typeface="Times New Roman" pitchFamily="18" charset="0"/>
              </a:rPr>
              <a:t>O paradigma do arquivo audiovisual</a:t>
            </a:r>
            <a:r>
              <a:rPr lang="pt-BR" dirty="0">
                <a:solidFill>
                  <a:schemeClr val="tx2">
                    <a:satMod val="130000"/>
                  </a:schemeClr>
                </a:solidFill>
                <a:cs typeface="Times New Roman" pitchFamily="18" charset="0"/>
              </a:rPr>
              <a:t/>
            </a:r>
            <a:br>
              <a:rPr lang="pt-BR" dirty="0">
                <a:solidFill>
                  <a:schemeClr val="tx2">
                    <a:satMod val="130000"/>
                  </a:schemeClr>
                </a:solidFill>
                <a:cs typeface="Times New Roman" pitchFamily="18" charset="0"/>
              </a:rPr>
            </a:br>
            <a:endParaRPr lang="pt-BR" dirty="0">
              <a:solidFill>
                <a:schemeClr val="tx2">
                  <a:satMod val="130000"/>
                </a:schemeClr>
              </a:solidFill>
              <a:cs typeface="Times New Roman" pitchFamily="18" charset="0"/>
            </a:endParaRPr>
          </a:p>
        </p:txBody>
      </p:sp>
      <p:sp>
        <p:nvSpPr>
          <p:cNvPr id="88067" name="Rectangle 3"/>
          <p:cNvSpPr>
            <a:spLocks noGrp="1" noChangeArrowheads="1"/>
          </p:cNvSpPr>
          <p:nvPr>
            <p:ph idx="1"/>
          </p:nvPr>
        </p:nvSpPr>
        <p:spPr>
          <a:xfrm>
            <a:off x="1115616" y="1219200"/>
            <a:ext cx="7632848" cy="5234136"/>
          </a:xfrm>
        </p:spPr>
        <p:txBody>
          <a:bodyPr/>
          <a:lstStyle/>
          <a:p>
            <a:pPr algn="just" eaLnBrk="1" hangingPunct="1">
              <a:lnSpc>
                <a:spcPct val="90000"/>
              </a:lnSpc>
            </a:pPr>
            <a:r>
              <a:rPr lang="pt-BR" sz="2800" dirty="0" smtClean="0">
                <a:cs typeface="Times New Roman" pitchFamily="18" charset="0"/>
              </a:rPr>
              <a:t>Considera a natureza de seu domínio e seus produtos como ponto de referência, da mesma maneira de que séculos atrás o caráter do livro impresso era o ponto de partida para as bibliotecas.</a:t>
            </a:r>
          </a:p>
          <a:p>
            <a:pPr algn="just" eaLnBrk="1" hangingPunct="1">
              <a:lnSpc>
                <a:spcPct val="90000"/>
              </a:lnSpc>
            </a:pPr>
            <a:r>
              <a:rPr lang="pt-BR" sz="2800" dirty="0" smtClean="0">
                <a:cs typeface="Times New Roman" pitchFamily="18" charset="0"/>
              </a:rPr>
              <a:t>Não vê seu acervo apenas como informação, documento histórico, arte ou registro organizacional, mas pode vê-lo como todas estas coisas e determinar em função disso seus métodos e seus serviços. </a:t>
            </a:r>
          </a:p>
          <a:p>
            <a:pPr lvl="2" algn="just" eaLnBrk="1" hangingPunct="1">
              <a:lnSpc>
                <a:spcPct val="90000"/>
              </a:lnSpc>
            </a:pPr>
            <a:r>
              <a:rPr lang="pt-BR" sz="2000" b="1" dirty="0" smtClean="0">
                <a:cs typeface="Times New Roman" pitchFamily="18" charset="0"/>
              </a:rPr>
              <a:t>Exemplo:</a:t>
            </a:r>
            <a:r>
              <a:rPr lang="pt-BR" sz="2000" dirty="0" smtClean="0">
                <a:cs typeface="Times New Roman" pitchFamily="18" charset="0"/>
              </a:rPr>
              <a:t> um cartaz de filme tem valor num arquivo audiovisual por causa do filme. Pode ter valor bastante diferente como arte em uma galeria de arte</a:t>
            </a:r>
            <a:endParaRPr lang="pt-BR" sz="2000" dirty="0" smtClean="0"/>
          </a:p>
        </p:txBody>
      </p:sp>
      <p:sp>
        <p:nvSpPr>
          <p:cNvPr id="5" name="Espaço Reservado para Número de Slide 5"/>
          <p:cNvSpPr>
            <a:spLocks noGrp="1"/>
          </p:cNvSpPr>
          <p:nvPr>
            <p:ph type="sldNum" sz="quarter" idx="12"/>
          </p:nvPr>
        </p:nvSpPr>
        <p:spPr/>
        <p:txBody>
          <a:bodyPr/>
          <a:lstStyle/>
          <a:p>
            <a:pPr>
              <a:defRPr/>
            </a:pPr>
            <a:fld id="{BBAADC0A-91AA-4EF2-9037-AA14EC257713}" type="slidenum">
              <a:rPr lang="pt-BR"/>
              <a:pPr>
                <a:defRPr/>
              </a:pPr>
              <a:t>39</a:t>
            </a:fld>
            <a:endParaRPr lang="pt-B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1475656" y="609600"/>
            <a:ext cx="6982544" cy="609600"/>
          </a:xfrm>
        </p:spPr>
        <p:txBody>
          <a:bodyPr/>
          <a:lstStyle/>
          <a:p>
            <a:pPr eaLnBrk="1" fontAlgn="auto" hangingPunct="1">
              <a:spcAft>
                <a:spcPts val="0"/>
              </a:spcAft>
              <a:defRPr/>
            </a:pPr>
            <a:r>
              <a:rPr lang="pt-BR" sz="3200" b="1" dirty="0" smtClean="0">
                <a:solidFill>
                  <a:schemeClr val="tx2">
                    <a:satMod val="130000"/>
                  </a:schemeClr>
                </a:solidFill>
              </a:rPr>
              <a:t>Consumo da Imagem</a:t>
            </a:r>
            <a:endParaRPr lang="pt-BR" sz="3200" b="1" dirty="0">
              <a:solidFill>
                <a:schemeClr val="tx2">
                  <a:satMod val="130000"/>
                </a:schemeClr>
              </a:solidFill>
            </a:endParaRPr>
          </a:p>
        </p:txBody>
      </p:sp>
      <p:sp>
        <p:nvSpPr>
          <p:cNvPr id="15363" name="Rectangle 3"/>
          <p:cNvSpPr>
            <a:spLocks noGrp="1" noChangeArrowheads="1"/>
          </p:cNvSpPr>
          <p:nvPr>
            <p:ph idx="1"/>
          </p:nvPr>
        </p:nvSpPr>
        <p:spPr>
          <a:xfrm>
            <a:off x="1043608" y="1524000"/>
            <a:ext cx="7776864" cy="5001344"/>
          </a:xfrm>
        </p:spPr>
        <p:txBody>
          <a:bodyPr/>
          <a:lstStyle/>
          <a:p>
            <a:pPr eaLnBrk="1" hangingPunct="1"/>
            <a:r>
              <a:rPr lang="pt-BR" sz="2800" dirty="0" smtClean="0"/>
              <a:t>É diário </a:t>
            </a:r>
            <a:r>
              <a:rPr lang="pt-BR" sz="2800" dirty="0"/>
              <a:t> </a:t>
            </a:r>
            <a:r>
              <a:rPr lang="pt-BR" sz="2800" dirty="0" smtClean="0"/>
              <a:t>e está em constante crescimento;</a:t>
            </a:r>
          </a:p>
          <a:p>
            <a:pPr eaLnBrk="1" hangingPunct="1"/>
            <a:r>
              <a:rPr lang="pt-BR" sz="2800" dirty="0" smtClean="0"/>
              <a:t>Demanda especializada e diversificada;</a:t>
            </a:r>
          </a:p>
          <a:p>
            <a:pPr eaLnBrk="1" hangingPunct="1"/>
            <a:r>
              <a:rPr lang="pt-BR" sz="2800" dirty="0" smtClean="0"/>
              <a:t>Nos mais diferentes suportes;</a:t>
            </a:r>
          </a:p>
          <a:p>
            <a:pPr eaLnBrk="1" hangingPunct="1"/>
            <a:r>
              <a:rPr lang="pt-BR" sz="2800" dirty="0" smtClean="0"/>
              <a:t>Exige o desenvolvimento de critérios de organização; </a:t>
            </a:r>
          </a:p>
          <a:p>
            <a:pPr eaLnBrk="1" hangingPunct="1"/>
            <a:r>
              <a:rPr lang="pt-BR" sz="2800" dirty="0" smtClean="0"/>
              <a:t>Elaboração de sistemas de recuperação complexos e eficazes;</a:t>
            </a:r>
          </a:p>
          <a:p>
            <a:pPr eaLnBrk="1" hangingPunct="1"/>
            <a:r>
              <a:rPr lang="pt-BR" sz="2800" dirty="0" smtClean="0"/>
              <a:t>Análise documentária completa e com alto grau de qualidade.</a:t>
            </a:r>
          </a:p>
          <a:p>
            <a:pPr eaLnBrk="1" hangingPunct="1"/>
            <a:endParaRPr lang="pt-BR" dirty="0" smtClean="0"/>
          </a:p>
          <a:p>
            <a:pPr eaLnBrk="1" hangingPunct="1"/>
            <a:endParaRPr lang="pt-BR" dirty="0" smtClean="0"/>
          </a:p>
        </p:txBody>
      </p:sp>
      <p:sp>
        <p:nvSpPr>
          <p:cNvPr id="5" name="Espaço Reservado para Número de Slide 5"/>
          <p:cNvSpPr>
            <a:spLocks noGrp="1"/>
          </p:cNvSpPr>
          <p:nvPr>
            <p:ph type="sldNum" sz="quarter" idx="12"/>
          </p:nvPr>
        </p:nvSpPr>
        <p:spPr/>
        <p:txBody>
          <a:bodyPr/>
          <a:lstStyle/>
          <a:p>
            <a:pPr>
              <a:defRPr/>
            </a:pPr>
            <a:fld id="{ACFA9996-0B38-40EF-9552-0921367B2055}" type="slidenum">
              <a:rPr lang="pt-BR"/>
              <a:pPr>
                <a:defRPr/>
              </a:pPr>
              <a:t>4</a:t>
            </a:fld>
            <a:endParaRPr lang="pt-B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187624" y="609600"/>
            <a:ext cx="7270576" cy="803176"/>
          </a:xfrm>
        </p:spPr>
        <p:txBody>
          <a:bodyPr>
            <a:normAutofit/>
          </a:bodyPr>
          <a:lstStyle/>
          <a:p>
            <a:pPr eaLnBrk="1" fontAlgn="auto" hangingPunct="1">
              <a:spcAft>
                <a:spcPts val="0"/>
              </a:spcAft>
              <a:defRPr/>
            </a:pPr>
            <a:r>
              <a:rPr lang="pt-BR" sz="3200" b="1" dirty="0">
                <a:solidFill>
                  <a:schemeClr val="tx2">
                    <a:satMod val="130000"/>
                  </a:schemeClr>
                </a:solidFill>
              </a:rPr>
              <a:t>Os arquivos podem ser definidos</a:t>
            </a:r>
          </a:p>
        </p:txBody>
      </p:sp>
      <p:sp>
        <p:nvSpPr>
          <p:cNvPr id="91139" name="Rectangle 3"/>
          <p:cNvSpPr>
            <a:spLocks noGrp="1" noChangeArrowheads="1"/>
          </p:cNvSpPr>
          <p:nvPr>
            <p:ph idx="1"/>
          </p:nvPr>
        </p:nvSpPr>
        <p:spPr>
          <a:xfrm>
            <a:off x="1403648" y="1524000"/>
            <a:ext cx="7283152" cy="4572000"/>
          </a:xfrm>
        </p:spPr>
        <p:txBody>
          <a:bodyPr/>
          <a:lstStyle/>
          <a:p>
            <a:pPr algn="just" eaLnBrk="1" hangingPunct="1"/>
            <a:r>
              <a:rPr lang="pt-BR" sz="2800" dirty="0" smtClean="0">
                <a:cs typeface="Times New Roman" pitchFamily="18" charset="0"/>
              </a:rPr>
              <a:t>pelo tipo de media (filme, rádio, televisão, som); </a:t>
            </a:r>
          </a:p>
          <a:p>
            <a:pPr algn="just" eaLnBrk="1" hangingPunct="1"/>
            <a:r>
              <a:rPr lang="pt-BR" sz="2800" dirty="0" smtClean="0">
                <a:cs typeface="Times New Roman" pitchFamily="18" charset="0"/>
              </a:rPr>
              <a:t>pelo tipo  documentos (áudio, visual, audiovisual); </a:t>
            </a:r>
          </a:p>
          <a:p>
            <a:pPr algn="just" eaLnBrk="1" hangingPunct="1"/>
            <a:r>
              <a:rPr lang="pt-BR" sz="2800" dirty="0" smtClean="0">
                <a:cs typeface="Times New Roman" pitchFamily="18" charset="0"/>
              </a:rPr>
              <a:t>pelo conteúdo (geral ou específico);</a:t>
            </a:r>
          </a:p>
          <a:p>
            <a:pPr algn="just" eaLnBrk="1" hangingPunct="1"/>
            <a:r>
              <a:rPr lang="pt-BR" sz="2800" dirty="0" smtClean="0">
                <a:cs typeface="Times New Roman" pitchFamily="18" charset="0"/>
              </a:rPr>
              <a:t>pelo tipo da instituição (públicos, privados, comerciais ou com fins não lucrativos)</a:t>
            </a:r>
          </a:p>
          <a:p>
            <a:pPr algn="just" eaLnBrk="1" hangingPunct="1"/>
            <a:r>
              <a:rPr lang="pt-BR" sz="2800" dirty="0" smtClean="0">
                <a:cs typeface="Times New Roman" pitchFamily="18" charset="0"/>
              </a:rPr>
              <a:t>pelo tipo de público que atendem (interno ou externo).</a:t>
            </a:r>
          </a:p>
          <a:p>
            <a:pPr eaLnBrk="1" hangingPunct="1"/>
            <a:endParaRPr lang="pt-BR" sz="2800" dirty="0" smtClean="0"/>
          </a:p>
        </p:txBody>
      </p:sp>
      <p:sp>
        <p:nvSpPr>
          <p:cNvPr id="5" name="Espaço Reservado para Número de Slide 5"/>
          <p:cNvSpPr>
            <a:spLocks noGrp="1"/>
          </p:cNvSpPr>
          <p:nvPr>
            <p:ph type="sldNum" sz="quarter" idx="12"/>
          </p:nvPr>
        </p:nvSpPr>
        <p:spPr/>
        <p:txBody>
          <a:bodyPr/>
          <a:lstStyle/>
          <a:p>
            <a:pPr>
              <a:defRPr/>
            </a:pPr>
            <a:fld id="{CF3D0066-DCBA-4433-AA19-6BA89F2F4D17}" type="slidenum">
              <a:rPr lang="pt-BR"/>
              <a:pPr>
                <a:defRPr/>
              </a:pPr>
              <a:t>40</a:t>
            </a:fld>
            <a:endParaRPr lang="pt-B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331640" y="476672"/>
            <a:ext cx="7126560" cy="936104"/>
          </a:xfrm>
        </p:spPr>
        <p:txBody>
          <a:bodyPr>
            <a:normAutofit/>
          </a:bodyPr>
          <a:lstStyle/>
          <a:p>
            <a:pPr eaLnBrk="1" fontAlgn="auto" hangingPunct="1">
              <a:spcAft>
                <a:spcPts val="0"/>
              </a:spcAft>
              <a:defRPr/>
            </a:pPr>
            <a:r>
              <a:rPr lang="pt-BR" sz="3200" b="1" dirty="0">
                <a:solidFill>
                  <a:schemeClr val="tx2">
                    <a:satMod val="130000"/>
                  </a:schemeClr>
                </a:solidFill>
                <a:cs typeface="Times New Roman" pitchFamily="18" charset="0"/>
              </a:rPr>
              <a:t>Tipologia dos Arquivos Audiovisuais</a:t>
            </a:r>
            <a:r>
              <a:rPr lang="pt-BR" dirty="0">
                <a:solidFill>
                  <a:schemeClr val="tx2">
                    <a:satMod val="130000"/>
                  </a:schemeClr>
                </a:solidFill>
              </a:rPr>
              <a:t> </a:t>
            </a:r>
          </a:p>
        </p:txBody>
      </p:sp>
      <p:sp>
        <p:nvSpPr>
          <p:cNvPr id="92163" name="Rectangle 3"/>
          <p:cNvSpPr>
            <a:spLocks noGrp="1" noChangeArrowheads="1"/>
          </p:cNvSpPr>
          <p:nvPr>
            <p:ph idx="1"/>
          </p:nvPr>
        </p:nvSpPr>
        <p:spPr>
          <a:xfrm>
            <a:off x="1115616" y="1600200"/>
            <a:ext cx="7342584" cy="4495800"/>
          </a:xfrm>
        </p:spPr>
        <p:txBody>
          <a:bodyPr/>
          <a:lstStyle/>
          <a:p>
            <a:pPr eaLnBrk="1" hangingPunct="1"/>
            <a:r>
              <a:rPr lang="pt-BR" dirty="0" smtClean="0">
                <a:cs typeface="Times New Roman" pitchFamily="18" charset="0"/>
              </a:rPr>
              <a:t>Arquivos de emissoras</a:t>
            </a:r>
            <a:r>
              <a:rPr lang="pt-BR" dirty="0" smtClean="0"/>
              <a:t> </a:t>
            </a:r>
          </a:p>
          <a:p>
            <a:pPr eaLnBrk="1" hangingPunct="1"/>
            <a:r>
              <a:rPr lang="pt-BR" dirty="0" smtClean="0">
                <a:cs typeface="Times New Roman" pitchFamily="18" charset="0"/>
              </a:rPr>
              <a:t>Arquivos de programação</a:t>
            </a:r>
            <a:r>
              <a:rPr lang="pt-BR" dirty="0" smtClean="0"/>
              <a:t> (exibição)</a:t>
            </a:r>
          </a:p>
          <a:p>
            <a:pPr eaLnBrk="1" hangingPunct="1"/>
            <a:r>
              <a:rPr lang="pt-BR" dirty="0" smtClean="0">
                <a:cs typeface="Times New Roman" pitchFamily="18" charset="0"/>
              </a:rPr>
              <a:t>Museus audiovisuais</a:t>
            </a:r>
            <a:r>
              <a:rPr lang="pt-BR" dirty="0" smtClean="0"/>
              <a:t> </a:t>
            </a:r>
          </a:p>
          <a:p>
            <a:pPr eaLnBrk="1" hangingPunct="1"/>
            <a:r>
              <a:rPr lang="pt-BR" dirty="0" smtClean="0">
                <a:cs typeface="Times New Roman" pitchFamily="18" charset="0"/>
              </a:rPr>
              <a:t>Arquivos audiovisuais nacionais</a:t>
            </a:r>
            <a:r>
              <a:rPr lang="pt-BR" dirty="0" smtClean="0"/>
              <a:t> </a:t>
            </a:r>
          </a:p>
          <a:p>
            <a:pPr eaLnBrk="1" hangingPunct="1"/>
            <a:r>
              <a:rPr lang="pt-BR" dirty="0" smtClean="0">
                <a:cs typeface="Times New Roman" pitchFamily="18" charset="0"/>
              </a:rPr>
              <a:t>Arquivos acadêmicos e universitários</a:t>
            </a:r>
            <a:r>
              <a:rPr lang="pt-BR" dirty="0" smtClean="0"/>
              <a:t> </a:t>
            </a:r>
          </a:p>
          <a:p>
            <a:pPr eaLnBrk="1" hangingPunct="1"/>
            <a:r>
              <a:rPr lang="pt-BR" dirty="0" smtClean="0">
                <a:cs typeface="Times New Roman" pitchFamily="18" charset="0"/>
              </a:rPr>
              <a:t>Arquivos temáticos e especializados</a:t>
            </a:r>
            <a:r>
              <a:rPr lang="pt-BR" dirty="0" smtClean="0"/>
              <a:t> </a:t>
            </a:r>
          </a:p>
          <a:p>
            <a:pPr eaLnBrk="1" hangingPunct="1"/>
            <a:r>
              <a:rPr lang="pt-BR" dirty="0" smtClean="0">
                <a:cs typeface="Times New Roman" pitchFamily="18" charset="0"/>
              </a:rPr>
              <a:t>Arquivos de estúdios</a:t>
            </a:r>
            <a:r>
              <a:rPr lang="pt-BR" dirty="0" smtClean="0"/>
              <a:t> </a:t>
            </a:r>
          </a:p>
        </p:txBody>
      </p:sp>
      <p:sp>
        <p:nvSpPr>
          <p:cNvPr id="5" name="Espaço Reservado para Número de Slide 5"/>
          <p:cNvSpPr>
            <a:spLocks noGrp="1"/>
          </p:cNvSpPr>
          <p:nvPr>
            <p:ph type="sldNum" sz="quarter" idx="12"/>
          </p:nvPr>
        </p:nvSpPr>
        <p:spPr/>
        <p:txBody>
          <a:bodyPr/>
          <a:lstStyle/>
          <a:p>
            <a:pPr>
              <a:defRPr/>
            </a:pPr>
            <a:fld id="{31365F93-D3B3-40D9-8894-243716505C13}" type="slidenum">
              <a:rPr lang="pt-BR"/>
              <a:pPr>
                <a:defRPr/>
              </a:pPr>
              <a:t>41</a:t>
            </a:fld>
            <a:endParaRPr lang="pt-B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331640" y="304800"/>
            <a:ext cx="6897960" cy="747936"/>
          </a:xfrm>
        </p:spPr>
        <p:txBody>
          <a:bodyPr>
            <a:normAutofit/>
          </a:bodyPr>
          <a:lstStyle/>
          <a:p>
            <a:pPr eaLnBrk="1" fontAlgn="auto" hangingPunct="1">
              <a:spcAft>
                <a:spcPts val="0"/>
              </a:spcAft>
              <a:defRPr/>
            </a:pPr>
            <a:r>
              <a:rPr lang="pt-BR" sz="3200" b="1" dirty="0">
                <a:solidFill>
                  <a:schemeClr val="tx2">
                    <a:satMod val="130000"/>
                  </a:schemeClr>
                </a:solidFill>
                <a:cs typeface="Times New Roman" pitchFamily="18" charset="0"/>
              </a:rPr>
              <a:t>Arquivos de emissoras</a:t>
            </a:r>
          </a:p>
        </p:txBody>
      </p:sp>
      <p:sp>
        <p:nvSpPr>
          <p:cNvPr id="93187" name="Rectangle 3"/>
          <p:cNvSpPr>
            <a:spLocks noGrp="1" noChangeArrowheads="1"/>
          </p:cNvSpPr>
          <p:nvPr>
            <p:ph idx="1"/>
          </p:nvPr>
        </p:nvSpPr>
        <p:spPr>
          <a:xfrm>
            <a:off x="1187624" y="990600"/>
            <a:ext cx="7651576" cy="5638800"/>
          </a:xfrm>
        </p:spPr>
        <p:txBody>
          <a:bodyPr/>
          <a:lstStyle/>
          <a:p>
            <a:pPr algn="just" eaLnBrk="1" hangingPunct="1"/>
            <a:r>
              <a:rPr lang="pt-BR" sz="2800" b="1" dirty="0" smtClean="0">
                <a:cs typeface="Times New Roman" pitchFamily="18" charset="0"/>
              </a:rPr>
              <a:t>Objetivo</a:t>
            </a:r>
            <a:r>
              <a:rPr lang="pt-BR" sz="2800" dirty="0" smtClean="0">
                <a:cs typeface="Times New Roman" pitchFamily="18" charset="0"/>
              </a:rPr>
              <a:t>: fornecer  um recurso ativo para apoiar a produção de programas e atividade comercial. </a:t>
            </a:r>
          </a:p>
          <a:p>
            <a:pPr algn="just" eaLnBrk="1" hangingPunct="1"/>
            <a:r>
              <a:rPr lang="pt-BR" sz="2800" b="1" dirty="0" smtClean="0">
                <a:cs typeface="Times New Roman" pitchFamily="18" charset="0"/>
              </a:rPr>
              <a:t>Serviços:</a:t>
            </a:r>
            <a:r>
              <a:rPr lang="pt-BR" sz="2800" dirty="0" smtClean="0">
                <a:cs typeface="Times New Roman" pitchFamily="18" charset="0"/>
              </a:rPr>
              <a:t> informação, cópias e outros serviços de acesso para clientes internos, às vezes também disponíveis ao público. </a:t>
            </a:r>
          </a:p>
          <a:p>
            <a:pPr algn="just" eaLnBrk="1" hangingPunct="1"/>
            <a:r>
              <a:rPr lang="pt-BR" sz="2800" b="1" dirty="0" smtClean="0">
                <a:cs typeface="Times New Roman" pitchFamily="18" charset="0"/>
              </a:rPr>
              <a:t>Coleção:</a:t>
            </a:r>
            <a:r>
              <a:rPr lang="pt-BR" sz="2800" dirty="0" smtClean="0">
                <a:cs typeface="Times New Roman" pitchFamily="18" charset="0"/>
              </a:rPr>
              <a:t> inventário de programas de rádio e/ou televisão selecionados e gravações de comerciais guardadas para propósitos de emissão </a:t>
            </a:r>
            <a:r>
              <a:rPr lang="pt-BR" sz="2400" dirty="0" smtClean="0">
                <a:cs typeface="Times New Roman" pitchFamily="18" charset="0"/>
              </a:rPr>
              <a:t>(podem incluir material em bruto como entrevistas e/ou efeitos sonoros ou </a:t>
            </a:r>
            <a:r>
              <a:rPr lang="pt-BR" sz="2400" dirty="0" err="1" smtClean="0">
                <a:cs typeface="Times New Roman" pitchFamily="18" charset="0"/>
              </a:rPr>
              <a:t>tb</a:t>
            </a:r>
            <a:r>
              <a:rPr lang="pt-BR" sz="2400" dirty="0" smtClean="0">
                <a:cs typeface="Times New Roman" pitchFamily="18" charset="0"/>
              </a:rPr>
              <a:t> material associado como scripts, manuscritos ou documentação dos programas).</a:t>
            </a:r>
          </a:p>
          <a:p>
            <a:pPr eaLnBrk="1" hangingPunct="1"/>
            <a:endParaRPr lang="pt-BR" sz="2400" dirty="0" smtClean="0"/>
          </a:p>
        </p:txBody>
      </p:sp>
      <p:sp>
        <p:nvSpPr>
          <p:cNvPr id="5" name="Espaço Reservado para Número de Slide 5"/>
          <p:cNvSpPr>
            <a:spLocks noGrp="1"/>
          </p:cNvSpPr>
          <p:nvPr>
            <p:ph type="sldNum" sz="quarter" idx="12"/>
          </p:nvPr>
        </p:nvSpPr>
        <p:spPr/>
        <p:txBody>
          <a:bodyPr/>
          <a:lstStyle/>
          <a:p>
            <a:pPr>
              <a:defRPr/>
            </a:pPr>
            <a:fld id="{6797B6FC-89CD-4E8B-A6CA-C829BA9AA522}" type="slidenum">
              <a:rPr lang="pt-BR"/>
              <a:pPr>
                <a:defRPr/>
              </a:pPr>
              <a:t>42</a:t>
            </a:fld>
            <a:endParaRPr lang="pt-B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331640" y="609600"/>
            <a:ext cx="7126560" cy="609600"/>
          </a:xfrm>
        </p:spPr>
        <p:txBody>
          <a:bodyPr/>
          <a:lstStyle/>
          <a:p>
            <a:pPr eaLnBrk="1" fontAlgn="auto" hangingPunct="1">
              <a:spcAft>
                <a:spcPts val="0"/>
              </a:spcAft>
              <a:defRPr/>
            </a:pPr>
            <a:r>
              <a:rPr lang="pt-BR" sz="3200" b="1" dirty="0">
                <a:solidFill>
                  <a:schemeClr val="tx2">
                    <a:satMod val="130000"/>
                  </a:schemeClr>
                </a:solidFill>
                <a:cs typeface="Times New Roman" pitchFamily="18" charset="0"/>
              </a:rPr>
              <a:t>Arquivos de programação (exibição)</a:t>
            </a:r>
          </a:p>
        </p:txBody>
      </p:sp>
      <p:sp>
        <p:nvSpPr>
          <p:cNvPr id="94211" name="Rectangle 3"/>
          <p:cNvSpPr>
            <a:spLocks noGrp="1" noChangeArrowheads="1"/>
          </p:cNvSpPr>
          <p:nvPr>
            <p:ph idx="1"/>
          </p:nvPr>
        </p:nvSpPr>
        <p:spPr>
          <a:xfrm>
            <a:off x="1403648" y="1600200"/>
            <a:ext cx="7054552" cy="4495800"/>
          </a:xfrm>
        </p:spPr>
        <p:txBody>
          <a:bodyPr/>
          <a:lstStyle/>
          <a:p>
            <a:pPr algn="just" eaLnBrk="1" hangingPunct="1"/>
            <a:r>
              <a:rPr lang="pt-BR" b="1" dirty="0" smtClean="0">
                <a:cs typeface="Times New Roman" pitchFamily="18" charset="0"/>
              </a:rPr>
              <a:t>Objetivo:</a:t>
            </a:r>
            <a:r>
              <a:rPr lang="pt-BR" dirty="0" smtClean="0">
                <a:cs typeface="Times New Roman" pitchFamily="18" charset="0"/>
              </a:rPr>
              <a:t> apresentação nas suas próprias telas ou salas de exibição como meio de acesso ao público.</a:t>
            </a:r>
          </a:p>
          <a:p>
            <a:pPr algn="just" eaLnBrk="1" hangingPunct="1"/>
            <a:r>
              <a:rPr lang="pt-BR" b="1" dirty="0" smtClean="0">
                <a:cs typeface="Times New Roman" pitchFamily="18" charset="0"/>
              </a:rPr>
              <a:t>Coleção</a:t>
            </a:r>
            <a:r>
              <a:rPr lang="pt-BR" dirty="0" smtClean="0">
                <a:cs typeface="Times New Roman" pitchFamily="18" charset="0"/>
              </a:rPr>
              <a:t>: arquivos de filme (Cinemateca)</a:t>
            </a:r>
          </a:p>
        </p:txBody>
      </p:sp>
      <p:sp>
        <p:nvSpPr>
          <p:cNvPr id="5" name="Espaço Reservado para Número de Slide 5"/>
          <p:cNvSpPr>
            <a:spLocks noGrp="1"/>
          </p:cNvSpPr>
          <p:nvPr>
            <p:ph type="sldNum" sz="quarter" idx="12"/>
          </p:nvPr>
        </p:nvSpPr>
        <p:spPr/>
        <p:txBody>
          <a:bodyPr/>
          <a:lstStyle/>
          <a:p>
            <a:pPr>
              <a:defRPr/>
            </a:pPr>
            <a:fld id="{65207E5D-291E-486E-B753-D1DFF0FA1DFE}" type="slidenum">
              <a:rPr lang="pt-BR"/>
              <a:pPr>
                <a:defRPr/>
              </a:pPr>
              <a:t>43</a:t>
            </a:fld>
            <a:endParaRPr lang="pt-B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115616" y="332656"/>
            <a:ext cx="6838528" cy="875184"/>
          </a:xfrm>
        </p:spPr>
        <p:txBody>
          <a:bodyPr>
            <a:normAutofit/>
          </a:bodyPr>
          <a:lstStyle/>
          <a:p>
            <a:pPr eaLnBrk="1" fontAlgn="auto" hangingPunct="1">
              <a:spcAft>
                <a:spcPts val="0"/>
              </a:spcAft>
              <a:defRPr/>
            </a:pPr>
            <a:r>
              <a:rPr lang="pt-BR" sz="3200" b="1" dirty="0">
                <a:solidFill>
                  <a:schemeClr val="tx2">
                    <a:satMod val="130000"/>
                  </a:schemeClr>
                </a:solidFill>
                <a:cs typeface="Times New Roman" pitchFamily="18" charset="0"/>
              </a:rPr>
              <a:t>Museus audiovisuais</a:t>
            </a:r>
          </a:p>
        </p:txBody>
      </p:sp>
      <p:sp>
        <p:nvSpPr>
          <p:cNvPr id="95235" name="Rectangle 3"/>
          <p:cNvSpPr>
            <a:spLocks noGrp="1" noChangeArrowheads="1"/>
          </p:cNvSpPr>
          <p:nvPr>
            <p:ph idx="1"/>
          </p:nvPr>
        </p:nvSpPr>
        <p:spPr>
          <a:xfrm>
            <a:off x="1331640" y="1524000"/>
            <a:ext cx="7126560" cy="4572000"/>
          </a:xfrm>
        </p:spPr>
        <p:txBody>
          <a:bodyPr/>
          <a:lstStyle/>
          <a:p>
            <a:pPr algn="just" eaLnBrk="1" hangingPunct="1">
              <a:lnSpc>
                <a:spcPct val="90000"/>
              </a:lnSpc>
            </a:pPr>
            <a:r>
              <a:rPr lang="pt-BR" b="1" dirty="0" smtClean="0">
                <a:cs typeface="Times New Roman" pitchFamily="18" charset="0"/>
              </a:rPr>
              <a:t>Objetivo:</a:t>
            </a:r>
            <a:r>
              <a:rPr lang="pt-BR" dirty="0" smtClean="0">
                <a:cs typeface="Times New Roman" pitchFamily="18" charset="0"/>
              </a:rPr>
              <a:t> preservação e exibição com propósitos educacionais e de entretenimento.</a:t>
            </a:r>
          </a:p>
          <a:p>
            <a:pPr algn="just" eaLnBrk="1" hangingPunct="1">
              <a:lnSpc>
                <a:spcPct val="90000"/>
              </a:lnSpc>
            </a:pPr>
            <a:r>
              <a:rPr lang="pt-BR" b="1" dirty="0" smtClean="0">
                <a:cs typeface="Times New Roman" pitchFamily="18" charset="0"/>
              </a:rPr>
              <a:t>Coleção:</a:t>
            </a:r>
            <a:r>
              <a:rPr lang="pt-BR" dirty="0" smtClean="0">
                <a:cs typeface="Times New Roman" pitchFamily="18" charset="0"/>
              </a:rPr>
              <a:t> artefatos como máquinas fotográficas, projetores, fonógrafos, cartazes de publicidade.</a:t>
            </a:r>
          </a:p>
          <a:p>
            <a:pPr algn="just" eaLnBrk="1" hangingPunct="1">
              <a:lnSpc>
                <a:spcPct val="90000"/>
              </a:lnSpc>
            </a:pPr>
            <a:r>
              <a:rPr lang="pt-BR" b="1" dirty="0" smtClean="0">
                <a:cs typeface="Times New Roman" pitchFamily="18" charset="0"/>
              </a:rPr>
              <a:t>Serviços:</a:t>
            </a:r>
            <a:r>
              <a:rPr lang="pt-BR" dirty="0" smtClean="0">
                <a:cs typeface="Times New Roman" pitchFamily="18" charset="0"/>
              </a:rPr>
              <a:t> apresentação de imagens e sons num contexto de exibição pública.</a:t>
            </a:r>
          </a:p>
          <a:p>
            <a:pPr lvl="1" algn="just" eaLnBrk="1" hangingPunct="1">
              <a:lnSpc>
                <a:spcPct val="90000"/>
              </a:lnSpc>
            </a:pPr>
            <a:r>
              <a:rPr lang="pt-BR" dirty="0" smtClean="0">
                <a:cs typeface="Times New Roman" pitchFamily="18" charset="0"/>
              </a:rPr>
              <a:t>Ex. Museu da Imagem e do Som</a:t>
            </a:r>
          </a:p>
          <a:p>
            <a:pPr eaLnBrk="1" hangingPunct="1">
              <a:lnSpc>
                <a:spcPct val="90000"/>
              </a:lnSpc>
            </a:pPr>
            <a:endParaRPr lang="pt-BR" dirty="0" smtClean="0"/>
          </a:p>
        </p:txBody>
      </p:sp>
      <p:sp>
        <p:nvSpPr>
          <p:cNvPr id="5" name="Espaço Reservado para Número de Slide 5"/>
          <p:cNvSpPr>
            <a:spLocks noGrp="1"/>
          </p:cNvSpPr>
          <p:nvPr>
            <p:ph type="sldNum" sz="quarter" idx="12"/>
          </p:nvPr>
        </p:nvSpPr>
        <p:spPr/>
        <p:txBody>
          <a:bodyPr/>
          <a:lstStyle/>
          <a:p>
            <a:pPr>
              <a:defRPr/>
            </a:pPr>
            <a:fld id="{97371A36-1962-4E6D-A372-6AB1450E264E}" type="slidenum">
              <a:rPr lang="pt-BR"/>
              <a:pPr>
                <a:defRPr/>
              </a:pPr>
              <a:t>44</a:t>
            </a:fld>
            <a:endParaRPr lang="pt-B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331640" y="304800"/>
            <a:ext cx="6821760" cy="891952"/>
          </a:xfrm>
        </p:spPr>
        <p:txBody>
          <a:bodyPr>
            <a:normAutofit/>
          </a:bodyPr>
          <a:lstStyle/>
          <a:p>
            <a:pPr eaLnBrk="1" fontAlgn="auto" hangingPunct="1">
              <a:spcAft>
                <a:spcPts val="0"/>
              </a:spcAft>
              <a:defRPr/>
            </a:pPr>
            <a:r>
              <a:rPr lang="pt-BR" sz="3200" b="1" dirty="0">
                <a:solidFill>
                  <a:schemeClr val="tx2">
                    <a:satMod val="130000"/>
                  </a:schemeClr>
                </a:solidFill>
                <a:cs typeface="Times New Roman" pitchFamily="18" charset="0"/>
              </a:rPr>
              <a:t>Arquivos audiovisuais nacionais</a:t>
            </a:r>
          </a:p>
        </p:txBody>
      </p:sp>
      <p:sp>
        <p:nvSpPr>
          <p:cNvPr id="96259" name="Rectangle 3"/>
          <p:cNvSpPr>
            <a:spLocks noGrp="1" noChangeArrowheads="1"/>
          </p:cNvSpPr>
          <p:nvPr>
            <p:ph idx="1"/>
          </p:nvPr>
        </p:nvSpPr>
        <p:spPr>
          <a:xfrm>
            <a:off x="1187624" y="1484784"/>
            <a:ext cx="7499176" cy="4611216"/>
          </a:xfrm>
        </p:spPr>
        <p:txBody>
          <a:bodyPr/>
          <a:lstStyle/>
          <a:p>
            <a:pPr algn="just" eaLnBrk="1" hangingPunct="1"/>
            <a:r>
              <a:rPr lang="pt-BR" sz="2800" b="1" dirty="0" smtClean="0">
                <a:cs typeface="Times New Roman" pitchFamily="18" charset="0"/>
              </a:rPr>
              <a:t>Objetivo:</a:t>
            </a:r>
            <a:r>
              <a:rPr lang="pt-BR" sz="2800" dirty="0" smtClean="0">
                <a:cs typeface="Times New Roman" pitchFamily="18" charset="0"/>
              </a:rPr>
              <a:t> documentar, preservar e tornar publicamente acessível o todo – ou uma parte significante – do patrimônio audiovisual do país.</a:t>
            </a:r>
          </a:p>
          <a:p>
            <a:pPr algn="just" eaLnBrk="1" hangingPunct="1"/>
            <a:r>
              <a:rPr lang="pt-BR" sz="2800" b="1" dirty="0" smtClean="0">
                <a:cs typeface="Times New Roman" pitchFamily="18" charset="0"/>
              </a:rPr>
              <a:t> Característica:</a:t>
            </a:r>
            <a:r>
              <a:rPr lang="pt-BR" sz="2800" dirty="0" smtClean="0">
                <a:cs typeface="Times New Roman" pitchFamily="18" charset="0"/>
              </a:rPr>
              <a:t> operam a nível nacional </a:t>
            </a:r>
            <a:r>
              <a:rPr lang="pt-BR" sz="2400" dirty="0" smtClean="0">
                <a:cs typeface="Times New Roman" pitchFamily="18" charset="0"/>
              </a:rPr>
              <a:t>(papel  análogo ao das bibliotecas nacionais, sendo em alguns casos departamentos destas)</a:t>
            </a:r>
          </a:p>
          <a:p>
            <a:pPr lvl="1" algn="just" eaLnBrk="1" hangingPunct="1"/>
            <a:r>
              <a:rPr lang="pt-BR" dirty="0" smtClean="0">
                <a:cs typeface="Times New Roman" pitchFamily="18" charset="0"/>
              </a:rPr>
              <a:t> Ex. </a:t>
            </a:r>
            <a:r>
              <a:rPr lang="pt-BR" dirty="0" err="1" smtClean="0">
                <a:cs typeface="Times New Roman" pitchFamily="18" charset="0"/>
              </a:rPr>
              <a:t>Library</a:t>
            </a:r>
            <a:r>
              <a:rPr lang="pt-BR" dirty="0" smtClean="0">
                <a:cs typeface="Times New Roman" pitchFamily="18" charset="0"/>
              </a:rPr>
              <a:t> </a:t>
            </a:r>
            <a:r>
              <a:rPr lang="pt-BR" dirty="0" err="1" smtClean="0">
                <a:cs typeface="Times New Roman" pitchFamily="18" charset="0"/>
              </a:rPr>
              <a:t>of</a:t>
            </a:r>
            <a:r>
              <a:rPr lang="pt-BR" dirty="0" smtClean="0">
                <a:cs typeface="Times New Roman" pitchFamily="18" charset="0"/>
              </a:rPr>
              <a:t> </a:t>
            </a:r>
            <a:r>
              <a:rPr lang="pt-BR" dirty="0" err="1" smtClean="0">
                <a:cs typeface="Times New Roman" pitchFamily="18" charset="0"/>
              </a:rPr>
              <a:t>Congress</a:t>
            </a:r>
            <a:r>
              <a:rPr lang="pt-BR" dirty="0" smtClean="0">
                <a:cs typeface="Times New Roman" pitchFamily="18" charset="0"/>
              </a:rPr>
              <a:t> ,  Biblioteca Nacional</a:t>
            </a:r>
          </a:p>
          <a:p>
            <a:pPr eaLnBrk="1" hangingPunct="1"/>
            <a:endParaRPr lang="pt-BR" sz="2800" dirty="0" smtClean="0"/>
          </a:p>
        </p:txBody>
      </p:sp>
      <p:sp>
        <p:nvSpPr>
          <p:cNvPr id="5" name="Espaço Reservado para Número de Slide 5"/>
          <p:cNvSpPr>
            <a:spLocks noGrp="1"/>
          </p:cNvSpPr>
          <p:nvPr>
            <p:ph type="sldNum" sz="quarter" idx="12"/>
          </p:nvPr>
        </p:nvSpPr>
        <p:spPr/>
        <p:txBody>
          <a:bodyPr/>
          <a:lstStyle/>
          <a:p>
            <a:pPr>
              <a:defRPr/>
            </a:pPr>
            <a:fld id="{FDB9C71B-BA85-447B-B335-0BFBEB98D340}" type="slidenum">
              <a:rPr lang="pt-BR"/>
              <a:pPr>
                <a:defRPr/>
              </a:pPr>
              <a:t>45</a:t>
            </a:fld>
            <a:endParaRPr lang="pt-B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331640" y="381000"/>
            <a:ext cx="7050360" cy="815752"/>
          </a:xfrm>
        </p:spPr>
        <p:txBody>
          <a:bodyPr>
            <a:normAutofit fontScale="90000"/>
          </a:bodyPr>
          <a:lstStyle/>
          <a:p>
            <a:pPr eaLnBrk="1" fontAlgn="auto" hangingPunct="1">
              <a:spcAft>
                <a:spcPts val="0"/>
              </a:spcAft>
              <a:defRPr/>
            </a:pPr>
            <a:r>
              <a:rPr lang="pt-BR" sz="3200" b="1" dirty="0">
                <a:solidFill>
                  <a:schemeClr val="tx2">
                    <a:satMod val="130000"/>
                  </a:schemeClr>
                </a:solidFill>
                <a:cs typeface="Times New Roman" pitchFamily="18" charset="0"/>
              </a:rPr>
              <a:t>Arquivos acadêmicos e universitários</a:t>
            </a:r>
          </a:p>
        </p:txBody>
      </p:sp>
      <p:sp>
        <p:nvSpPr>
          <p:cNvPr id="97283" name="Rectangle 3"/>
          <p:cNvSpPr>
            <a:spLocks noGrp="1" noChangeArrowheads="1"/>
          </p:cNvSpPr>
          <p:nvPr>
            <p:ph idx="1"/>
          </p:nvPr>
        </p:nvSpPr>
        <p:spPr>
          <a:xfrm>
            <a:off x="1187624" y="1124744"/>
            <a:ext cx="7270576" cy="4971256"/>
          </a:xfrm>
        </p:spPr>
        <p:txBody>
          <a:bodyPr/>
          <a:lstStyle/>
          <a:p>
            <a:pPr algn="just" eaLnBrk="1" hangingPunct="1"/>
            <a:r>
              <a:rPr lang="pt-BR" b="1" dirty="0" smtClean="0">
                <a:cs typeface="Times New Roman" pitchFamily="18" charset="0"/>
              </a:rPr>
              <a:t>Objetivo:</a:t>
            </a:r>
            <a:r>
              <a:rPr lang="pt-BR" dirty="0" smtClean="0">
                <a:cs typeface="Times New Roman" pitchFamily="18" charset="0"/>
              </a:rPr>
              <a:t> apoio as atividades acadêmicas.</a:t>
            </a:r>
          </a:p>
          <a:p>
            <a:pPr algn="just" eaLnBrk="1" hangingPunct="1"/>
            <a:r>
              <a:rPr lang="pt-BR" b="1" dirty="0" smtClean="0">
                <a:cs typeface="Times New Roman" pitchFamily="18" charset="0"/>
              </a:rPr>
              <a:t>Coleção:</a:t>
            </a:r>
            <a:r>
              <a:rPr lang="pt-BR" dirty="0" smtClean="0">
                <a:cs typeface="Times New Roman" pitchFamily="18" charset="0"/>
              </a:rPr>
              <a:t> geralmente especializada em uma determinada área.</a:t>
            </a:r>
          </a:p>
          <a:p>
            <a:pPr algn="just" eaLnBrk="1" hangingPunct="1"/>
            <a:r>
              <a:rPr lang="pt-BR" b="1" dirty="0" smtClean="0">
                <a:cs typeface="Times New Roman" pitchFamily="18" charset="0"/>
              </a:rPr>
              <a:t>Serviço</a:t>
            </a:r>
            <a:r>
              <a:rPr lang="pt-BR" dirty="0" smtClean="0">
                <a:cs typeface="Times New Roman" pitchFamily="18" charset="0"/>
              </a:rPr>
              <a:t>: atendimento a alunos e docentes</a:t>
            </a:r>
          </a:p>
          <a:p>
            <a:pPr lvl="1" algn="just" eaLnBrk="1" hangingPunct="1"/>
            <a:r>
              <a:rPr lang="pt-BR" dirty="0" smtClean="0">
                <a:cs typeface="Times New Roman" pitchFamily="18" charset="0"/>
              </a:rPr>
              <a:t>Exemplo: Seção de </a:t>
            </a:r>
            <a:r>
              <a:rPr lang="pt-BR" dirty="0" err="1" smtClean="0">
                <a:cs typeface="Times New Roman" pitchFamily="18" charset="0"/>
              </a:rPr>
              <a:t>Multimeios</a:t>
            </a:r>
            <a:r>
              <a:rPr lang="pt-BR" dirty="0" smtClean="0">
                <a:cs typeface="Times New Roman" pitchFamily="18" charset="0"/>
              </a:rPr>
              <a:t>/ECA; Seção de Comunicação Especializada/FAU; Setor Audiovisual/FE ; Setor Audiovisual do HU</a:t>
            </a:r>
          </a:p>
          <a:p>
            <a:pPr eaLnBrk="1" hangingPunct="1"/>
            <a:endParaRPr lang="pt-BR" dirty="0" smtClean="0"/>
          </a:p>
        </p:txBody>
      </p:sp>
      <p:sp>
        <p:nvSpPr>
          <p:cNvPr id="5" name="Espaço Reservado para Número de Slide 5"/>
          <p:cNvSpPr>
            <a:spLocks noGrp="1"/>
          </p:cNvSpPr>
          <p:nvPr>
            <p:ph type="sldNum" sz="quarter" idx="12"/>
          </p:nvPr>
        </p:nvSpPr>
        <p:spPr/>
        <p:txBody>
          <a:bodyPr/>
          <a:lstStyle/>
          <a:p>
            <a:pPr>
              <a:defRPr/>
            </a:pPr>
            <a:fld id="{243D21D4-E3B1-4493-A5AF-EDE8634FF7FF}" type="slidenum">
              <a:rPr lang="pt-BR"/>
              <a:pPr>
                <a:defRPr/>
              </a:pPr>
              <a:t>46</a:t>
            </a:fld>
            <a:endParaRPr lang="pt-B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259632" y="609600"/>
            <a:ext cx="7198568" cy="803176"/>
          </a:xfrm>
        </p:spPr>
        <p:txBody>
          <a:bodyPr>
            <a:normAutofit/>
          </a:bodyPr>
          <a:lstStyle/>
          <a:p>
            <a:pPr eaLnBrk="1" fontAlgn="auto" hangingPunct="1">
              <a:spcAft>
                <a:spcPts val="0"/>
              </a:spcAft>
              <a:defRPr/>
            </a:pPr>
            <a:r>
              <a:rPr lang="pt-BR" sz="3200" b="1">
                <a:solidFill>
                  <a:schemeClr val="tx2">
                    <a:satMod val="130000"/>
                  </a:schemeClr>
                </a:solidFill>
                <a:cs typeface="Times New Roman" pitchFamily="18" charset="0"/>
              </a:rPr>
              <a:t>Arquivos temáticos e especializados</a:t>
            </a:r>
          </a:p>
        </p:txBody>
      </p:sp>
      <p:sp>
        <p:nvSpPr>
          <p:cNvPr id="98307" name="Rectangle 3"/>
          <p:cNvSpPr>
            <a:spLocks noGrp="1" noChangeArrowheads="1"/>
          </p:cNvSpPr>
          <p:nvPr>
            <p:ph idx="1"/>
          </p:nvPr>
        </p:nvSpPr>
        <p:spPr>
          <a:xfrm>
            <a:off x="1331640" y="1447800"/>
            <a:ext cx="7272808" cy="4648200"/>
          </a:xfrm>
        </p:spPr>
        <p:txBody>
          <a:bodyPr/>
          <a:lstStyle/>
          <a:p>
            <a:pPr algn="just" eaLnBrk="1" hangingPunct="1"/>
            <a:r>
              <a:rPr lang="pt-BR" b="1" dirty="0" smtClean="0">
                <a:cs typeface="Times New Roman" pitchFamily="18" charset="0"/>
              </a:rPr>
              <a:t>Objetivo:</a:t>
            </a:r>
            <a:r>
              <a:rPr lang="pt-BR" dirty="0" smtClean="0">
                <a:cs typeface="Times New Roman" pitchFamily="18" charset="0"/>
              </a:rPr>
              <a:t> preservação e divulgação</a:t>
            </a:r>
          </a:p>
          <a:p>
            <a:pPr algn="just" eaLnBrk="1" hangingPunct="1"/>
            <a:r>
              <a:rPr lang="pt-BR" b="1" dirty="0" smtClean="0">
                <a:cs typeface="Times New Roman" pitchFamily="18" charset="0"/>
              </a:rPr>
              <a:t>Coleção:</a:t>
            </a:r>
            <a:r>
              <a:rPr lang="pt-BR" dirty="0" smtClean="0">
                <a:cs typeface="Times New Roman" pitchFamily="18" charset="0"/>
              </a:rPr>
              <a:t> especializada em um tema ou assunto, ex. coleções de música folclórica.</a:t>
            </a:r>
          </a:p>
          <a:p>
            <a:pPr algn="just" eaLnBrk="1" hangingPunct="1"/>
            <a:r>
              <a:rPr lang="pt-BR" b="1" dirty="0" smtClean="0">
                <a:cs typeface="Times New Roman" pitchFamily="18" charset="0"/>
              </a:rPr>
              <a:t>Serviço:</a:t>
            </a:r>
            <a:r>
              <a:rPr lang="pt-BR" dirty="0" smtClean="0">
                <a:cs typeface="Times New Roman" pitchFamily="18" charset="0"/>
              </a:rPr>
              <a:t> atende também a pesquisa acadêmica.</a:t>
            </a:r>
          </a:p>
          <a:p>
            <a:pPr eaLnBrk="1" hangingPunct="1"/>
            <a:endParaRPr lang="pt-BR" dirty="0" smtClean="0"/>
          </a:p>
        </p:txBody>
      </p:sp>
      <p:sp>
        <p:nvSpPr>
          <p:cNvPr id="5" name="Espaço Reservado para Número de Slide 5"/>
          <p:cNvSpPr>
            <a:spLocks noGrp="1"/>
          </p:cNvSpPr>
          <p:nvPr>
            <p:ph type="sldNum" sz="quarter" idx="12"/>
          </p:nvPr>
        </p:nvSpPr>
        <p:spPr/>
        <p:txBody>
          <a:bodyPr/>
          <a:lstStyle/>
          <a:p>
            <a:pPr>
              <a:defRPr/>
            </a:pPr>
            <a:fld id="{0D5A5A41-39A4-4D77-A71D-D0C5508358EA}" type="slidenum">
              <a:rPr lang="pt-BR"/>
              <a:pPr>
                <a:defRPr/>
              </a:pPr>
              <a:t>47</a:t>
            </a:fld>
            <a:endParaRPr lang="pt-B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3"/>
          <p:cNvSpPr>
            <a:spLocks noGrp="1" noChangeArrowheads="1"/>
          </p:cNvSpPr>
          <p:nvPr>
            <p:ph idx="1"/>
          </p:nvPr>
        </p:nvSpPr>
        <p:spPr>
          <a:xfrm>
            <a:off x="1547664" y="685800"/>
            <a:ext cx="6910536" cy="5410200"/>
          </a:xfrm>
        </p:spPr>
        <p:txBody>
          <a:bodyPr/>
          <a:lstStyle/>
          <a:p>
            <a:pPr algn="just" eaLnBrk="1" hangingPunct="1"/>
            <a:r>
              <a:rPr lang="pt-BR" sz="2800" b="1" dirty="0" smtClean="0">
                <a:cs typeface="Times New Roman" pitchFamily="18" charset="0"/>
              </a:rPr>
              <a:t>Arquivos de estúdios:</a:t>
            </a:r>
          </a:p>
          <a:p>
            <a:pPr lvl="1" algn="just" eaLnBrk="1" hangingPunct="1"/>
            <a:r>
              <a:rPr lang="pt-BR" dirty="0" smtClean="0">
                <a:cs typeface="Times New Roman" pitchFamily="18" charset="0"/>
              </a:rPr>
              <a:t>algumas produtoras como a industria do filme preservam sua própria produção.</a:t>
            </a:r>
          </a:p>
          <a:p>
            <a:pPr lvl="1" algn="just" eaLnBrk="1" hangingPunct="1"/>
            <a:endParaRPr lang="pt-BR" dirty="0" smtClean="0">
              <a:cs typeface="Times New Roman" pitchFamily="18" charset="0"/>
            </a:endParaRPr>
          </a:p>
          <a:p>
            <a:pPr algn="just" eaLnBrk="1" hangingPunct="1"/>
            <a:r>
              <a:rPr lang="pt-BR" sz="2800" b="1" dirty="0" smtClean="0">
                <a:cs typeface="Times New Roman" pitchFamily="18" charset="0"/>
              </a:rPr>
              <a:t>Arquivos de Grandes coleções privadas</a:t>
            </a:r>
          </a:p>
          <a:p>
            <a:pPr lvl="1" algn="just" eaLnBrk="1" hangingPunct="1"/>
            <a:r>
              <a:rPr lang="pt-BR" sz="2400" dirty="0" smtClean="0">
                <a:cs typeface="Times New Roman" pitchFamily="18" charset="0"/>
              </a:rPr>
              <a:t>Exemplo. </a:t>
            </a:r>
            <a:r>
              <a:rPr lang="pt-BR" sz="2400" dirty="0" err="1" smtClean="0">
                <a:cs typeface="Times New Roman" pitchFamily="18" charset="0"/>
              </a:rPr>
              <a:t>Getty</a:t>
            </a:r>
            <a:r>
              <a:rPr lang="pt-BR" sz="2400" dirty="0" smtClean="0">
                <a:cs typeface="Times New Roman" pitchFamily="18" charset="0"/>
              </a:rPr>
              <a:t> </a:t>
            </a:r>
            <a:r>
              <a:rPr lang="pt-BR" sz="2400" dirty="0" err="1" smtClean="0">
                <a:cs typeface="Times New Roman" pitchFamily="18" charset="0"/>
              </a:rPr>
              <a:t>Foundation</a:t>
            </a:r>
            <a:r>
              <a:rPr lang="pt-BR" sz="2400" dirty="0" smtClean="0">
                <a:cs typeface="Times New Roman" pitchFamily="18" charset="0"/>
              </a:rPr>
              <a:t> </a:t>
            </a:r>
          </a:p>
          <a:p>
            <a:pPr eaLnBrk="1" hangingPunct="1"/>
            <a:endParaRPr lang="pt-BR" sz="2800" dirty="0" smtClean="0"/>
          </a:p>
        </p:txBody>
      </p:sp>
      <p:sp>
        <p:nvSpPr>
          <p:cNvPr id="4" name="Espaço Reservado para Número de Slide 5"/>
          <p:cNvSpPr>
            <a:spLocks noGrp="1"/>
          </p:cNvSpPr>
          <p:nvPr>
            <p:ph type="sldNum" sz="quarter" idx="12"/>
          </p:nvPr>
        </p:nvSpPr>
        <p:spPr/>
        <p:txBody>
          <a:bodyPr/>
          <a:lstStyle/>
          <a:p>
            <a:pPr>
              <a:defRPr/>
            </a:pPr>
            <a:fld id="{9F026567-EFEC-42D5-A256-0274C6517AD6}" type="slidenum">
              <a:rPr lang="pt-BR"/>
              <a:pPr>
                <a:defRPr/>
              </a:pPr>
              <a:t>48</a:t>
            </a:fld>
            <a:endParaRPr lang="pt-B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187624" y="304800"/>
            <a:ext cx="7041976" cy="747936"/>
          </a:xfrm>
        </p:spPr>
        <p:txBody>
          <a:bodyPr>
            <a:normAutofit/>
          </a:bodyPr>
          <a:lstStyle/>
          <a:p>
            <a:pPr eaLnBrk="1" fontAlgn="auto" hangingPunct="1">
              <a:spcAft>
                <a:spcPts val="0"/>
              </a:spcAft>
              <a:defRPr/>
            </a:pPr>
            <a:r>
              <a:rPr lang="pt-BR" sz="3200" b="1" dirty="0">
                <a:solidFill>
                  <a:schemeClr val="tx2">
                    <a:satMod val="130000"/>
                  </a:schemeClr>
                </a:solidFill>
                <a:cs typeface="Times New Roman" pitchFamily="18" charset="0"/>
              </a:rPr>
              <a:t>Patrimônio audiovisual</a:t>
            </a:r>
            <a:r>
              <a:rPr lang="pt-BR" dirty="0">
                <a:solidFill>
                  <a:schemeClr val="tx2">
                    <a:satMod val="130000"/>
                  </a:schemeClr>
                </a:solidFill>
              </a:rPr>
              <a:t> </a:t>
            </a:r>
          </a:p>
        </p:txBody>
      </p:sp>
      <p:sp>
        <p:nvSpPr>
          <p:cNvPr id="100355" name="Rectangle 3"/>
          <p:cNvSpPr>
            <a:spLocks noGrp="1" noChangeArrowheads="1"/>
          </p:cNvSpPr>
          <p:nvPr>
            <p:ph idx="1"/>
          </p:nvPr>
        </p:nvSpPr>
        <p:spPr>
          <a:xfrm>
            <a:off x="1547664" y="1340768"/>
            <a:ext cx="7291536" cy="4680520"/>
          </a:xfrm>
        </p:spPr>
        <p:txBody>
          <a:bodyPr/>
          <a:lstStyle/>
          <a:p>
            <a:pPr algn="just" eaLnBrk="1" hangingPunct="1"/>
            <a:r>
              <a:rPr lang="pt-BR" sz="2800" dirty="0" smtClean="0">
                <a:cs typeface="Times New Roman" pitchFamily="18" charset="0"/>
              </a:rPr>
              <a:t>Produções que incluem imagens em movimento e/ou registros sonoros concebidos para divulgação pública:</a:t>
            </a:r>
          </a:p>
          <a:p>
            <a:pPr lvl="1" algn="just" eaLnBrk="1" hangingPunct="1"/>
            <a:r>
              <a:rPr lang="pt-BR" dirty="0" smtClean="0">
                <a:cs typeface="Times New Roman" pitchFamily="18" charset="0"/>
              </a:rPr>
              <a:t>som gravado </a:t>
            </a:r>
          </a:p>
          <a:p>
            <a:pPr lvl="1" algn="just" eaLnBrk="1" hangingPunct="1"/>
            <a:r>
              <a:rPr lang="pt-BR" dirty="0" smtClean="0">
                <a:cs typeface="Times New Roman" pitchFamily="18" charset="0"/>
              </a:rPr>
              <a:t>rádio</a:t>
            </a:r>
          </a:p>
          <a:p>
            <a:pPr lvl="1" algn="just" eaLnBrk="1" hangingPunct="1"/>
            <a:r>
              <a:rPr lang="pt-BR" dirty="0" smtClean="0">
                <a:cs typeface="Times New Roman" pitchFamily="18" charset="0"/>
              </a:rPr>
              <a:t>filme</a:t>
            </a:r>
          </a:p>
          <a:p>
            <a:pPr lvl="1" algn="just" eaLnBrk="1" hangingPunct="1"/>
            <a:r>
              <a:rPr lang="pt-BR" dirty="0" smtClean="0">
                <a:cs typeface="Times New Roman" pitchFamily="18" charset="0"/>
              </a:rPr>
              <a:t>televisão</a:t>
            </a:r>
          </a:p>
          <a:p>
            <a:pPr lvl="1" algn="just" eaLnBrk="1" hangingPunct="1"/>
            <a:r>
              <a:rPr lang="pt-BR" dirty="0" smtClean="0">
                <a:cs typeface="Times New Roman" pitchFamily="18" charset="0"/>
              </a:rPr>
              <a:t> vídeo</a:t>
            </a:r>
          </a:p>
          <a:p>
            <a:pPr eaLnBrk="1" hangingPunct="1">
              <a:buFontTx/>
              <a:buNone/>
            </a:pPr>
            <a:endParaRPr lang="pt-BR" dirty="0" smtClean="0"/>
          </a:p>
        </p:txBody>
      </p:sp>
      <p:sp>
        <p:nvSpPr>
          <p:cNvPr id="5" name="Espaço Reservado para Número de Slide 5"/>
          <p:cNvSpPr>
            <a:spLocks noGrp="1"/>
          </p:cNvSpPr>
          <p:nvPr>
            <p:ph type="sldNum" sz="quarter" idx="12"/>
          </p:nvPr>
        </p:nvSpPr>
        <p:spPr/>
        <p:txBody>
          <a:bodyPr/>
          <a:lstStyle/>
          <a:p>
            <a:pPr>
              <a:defRPr/>
            </a:pPr>
            <a:fld id="{D01CCF8D-B10A-4D2F-8F33-5CC8729A694D}" type="slidenum">
              <a:rPr lang="pt-BR"/>
              <a:pPr>
                <a:defRPr/>
              </a:pPr>
              <a:t>49</a:t>
            </a:fld>
            <a:endParaRPr lang="pt-B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dirty="0" smtClean="0"/>
              <a:t>Documento audiovisual</a:t>
            </a:r>
            <a:endParaRPr lang="pt-BR" sz="3600" dirty="0"/>
          </a:p>
        </p:txBody>
      </p:sp>
      <p:sp>
        <p:nvSpPr>
          <p:cNvPr id="3" name="Espaço Reservado para Conteúdo 2"/>
          <p:cNvSpPr>
            <a:spLocks noGrp="1"/>
          </p:cNvSpPr>
          <p:nvPr>
            <p:ph idx="1"/>
          </p:nvPr>
        </p:nvSpPr>
        <p:spPr>
          <a:xfrm>
            <a:off x="1435100" y="1556792"/>
            <a:ext cx="7241356" cy="4691608"/>
          </a:xfrm>
        </p:spPr>
        <p:txBody>
          <a:bodyPr/>
          <a:lstStyle/>
          <a:p>
            <a:pPr algn="just" eaLnBrk="1" hangingPunct="1">
              <a:buFontTx/>
              <a:buNone/>
            </a:pPr>
            <a:r>
              <a:rPr lang="pt-BR" dirty="0" smtClean="0">
                <a:cs typeface="Times New Roman" pitchFamily="18" charset="0"/>
              </a:rPr>
              <a:t>“Uma obra audiovisual é uma obra que apela ao mesmo tempo ao ouvido e à visão e consiste numa série de imagens relacionadas e sons acompanhantes registrada em material apropriado.” </a:t>
            </a:r>
          </a:p>
          <a:p>
            <a:pPr algn="just" eaLnBrk="1" hangingPunct="1">
              <a:buFontTx/>
              <a:buNone/>
            </a:pPr>
            <a:r>
              <a:rPr lang="pt-BR" dirty="0" smtClean="0">
                <a:cs typeface="Times New Roman" pitchFamily="18" charset="0"/>
              </a:rPr>
              <a:t>					          </a:t>
            </a:r>
            <a:r>
              <a:rPr lang="pt-BR" sz="2400" dirty="0" smtClean="0">
                <a:cs typeface="Times New Roman" pitchFamily="18" charset="0"/>
              </a:rPr>
              <a:t>(EDMONDSON)</a:t>
            </a:r>
          </a:p>
          <a:p>
            <a:endParaRPr lang="pt-BR" dirty="0"/>
          </a:p>
        </p:txBody>
      </p:sp>
      <p:sp>
        <p:nvSpPr>
          <p:cNvPr id="4" name="Espaço Reservado para Número de Slide 3"/>
          <p:cNvSpPr>
            <a:spLocks noGrp="1"/>
          </p:cNvSpPr>
          <p:nvPr>
            <p:ph type="sldNum" sz="quarter" idx="12"/>
          </p:nvPr>
        </p:nvSpPr>
        <p:spPr/>
        <p:txBody>
          <a:bodyPr/>
          <a:lstStyle/>
          <a:p>
            <a:pPr>
              <a:defRPr/>
            </a:pPr>
            <a:fld id="{17BE4C38-5AA3-44EB-8168-A1A670FBDFBF}" type="slidenum">
              <a:rPr lang="pt-BR" smtClean="0"/>
              <a:pPr>
                <a:defRPr/>
              </a:pPr>
              <a:t>5</a:t>
            </a:fld>
            <a:endParaRPr lang="pt-B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3"/>
          <p:cNvSpPr>
            <a:spLocks noGrp="1" noChangeArrowheads="1"/>
          </p:cNvSpPr>
          <p:nvPr>
            <p:ph idx="1"/>
          </p:nvPr>
        </p:nvSpPr>
        <p:spPr>
          <a:xfrm>
            <a:off x="685800" y="914400"/>
            <a:ext cx="8077200" cy="5181600"/>
          </a:xfrm>
        </p:spPr>
        <p:txBody>
          <a:bodyPr/>
          <a:lstStyle/>
          <a:p>
            <a:pPr lvl="1" algn="just" eaLnBrk="1" hangingPunct="1">
              <a:buFontTx/>
              <a:buChar char="•"/>
            </a:pPr>
            <a:r>
              <a:rPr lang="pt-BR" dirty="0" smtClean="0">
                <a:cs typeface="Times New Roman" pitchFamily="18" charset="0"/>
              </a:rPr>
              <a:t>Objetos, documentos e trabalhos relacionados com os documentos audiovisuais:</a:t>
            </a:r>
          </a:p>
          <a:p>
            <a:pPr lvl="1" algn="just" eaLnBrk="1" hangingPunct="1"/>
            <a:r>
              <a:rPr lang="pt-BR" dirty="0" smtClean="0">
                <a:cs typeface="Times New Roman" pitchFamily="18" charset="0"/>
              </a:rPr>
              <a:t>literatura </a:t>
            </a:r>
          </a:p>
          <a:p>
            <a:pPr lvl="1" algn="just" eaLnBrk="1" hangingPunct="1"/>
            <a:r>
              <a:rPr lang="pt-BR" dirty="0" smtClean="0">
                <a:cs typeface="Times New Roman" pitchFamily="18" charset="0"/>
              </a:rPr>
              <a:t>scripts </a:t>
            </a:r>
          </a:p>
          <a:p>
            <a:pPr lvl="1" algn="just" eaLnBrk="1" hangingPunct="1"/>
            <a:r>
              <a:rPr lang="pt-BR" dirty="0" smtClean="0">
                <a:cs typeface="Times New Roman" pitchFamily="18" charset="0"/>
              </a:rPr>
              <a:t>fotografias </a:t>
            </a:r>
          </a:p>
          <a:p>
            <a:pPr lvl="1" algn="just" eaLnBrk="1" hangingPunct="1"/>
            <a:r>
              <a:rPr lang="pt-BR" dirty="0" smtClean="0">
                <a:cs typeface="Times New Roman" pitchFamily="18" charset="0"/>
              </a:rPr>
              <a:t>cartazes </a:t>
            </a:r>
          </a:p>
          <a:p>
            <a:pPr lvl="1" algn="just" eaLnBrk="1" hangingPunct="1"/>
            <a:r>
              <a:rPr lang="pt-BR" dirty="0" smtClean="0">
                <a:cs typeface="Times New Roman" pitchFamily="18" charset="0"/>
              </a:rPr>
              <a:t>materiais publicitários</a:t>
            </a:r>
          </a:p>
          <a:p>
            <a:pPr lvl="1" algn="just" eaLnBrk="1" hangingPunct="1"/>
            <a:r>
              <a:rPr lang="pt-BR" dirty="0" smtClean="0">
                <a:cs typeface="Times New Roman" pitchFamily="18" charset="0"/>
              </a:rPr>
              <a:t> manuscritos</a:t>
            </a:r>
          </a:p>
          <a:p>
            <a:pPr lvl="1" algn="just" eaLnBrk="1" hangingPunct="1"/>
            <a:r>
              <a:rPr lang="pt-BR" dirty="0" smtClean="0">
                <a:cs typeface="Times New Roman" pitchFamily="18" charset="0"/>
              </a:rPr>
              <a:t> artefatos como equipamento técnico ou roupas</a:t>
            </a:r>
          </a:p>
          <a:p>
            <a:pPr eaLnBrk="1" hangingPunct="1"/>
            <a:endParaRPr lang="pt-BR" dirty="0" smtClean="0"/>
          </a:p>
        </p:txBody>
      </p:sp>
      <p:sp>
        <p:nvSpPr>
          <p:cNvPr id="4" name="Espaço Reservado para Número de Slide 5"/>
          <p:cNvSpPr>
            <a:spLocks noGrp="1"/>
          </p:cNvSpPr>
          <p:nvPr>
            <p:ph type="sldNum" sz="quarter" idx="12"/>
          </p:nvPr>
        </p:nvSpPr>
        <p:spPr/>
        <p:txBody>
          <a:bodyPr/>
          <a:lstStyle/>
          <a:p>
            <a:pPr>
              <a:defRPr/>
            </a:pPr>
            <a:fld id="{8C69CBB6-263B-436F-8FB2-D7029753D153}" type="slidenum">
              <a:rPr lang="pt-BR"/>
              <a:pPr>
                <a:defRPr/>
              </a:pPr>
              <a:t>50</a:t>
            </a:fld>
            <a:endParaRPr lang="pt-B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187624" y="609600"/>
            <a:ext cx="7270576" cy="731168"/>
          </a:xfrm>
        </p:spPr>
        <p:txBody>
          <a:bodyPr>
            <a:normAutofit/>
          </a:bodyPr>
          <a:lstStyle/>
          <a:p>
            <a:pPr eaLnBrk="1" fontAlgn="auto" hangingPunct="1">
              <a:spcAft>
                <a:spcPts val="0"/>
              </a:spcAft>
              <a:defRPr/>
            </a:pPr>
            <a:r>
              <a:rPr lang="pt-BR" sz="3200" dirty="0" smtClean="0">
                <a:cs typeface="Times New Roman" pitchFamily="18" charset="0"/>
              </a:rPr>
              <a:t>Patrimônio audiovisual</a:t>
            </a:r>
            <a:endParaRPr lang="pt-BR" sz="3200" b="1" dirty="0">
              <a:solidFill>
                <a:schemeClr val="tx2">
                  <a:satMod val="130000"/>
                </a:schemeClr>
              </a:solidFill>
            </a:endParaRPr>
          </a:p>
        </p:txBody>
      </p:sp>
      <p:sp>
        <p:nvSpPr>
          <p:cNvPr id="102403" name="Rectangle 3"/>
          <p:cNvSpPr>
            <a:spLocks noGrp="1" noChangeArrowheads="1"/>
          </p:cNvSpPr>
          <p:nvPr>
            <p:ph idx="1"/>
          </p:nvPr>
        </p:nvSpPr>
        <p:spPr>
          <a:xfrm>
            <a:off x="1259632" y="1600200"/>
            <a:ext cx="7198568" cy="4495800"/>
          </a:xfrm>
        </p:spPr>
        <p:txBody>
          <a:bodyPr/>
          <a:lstStyle/>
          <a:p>
            <a:pPr algn="just" eaLnBrk="1" hangingPunct="1"/>
            <a:r>
              <a:rPr lang="pt-BR" sz="2800" dirty="0" smtClean="0">
                <a:cs typeface="Times New Roman" pitchFamily="18" charset="0"/>
              </a:rPr>
              <a:t>Inclui tanto material de texto como materiais intermédios que se relacionam com os documentos audiovisuais. </a:t>
            </a:r>
          </a:p>
          <a:p>
            <a:pPr lvl="1" algn="just" eaLnBrk="1" hangingPunct="1"/>
            <a:r>
              <a:rPr lang="pt-BR" sz="2400" dirty="0" smtClean="0">
                <a:cs typeface="Times New Roman" pitchFamily="18" charset="0"/>
              </a:rPr>
              <a:t>Exemplo: scripts fazem parte do patrimônio porque pertencem a programas de rádio ou </a:t>
            </a:r>
            <a:r>
              <a:rPr lang="pt-BR" sz="2400" dirty="0" err="1" smtClean="0">
                <a:cs typeface="Times New Roman" pitchFamily="18" charset="0"/>
              </a:rPr>
              <a:t>tv</a:t>
            </a:r>
            <a:r>
              <a:rPr lang="pt-BR" sz="2400" dirty="0" smtClean="0">
                <a:cs typeface="Times New Roman" pitchFamily="18" charset="0"/>
              </a:rPr>
              <a:t>, ou filmes e não porque são escritos.</a:t>
            </a:r>
          </a:p>
          <a:p>
            <a:pPr algn="just" eaLnBrk="1" hangingPunct="1"/>
            <a:endParaRPr lang="pt-BR" sz="2800" dirty="0" smtClean="0">
              <a:cs typeface="Times New Roman" pitchFamily="18" charset="0"/>
            </a:endParaRPr>
          </a:p>
          <a:p>
            <a:pPr eaLnBrk="1" hangingPunct="1"/>
            <a:endParaRPr lang="pt-BR" sz="2800" dirty="0" smtClean="0"/>
          </a:p>
        </p:txBody>
      </p:sp>
      <p:sp>
        <p:nvSpPr>
          <p:cNvPr id="5" name="Espaço Reservado para Número de Slide 5"/>
          <p:cNvSpPr>
            <a:spLocks noGrp="1"/>
          </p:cNvSpPr>
          <p:nvPr>
            <p:ph type="sldNum" sz="quarter" idx="12"/>
          </p:nvPr>
        </p:nvSpPr>
        <p:spPr/>
        <p:txBody>
          <a:bodyPr/>
          <a:lstStyle/>
          <a:p>
            <a:pPr>
              <a:defRPr/>
            </a:pPr>
            <a:fld id="{2329E71E-A7D4-4C56-B2BD-DDC7CCE0EE1F}" type="slidenum">
              <a:rPr lang="pt-BR"/>
              <a:pPr>
                <a:defRPr/>
              </a:pPr>
              <a:t>51</a:t>
            </a:fld>
            <a:endParaRPr lang="pt-B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1259632" y="381000"/>
            <a:ext cx="6893768" cy="685800"/>
          </a:xfrm>
        </p:spPr>
        <p:txBody>
          <a:bodyPr>
            <a:normAutofit/>
          </a:bodyPr>
          <a:lstStyle/>
          <a:p>
            <a:pPr eaLnBrk="1" fontAlgn="auto" hangingPunct="1">
              <a:spcAft>
                <a:spcPts val="0"/>
              </a:spcAft>
              <a:defRPr/>
            </a:pPr>
            <a:r>
              <a:rPr lang="pt-BR" sz="3200" b="1" dirty="0">
                <a:solidFill>
                  <a:schemeClr val="tx2">
                    <a:satMod val="130000"/>
                  </a:schemeClr>
                </a:solidFill>
                <a:cs typeface="Times New Roman" pitchFamily="18" charset="0"/>
              </a:rPr>
              <a:t>Dois desafios para a </a:t>
            </a:r>
            <a:r>
              <a:rPr lang="pt-BR" sz="3200" b="1" dirty="0" smtClean="0">
                <a:solidFill>
                  <a:schemeClr val="tx2">
                    <a:satMod val="130000"/>
                  </a:schemeClr>
                </a:solidFill>
                <a:cs typeface="Times New Roman" pitchFamily="18" charset="0"/>
              </a:rPr>
              <a:t>área</a:t>
            </a:r>
            <a:endParaRPr lang="pt-BR" sz="3200" b="1" dirty="0">
              <a:solidFill>
                <a:schemeClr val="tx2">
                  <a:satMod val="130000"/>
                </a:schemeClr>
              </a:solidFill>
              <a:cs typeface="Times New Roman" pitchFamily="18" charset="0"/>
            </a:endParaRPr>
          </a:p>
        </p:txBody>
      </p:sp>
      <p:sp>
        <p:nvSpPr>
          <p:cNvPr id="103427" name="Rectangle 3"/>
          <p:cNvSpPr>
            <a:spLocks noGrp="1" noChangeArrowheads="1"/>
          </p:cNvSpPr>
          <p:nvPr>
            <p:ph idx="1"/>
          </p:nvPr>
        </p:nvSpPr>
        <p:spPr>
          <a:xfrm>
            <a:off x="1043608" y="1524000"/>
            <a:ext cx="7719392" cy="4572000"/>
          </a:xfrm>
        </p:spPr>
        <p:txBody>
          <a:bodyPr/>
          <a:lstStyle/>
          <a:p>
            <a:pPr eaLnBrk="1" hangingPunct="1"/>
            <a:r>
              <a:rPr lang="pt-BR" dirty="0" smtClean="0">
                <a:cs typeface="Times New Roman" pitchFamily="18" charset="0"/>
              </a:rPr>
              <a:t>Diversidade de padrões internacionais  para a representação descritiva dos documentos audiovisuais.</a:t>
            </a:r>
          </a:p>
          <a:p>
            <a:pPr eaLnBrk="1" hangingPunct="1"/>
            <a:r>
              <a:rPr lang="pt-BR" dirty="0" smtClean="0">
                <a:cs typeface="Times New Roman" pitchFamily="18" charset="0"/>
              </a:rPr>
              <a:t>Quase inexistência(no Brasil) de guias e repertórios catálogos coletivos, bases de dados relacionados a documentos audiovisuais.</a:t>
            </a:r>
          </a:p>
          <a:p>
            <a:pPr eaLnBrk="1" hangingPunct="1">
              <a:buNone/>
            </a:pPr>
            <a:endParaRPr lang="pt-BR" dirty="0" smtClean="0"/>
          </a:p>
        </p:txBody>
      </p:sp>
      <p:sp>
        <p:nvSpPr>
          <p:cNvPr id="5" name="Espaço Reservado para Número de Slide 5"/>
          <p:cNvSpPr>
            <a:spLocks noGrp="1"/>
          </p:cNvSpPr>
          <p:nvPr>
            <p:ph type="sldNum" sz="quarter" idx="12"/>
          </p:nvPr>
        </p:nvSpPr>
        <p:spPr/>
        <p:txBody>
          <a:bodyPr/>
          <a:lstStyle/>
          <a:p>
            <a:pPr>
              <a:defRPr/>
            </a:pPr>
            <a:fld id="{3C5ECA29-7326-4852-852E-8D2B3011A8A8}" type="slidenum">
              <a:rPr lang="pt-BR"/>
              <a:pPr>
                <a:defRPr/>
              </a:pPr>
              <a:t>52</a:t>
            </a:fld>
            <a:endParaRPr lang="pt-B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a:t>
            </a:r>
            <a:endParaRPr lang="pt-BR" dirty="0"/>
          </a:p>
        </p:txBody>
      </p:sp>
      <p:sp>
        <p:nvSpPr>
          <p:cNvPr id="3" name="Espaço Reservado para Conteúdo 2"/>
          <p:cNvSpPr>
            <a:spLocks noGrp="1"/>
          </p:cNvSpPr>
          <p:nvPr>
            <p:ph idx="1"/>
          </p:nvPr>
        </p:nvSpPr>
        <p:spPr/>
        <p:txBody>
          <a:bodyPr/>
          <a:lstStyle/>
          <a:p>
            <a:r>
              <a:rPr lang="pt-BR" dirty="0">
                <a:hlinkClick r:id="rId2"/>
              </a:rPr>
              <a:t>https://</a:t>
            </a:r>
            <a:r>
              <a:rPr lang="pt-BR" dirty="0" smtClean="0">
                <a:hlinkClick r:id="rId2"/>
              </a:rPr>
              <a:t>www.youtube.com/watch?v=s8AXzFF-bgs</a:t>
            </a:r>
            <a:endParaRPr lang="pt-BR" dirty="0" smtClean="0"/>
          </a:p>
          <a:p>
            <a:endParaRPr lang="pt-BR" dirty="0"/>
          </a:p>
          <a:p>
            <a:pPr marL="82550" indent="0">
              <a:buNone/>
            </a:pPr>
            <a:endParaRPr lang="pt-BR" dirty="0" smtClean="0"/>
          </a:p>
          <a:p>
            <a:endParaRPr lang="pt-BR" dirty="0"/>
          </a:p>
        </p:txBody>
      </p:sp>
      <p:sp>
        <p:nvSpPr>
          <p:cNvPr id="4" name="Espaço Reservado para Número de Slide 3"/>
          <p:cNvSpPr>
            <a:spLocks noGrp="1"/>
          </p:cNvSpPr>
          <p:nvPr>
            <p:ph type="sldNum" sz="quarter" idx="12"/>
          </p:nvPr>
        </p:nvSpPr>
        <p:spPr/>
        <p:txBody>
          <a:bodyPr/>
          <a:lstStyle/>
          <a:p>
            <a:pPr>
              <a:defRPr/>
            </a:pPr>
            <a:fld id="{17BE4C38-5AA3-44EB-8168-A1A670FBDFBF}" type="slidenum">
              <a:rPr lang="pt-BR" smtClean="0"/>
              <a:pPr>
                <a:defRPr/>
              </a:pPr>
              <a:t>53</a:t>
            </a:fld>
            <a:endParaRPr lang="pt-BR"/>
          </a:p>
        </p:txBody>
      </p:sp>
    </p:spTree>
    <p:extLst>
      <p:ext uri="{BB962C8B-B14F-4D97-AF65-F5344CB8AC3E}">
        <p14:creationId xmlns:p14="http://schemas.microsoft.com/office/powerpoint/2010/main" val="96450235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1340024" y="332656"/>
            <a:ext cx="7772400" cy="762000"/>
          </a:xfrm>
        </p:spPr>
        <p:txBody>
          <a:bodyPr/>
          <a:lstStyle/>
          <a:p>
            <a:pPr eaLnBrk="1" fontAlgn="auto" hangingPunct="1">
              <a:spcAft>
                <a:spcPts val="0"/>
              </a:spcAft>
              <a:defRPr/>
            </a:pPr>
            <a:r>
              <a:rPr lang="pt-BR" sz="3200" b="1" dirty="0">
                <a:solidFill>
                  <a:schemeClr val="tx2">
                    <a:satMod val="130000"/>
                  </a:schemeClr>
                </a:solidFill>
              </a:rPr>
              <a:t>Bibliografia</a:t>
            </a:r>
          </a:p>
        </p:txBody>
      </p:sp>
      <p:sp>
        <p:nvSpPr>
          <p:cNvPr id="104451" name="Rectangle 3"/>
          <p:cNvSpPr>
            <a:spLocks noGrp="1" noChangeArrowheads="1"/>
          </p:cNvSpPr>
          <p:nvPr>
            <p:ph idx="1"/>
          </p:nvPr>
        </p:nvSpPr>
        <p:spPr>
          <a:xfrm>
            <a:off x="685800" y="1524000"/>
            <a:ext cx="7772400" cy="4572000"/>
          </a:xfrm>
        </p:spPr>
        <p:txBody>
          <a:bodyPr/>
          <a:lstStyle/>
          <a:p>
            <a:pPr algn="just" eaLnBrk="1" hangingPunct="1"/>
            <a:r>
              <a:rPr lang="pt-BR" sz="2400" dirty="0" smtClean="0">
                <a:cs typeface="Times New Roman" pitchFamily="18" charset="0"/>
              </a:rPr>
              <a:t>SMIT, </a:t>
            </a:r>
            <a:r>
              <a:rPr lang="pt-BR" sz="2400" dirty="0" err="1" smtClean="0">
                <a:cs typeface="Times New Roman" pitchFamily="18" charset="0"/>
              </a:rPr>
              <a:t>J.W.</a:t>
            </a:r>
            <a:r>
              <a:rPr lang="pt-BR" sz="2400" dirty="0" smtClean="0">
                <a:cs typeface="Times New Roman" pitchFamily="18" charset="0"/>
              </a:rPr>
              <a:t> A análise da imagem: um primeiro plano. </a:t>
            </a:r>
            <a:r>
              <a:rPr lang="en-US" sz="2400" dirty="0" smtClean="0">
                <a:cs typeface="Times New Roman" pitchFamily="18" charset="0"/>
              </a:rPr>
              <a:t>In: SMIT, J.W. (</a:t>
            </a:r>
            <a:r>
              <a:rPr lang="en-US" sz="2400" dirty="0" err="1" smtClean="0">
                <a:cs typeface="Times New Roman" pitchFamily="18" charset="0"/>
              </a:rPr>
              <a:t>coord</a:t>
            </a:r>
            <a:r>
              <a:rPr lang="en-US" sz="2400" dirty="0" smtClean="0">
                <a:cs typeface="Times New Roman" pitchFamily="18" charset="0"/>
              </a:rPr>
              <a:t>.). </a:t>
            </a:r>
            <a:r>
              <a:rPr lang="pt-BR" sz="2400" b="1" dirty="0" smtClean="0">
                <a:cs typeface="Times New Roman" pitchFamily="18" charset="0"/>
              </a:rPr>
              <a:t>Análise documentária: a análise da síntese.</a:t>
            </a:r>
            <a:r>
              <a:rPr lang="pt-BR" sz="2400" dirty="0" smtClean="0">
                <a:cs typeface="Times New Roman" pitchFamily="18" charset="0"/>
              </a:rPr>
              <a:t> 2.ed. Brasília: IBICT, 1989. p.101-113</a:t>
            </a:r>
          </a:p>
          <a:p>
            <a:pPr algn="just" eaLnBrk="1" hangingPunct="1"/>
            <a:r>
              <a:rPr lang="pt-BR" sz="2400" dirty="0" smtClean="0">
                <a:cs typeface="Times New Roman" pitchFamily="18" charset="0"/>
              </a:rPr>
              <a:t>SMIT, </a:t>
            </a:r>
            <a:r>
              <a:rPr lang="pt-BR" sz="2400" dirty="0" err="1" smtClean="0">
                <a:cs typeface="Times New Roman" pitchFamily="18" charset="0"/>
              </a:rPr>
              <a:t>J.W.</a:t>
            </a:r>
            <a:r>
              <a:rPr lang="pt-BR" sz="2400" dirty="0" smtClean="0">
                <a:cs typeface="Times New Roman" pitchFamily="18" charset="0"/>
              </a:rPr>
              <a:t> Documentação audiovisual. In: BELLOTTO, </a:t>
            </a:r>
            <a:r>
              <a:rPr lang="pt-BR" sz="2400" dirty="0" err="1" smtClean="0">
                <a:cs typeface="Times New Roman" pitchFamily="18" charset="0"/>
              </a:rPr>
              <a:t>H.L.</a:t>
            </a:r>
            <a:r>
              <a:rPr lang="pt-BR" sz="2400" dirty="0" smtClean="0">
                <a:cs typeface="Times New Roman" pitchFamily="18" charset="0"/>
              </a:rPr>
              <a:t>; LIMAS, </a:t>
            </a:r>
            <a:r>
              <a:rPr lang="pt-BR" sz="2400" dirty="0" err="1" smtClean="0">
                <a:cs typeface="Times New Roman" pitchFamily="18" charset="0"/>
              </a:rPr>
              <a:t>Y.D.</a:t>
            </a:r>
            <a:r>
              <a:rPr lang="pt-BR" sz="2400" dirty="0" smtClean="0">
                <a:cs typeface="Times New Roman" pitchFamily="18" charset="0"/>
              </a:rPr>
              <a:t>; SMIT, J.W (</a:t>
            </a:r>
            <a:r>
              <a:rPr lang="pt-BR" sz="2400" dirty="0" err="1" smtClean="0">
                <a:cs typeface="Times New Roman" pitchFamily="18" charset="0"/>
              </a:rPr>
              <a:t>coord</a:t>
            </a:r>
            <a:r>
              <a:rPr lang="pt-BR" sz="2400" dirty="0" smtClean="0">
                <a:cs typeface="Times New Roman" pitchFamily="18" charset="0"/>
              </a:rPr>
              <a:t>) </a:t>
            </a:r>
            <a:r>
              <a:rPr lang="pt-BR" sz="2400" b="1" dirty="0" smtClean="0">
                <a:cs typeface="Times New Roman" pitchFamily="18" charset="0"/>
              </a:rPr>
              <a:t>Organização de arquivos.</a:t>
            </a:r>
            <a:r>
              <a:rPr lang="pt-BR" sz="2400" dirty="0" smtClean="0">
                <a:cs typeface="Times New Roman" pitchFamily="18" charset="0"/>
              </a:rPr>
              <a:t> São Paulo: ECA/USP, 2000, p.67-80</a:t>
            </a:r>
          </a:p>
          <a:p>
            <a:pPr eaLnBrk="1" hangingPunct="1"/>
            <a:endParaRPr lang="pt-BR" sz="2400" dirty="0" smtClean="0"/>
          </a:p>
        </p:txBody>
      </p:sp>
      <p:sp>
        <p:nvSpPr>
          <p:cNvPr id="5" name="Espaço Reservado para Número de Slide 5"/>
          <p:cNvSpPr>
            <a:spLocks noGrp="1"/>
          </p:cNvSpPr>
          <p:nvPr>
            <p:ph type="sldNum" sz="quarter" idx="12"/>
          </p:nvPr>
        </p:nvSpPr>
        <p:spPr/>
        <p:txBody>
          <a:bodyPr/>
          <a:lstStyle/>
          <a:p>
            <a:pPr>
              <a:defRPr/>
            </a:pPr>
            <a:fld id="{A34792C8-421B-4E87-836E-2EA1592CA721}" type="slidenum">
              <a:rPr lang="pt-BR"/>
              <a:pPr>
                <a:defRPr/>
              </a:pPr>
              <a:t>54</a:t>
            </a:fld>
            <a:endParaRPr lang="pt-B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59632" y="476672"/>
            <a:ext cx="7344816" cy="792088"/>
          </a:xfrm>
        </p:spPr>
        <p:txBody>
          <a:bodyPr>
            <a:normAutofit/>
          </a:bodyPr>
          <a:lstStyle/>
          <a:p>
            <a:pPr eaLnBrk="1" fontAlgn="auto" hangingPunct="1">
              <a:spcAft>
                <a:spcPts val="0"/>
              </a:spcAft>
              <a:defRPr/>
            </a:pPr>
            <a:r>
              <a:rPr lang="pt-BR" sz="3200" b="1" dirty="0">
                <a:solidFill>
                  <a:schemeClr val="tx2">
                    <a:satMod val="130000"/>
                  </a:schemeClr>
                </a:solidFill>
                <a:cs typeface="Times New Roman" pitchFamily="18" charset="0"/>
              </a:rPr>
              <a:t>Documentos </a:t>
            </a:r>
            <a:r>
              <a:rPr lang="pt-BR" sz="3200" b="1" dirty="0" smtClean="0">
                <a:solidFill>
                  <a:schemeClr val="tx2">
                    <a:satMod val="130000"/>
                  </a:schemeClr>
                </a:solidFill>
                <a:cs typeface="Times New Roman" pitchFamily="18" charset="0"/>
              </a:rPr>
              <a:t>audiovisuais</a:t>
            </a:r>
            <a:endParaRPr lang="pt-BR" dirty="0">
              <a:solidFill>
                <a:schemeClr val="tx2">
                  <a:satMod val="130000"/>
                </a:schemeClr>
              </a:solidFill>
            </a:endParaRPr>
          </a:p>
        </p:txBody>
      </p:sp>
      <p:sp>
        <p:nvSpPr>
          <p:cNvPr id="29699" name="Rectangle 3"/>
          <p:cNvSpPr>
            <a:spLocks noGrp="1" noChangeArrowheads="1"/>
          </p:cNvSpPr>
          <p:nvPr>
            <p:ph idx="1"/>
          </p:nvPr>
        </p:nvSpPr>
        <p:spPr>
          <a:xfrm>
            <a:off x="1043608" y="1447800"/>
            <a:ext cx="7795592" cy="5149552"/>
          </a:xfrm>
        </p:spPr>
        <p:txBody>
          <a:bodyPr/>
          <a:lstStyle/>
          <a:p>
            <a:pPr algn="just" eaLnBrk="1" hangingPunct="1">
              <a:buFontTx/>
              <a:buNone/>
            </a:pPr>
            <a:r>
              <a:rPr lang="pt-BR" b="1" dirty="0" smtClean="0">
                <a:cs typeface="Times New Roman" pitchFamily="18" charset="0"/>
              </a:rPr>
              <a:t>	</a:t>
            </a:r>
            <a:r>
              <a:rPr lang="pt-BR" sz="2800" b="1" dirty="0" smtClean="0">
                <a:cs typeface="Times New Roman" pitchFamily="18" charset="0"/>
              </a:rPr>
              <a:t>“</a:t>
            </a:r>
            <a:r>
              <a:rPr lang="pt-BR" sz="2800" dirty="0" smtClean="0">
                <a:cs typeface="Times New Roman" pitchFamily="18" charset="0"/>
              </a:rPr>
              <a:t>Gravações visuais, com ou sem banda de som [</a:t>
            </a:r>
            <a:r>
              <a:rPr lang="pt-BR" sz="2800" dirty="0" err="1" smtClean="0">
                <a:cs typeface="Times New Roman" pitchFamily="18" charset="0"/>
              </a:rPr>
              <a:t>soundtrack</a:t>
            </a:r>
            <a:r>
              <a:rPr lang="pt-BR" sz="2800" dirty="0" smtClean="0">
                <a:cs typeface="Times New Roman" pitchFamily="18" charset="0"/>
              </a:rPr>
              <a:t>] e gravações sonoras, independente do suporte [base física] e processo de gravação usado, como filmes, </a:t>
            </a:r>
            <a:r>
              <a:rPr lang="pt-BR" sz="2800" dirty="0" err="1" smtClean="0">
                <a:cs typeface="Times New Roman" pitchFamily="18" charset="0"/>
              </a:rPr>
              <a:t>diafilmes</a:t>
            </a:r>
            <a:r>
              <a:rPr lang="pt-BR" sz="2800" dirty="0" smtClean="0">
                <a:cs typeface="Times New Roman" pitchFamily="18" charset="0"/>
              </a:rPr>
              <a:t> (</a:t>
            </a:r>
            <a:r>
              <a:rPr lang="pt-BR" sz="2400" i="1" dirty="0" smtClean="0"/>
              <a:t>sequência de </a:t>
            </a:r>
            <a:r>
              <a:rPr lang="pt-BR" sz="2400" i="1" dirty="0" smtClean="0">
                <a:hlinkClick r:id="rId2" tooltip="Fotografia"/>
              </a:rPr>
              <a:t>fotografias</a:t>
            </a:r>
            <a:r>
              <a:rPr lang="pt-BR" sz="2400" i="1" dirty="0" smtClean="0"/>
              <a:t> positivas dispostas em um </a:t>
            </a:r>
            <a:r>
              <a:rPr lang="pt-BR" sz="2400" i="1" dirty="0" smtClean="0">
                <a:hlinkClick r:id="rId3" tooltip="Filme"/>
              </a:rPr>
              <a:t>filme</a:t>
            </a:r>
            <a:r>
              <a:rPr lang="pt-BR" sz="2400" i="1" dirty="0" smtClean="0"/>
              <a:t> para projeção</a:t>
            </a:r>
            <a:r>
              <a:rPr lang="pt-BR" sz="2800" i="1" dirty="0" smtClean="0"/>
              <a:t>)</a:t>
            </a:r>
            <a:r>
              <a:rPr lang="pt-BR" sz="2800" i="1" dirty="0" smtClean="0">
                <a:cs typeface="Times New Roman" pitchFamily="18" charset="0"/>
              </a:rPr>
              <a:t>, </a:t>
            </a:r>
            <a:r>
              <a:rPr lang="pt-BR" sz="2800" dirty="0" smtClean="0">
                <a:cs typeface="Times New Roman" pitchFamily="18" charset="0"/>
              </a:rPr>
              <a:t>microfilmes, diapositivos, fitas magnéticas, fitas de vídeo, videodiscos, discos ópticos legíveis por laser. Planejados para recepção pública, quer através de televisão, ou por meio de projeção em tela, ou por quaisquer outros meios.”</a:t>
            </a:r>
          </a:p>
          <a:p>
            <a:pPr algn="just" eaLnBrk="1" hangingPunct="1">
              <a:buFontTx/>
              <a:buNone/>
            </a:pPr>
            <a:r>
              <a:rPr lang="pt-BR" sz="2800" dirty="0" smtClean="0">
                <a:cs typeface="Times New Roman" pitchFamily="18" charset="0"/>
              </a:rPr>
              <a:t>						(EDMONDSON)</a:t>
            </a:r>
          </a:p>
          <a:p>
            <a:pPr eaLnBrk="1" hangingPunct="1"/>
            <a:endParaRPr lang="pt-BR" sz="2800" dirty="0" smtClean="0"/>
          </a:p>
        </p:txBody>
      </p:sp>
      <p:sp>
        <p:nvSpPr>
          <p:cNvPr id="5" name="Espaço Reservado para Número de Slide 5"/>
          <p:cNvSpPr>
            <a:spLocks noGrp="1"/>
          </p:cNvSpPr>
          <p:nvPr>
            <p:ph type="sldNum" sz="quarter" idx="12"/>
          </p:nvPr>
        </p:nvSpPr>
        <p:spPr/>
        <p:txBody>
          <a:bodyPr/>
          <a:lstStyle/>
          <a:p>
            <a:pPr>
              <a:defRPr/>
            </a:pPr>
            <a:fld id="{F5AFC22C-8169-498B-96D8-3315941064DA}" type="slidenum">
              <a:rPr lang="pt-BR"/>
              <a:pPr>
                <a:defRPr/>
              </a:pPr>
              <a:t>6</a:t>
            </a:fld>
            <a:endParaRPr lang="pt-B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1115616" y="304800"/>
            <a:ext cx="7113984" cy="685800"/>
          </a:xfrm>
        </p:spPr>
        <p:txBody>
          <a:bodyPr/>
          <a:lstStyle/>
          <a:p>
            <a:pPr eaLnBrk="1" fontAlgn="auto" hangingPunct="1">
              <a:spcAft>
                <a:spcPts val="0"/>
              </a:spcAft>
              <a:defRPr/>
            </a:pPr>
            <a:r>
              <a:rPr lang="pt-BR" sz="3200" b="1" dirty="0" smtClean="0">
                <a:solidFill>
                  <a:schemeClr val="tx2">
                    <a:satMod val="130000"/>
                  </a:schemeClr>
                </a:solidFill>
              </a:rPr>
              <a:t>Documentos audiovisuais</a:t>
            </a:r>
            <a:endParaRPr lang="pt-BR" sz="3200" b="1" dirty="0">
              <a:solidFill>
                <a:schemeClr val="tx2">
                  <a:satMod val="130000"/>
                </a:schemeClr>
              </a:solidFill>
            </a:endParaRPr>
          </a:p>
        </p:txBody>
      </p:sp>
      <p:sp>
        <p:nvSpPr>
          <p:cNvPr id="22531" name="Rectangle 3"/>
          <p:cNvSpPr>
            <a:spLocks noGrp="1" noChangeArrowheads="1"/>
          </p:cNvSpPr>
          <p:nvPr>
            <p:ph idx="1"/>
          </p:nvPr>
        </p:nvSpPr>
        <p:spPr>
          <a:xfrm>
            <a:off x="827584" y="980728"/>
            <a:ext cx="8060432" cy="5877272"/>
          </a:xfrm>
        </p:spPr>
        <p:txBody>
          <a:bodyPr/>
          <a:lstStyle/>
          <a:p>
            <a:pPr lvl="1" algn="just" eaLnBrk="1" hangingPunct="1"/>
            <a:r>
              <a:rPr lang="pt-BR" dirty="0" smtClean="0">
                <a:cs typeface="Times New Roman" pitchFamily="18" charset="0"/>
              </a:rPr>
              <a:t>Imagens em movimento, quer em filmes vídeos ou eletrônicas (digitais, virtuais).</a:t>
            </a:r>
          </a:p>
          <a:p>
            <a:pPr lvl="1" algn="just" eaLnBrk="1" hangingPunct="1"/>
            <a:r>
              <a:rPr lang="pt-BR" dirty="0" smtClean="0">
                <a:cs typeface="Times New Roman" pitchFamily="18" charset="0"/>
              </a:rPr>
              <a:t>Apresentações de diapositivos (slides).</a:t>
            </a:r>
          </a:p>
          <a:p>
            <a:pPr lvl="1" algn="just" eaLnBrk="1" hangingPunct="1"/>
            <a:r>
              <a:rPr lang="pt-BR" dirty="0" smtClean="0">
                <a:cs typeface="Times New Roman" pitchFamily="18" charset="0"/>
              </a:rPr>
              <a:t>Registros sonoros em vários formatos (Discos, Fitas, CDs).</a:t>
            </a:r>
          </a:p>
          <a:p>
            <a:pPr lvl="1" algn="just" eaLnBrk="1" hangingPunct="1"/>
            <a:r>
              <a:rPr lang="pt-BR" dirty="0" smtClean="0">
                <a:cs typeface="Times New Roman" pitchFamily="18" charset="0"/>
              </a:rPr>
              <a:t>Transmissões de Rádio e Televisão.</a:t>
            </a:r>
          </a:p>
          <a:p>
            <a:pPr lvl="1" algn="just" eaLnBrk="1" hangingPunct="1"/>
            <a:r>
              <a:rPr lang="pt-BR" dirty="0" smtClean="0">
                <a:cs typeface="Times New Roman" pitchFamily="18" charset="0"/>
              </a:rPr>
              <a:t>Fotografias e gráficos.</a:t>
            </a:r>
          </a:p>
          <a:p>
            <a:pPr lvl="1" algn="just" eaLnBrk="1" hangingPunct="1"/>
            <a:r>
              <a:rPr lang="pt-BR" dirty="0" err="1" smtClean="0">
                <a:cs typeface="Times New Roman" pitchFamily="18" charset="0"/>
              </a:rPr>
              <a:t>Vídeogames</a:t>
            </a:r>
            <a:endParaRPr lang="pt-BR" dirty="0" smtClean="0">
              <a:cs typeface="Times New Roman" pitchFamily="18" charset="0"/>
            </a:endParaRPr>
          </a:p>
          <a:p>
            <a:pPr lvl="1" algn="just" eaLnBrk="1" hangingPunct="1"/>
            <a:r>
              <a:rPr lang="pt-BR" dirty="0" smtClean="0">
                <a:cs typeface="Times New Roman" pitchFamily="18" charset="0"/>
              </a:rPr>
              <a:t>CD-ROM multimídia.</a:t>
            </a:r>
          </a:p>
          <a:p>
            <a:pPr lvl="1" algn="just" eaLnBrk="1" hangingPunct="1"/>
            <a:r>
              <a:rPr lang="pt-BR" dirty="0" smtClean="0">
                <a:cs typeface="Times New Roman" pitchFamily="18" charset="0"/>
              </a:rPr>
              <a:t>Qualquer coisa projetada numa tela.</a:t>
            </a:r>
          </a:p>
          <a:p>
            <a:pPr eaLnBrk="1" hangingPunct="1"/>
            <a:r>
              <a:rPr lang="pt-BR" sz="2800" dirty="0" smtClean="0"/>
              <a:t>Identificado como documentos “especiais”.</a:t>
            </a:r>
          </a:p>
          <a:p>
            <a:pPr eaLnBrk="1" hangingPunct="1"/>
            <a:endParaRPr lang="pt-BR" sz="2800" dirty="0" smtClean="0"/>
          </a:p>
        </p:txBody>
      </p:sp>
      <p:sp>
        <p:nvSpPr>
          <p:cNvPr id="5" name="Espaço Reservado para Número de Slide 5"/>
          <p:cNvSpPr>
            <a:spLocks noGrp="1"/>
          </p:cNvSpPr>
          <p:nvPr>
            <p:ph type="sldNum" sz="quarter" idx="12"/>
          </p:nvPr>
        </p:nvSpPr>
        <p:spPr/>
        <p:txBody>
          <a:bodyPr/>
          <a:lstStyle/>
          <a:p>
            <a:pPr>
              <a:defRPr/>
            </a:pPr>
            <a:fld id="{7EC4D869-3C7D-48B7-9719-5EB73A802B1F}" type="slidenum">
              <a:rPr lang="pt-BR"/>
              <a:pPr>
                <a:defRPr/>
              </a:pPr>
              <a:t>7</a:t>
            </a:fld>
            <a:endParaRPr lang="pt-B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1115616" y="609600"/>
            <a:ext cx="7342584" cy="609600"/>
          </a:xfrm>
        </p:spPr>
        <p:txBody>
          <a:bodyPr/>
          <a:lstStyle/>
          <a:p>
            <a:pPr eaLnBrk="1" fontAlgn="auto" hangingPunct="1">
              <a:spcAft>
                <a:spcPts val="0"/>
              </a:spcAft>
              <a:defRPr/>
            </a:pPr>
            <a:r>
              <a:rPr lang="pt-BR" sz="3200" b="1" dirty="0" smtClean="0">
                <a:solidFill>
                  <a:schemeClr val="tx2">
                    <a:satMod val="130000"/>
                  </a:schemeClr>
                </a:solidFill>
              </a:rPr>
              <a:t>Questionamentos </a:t>
            </a:r>
            <a:endParaRPr lang="pt-BR" sz="3200" b="1" dirty="0">
              <a:solidFill>
                <a:schemeClr val="tx2">
                  <a:satMod val="130000"/>
                </a:schemeClr>
              </a:solidFill>
            </a:endParaRPr>
          </a:p>
        </p:txBody>
      </p:sp>
      <p:sp>
        <p:nvSpPr>
          <p:cNvPr id="24579" name="Rectangle 3"/>
          <p:cNvSpPr>
            <a:spLocks noGrp="1" noChangeArrowheads="1"/>
          </p:cNvSpPr>
          <p:nvPr>
            <p:ph idx="1"/>
          </p:nvPr>
        </p:nvSpPr>
        <p:spPr>
          <a:xfrm>
            <a:off x="1115616" y="1600200"/>
            <a:ext cx="7632848" cy="4495800"/>
          </a:xfrm>
        </p:spPr>
        <p:txBody>
          <a:bodyPr/>
          <a:lstStyle/>
          <a:p>
            <a:pPr eaLnBrk="1" hangingPunct="1"/>
            <a:r>
              <a:rPr lang="es-ES_tradnl" sz="2800" dirty="0" smtClean="0">
                <a:cs typeface="Times New Roman" pitchFamily="18" charset="0"/>
              </a:rPr>
              <a:t>Como </a:t>
            </a:r>
            <a:r>
              <a:rPr lang="es-ES_tradnl" sz="2800" dirty="0" err="1" smtClean="0">
                <a:cs typeface="Times New Roman" pitchFamily="18" charset="0"/>
              </a:rPr>
              <a:t>selecioná</a:t>
            </a:r>
            <a:r>
              <a:rPr lang="es-ES_tradnl" sz="2800" dirty="0" smtClean="0">
                <a:cs typeface="Times New Roman" pitchFamily="18" charset="0"/>
              </a:rPr>
              <a:t>-los ?</a:t>
            </a:r>
          </a:p>
          <a:p>
            <a:pPr eaLnBrk="1" hangingPunct="1"/>
            <a:r>
              <a:rPr lang="es-ES_tradnl" sz="2800" dirty="0" smtClean="0">
                <a:cs typeface="Times New Roman" pitchFamily="18" charset="0"/>
              </a:rPr>
              <a:t>Como </a:t>
            </a:r>
            <a:r>
              <a:rPr lang="es-ES_tradnl" sz="2800" dirty="0" err="1" smtClean="0">
                <a:cs typeface="Times New Roman" pitchFamily="18" charset="0"/>
              </a:rPr>
              <a:t>tratá</a:t>
            </a:r>
            <a:r>
              <a:rPr lang="es-ES_tradnl" sz="2800" dirty="0" smtClean="0">
                <a:cs typeface="Times New Roman" pitchFamily="18" charset="0"/>
              </a:rPr>
              <a:t>-los?</a:t>
            </a:r>
            <a:endParaRPr lang="pt-BR" sz="2800" dirty="0" smtClean="0">
              <a:cs typeface="Times New Roman" pitchFamily="18" charset="0"/>
            </a:endParaRPr>
          </a:p>
          <a:p>
            <a:pPr eaLnBrk="1" hangingPunct="1"/>
            <a:r>
              <a:rPr lang="pt-BR" sz="2800" dirty="0" smtClean="0">
                <a:cs typeface="Times New Roman" pitchFamily="18" charset="0"/>
              </a:rPr>
              <a:t>Como imaginar a utilização que será feita deles?</a:t>
            </a:r>
          </a:p>
          <a:p>
            <a:pPr eaLnBrk="1" hangingPunct="1"/>
            <a:r>
              <a:rPr lang="pt-BR" sz="2800" dirty="0" smtClean="0">
                <a:cs typeface="Times New Roman" pitchFamily="18" charset="0"/>
              </a:rPr>
              <a:t>Qual é o usuário destes documentos e como ele os procura?</a:t>
            </a:r>
          </a:p>
        </p:txBody>
      </p:sp>
      <p:sp>
        <p:nvSpPr>
          <p:cNvPr id="5" name="Espaço Reservado para Número de Slide 5"/>
          <p:cNvSpPr>
            <a:spLocks noGrp="1"/>
          </p:cNvSpPr>
          <p:nvPr>
            <p:ph type="sldNum" sz="quarter" idx="12"/>
          </p:nvPr>
        </p:nvSpPr>
        <p:spPr/>
        <p:txBody>
          <a:bodyPr/>
          <a:lstStyle/>
          <a:p>
            <a:pPr>
              <a:defRPr/>
            </a:pPr>
            <a:fld id="{3BCFFCA7-EB54-4E1C-B9F2-62C55BBF4D87}" type="slidenum">
              <a:rPr lang="pt-BR"/>
              <a:pPr>
                <a:defRPr/>
              </a:pPr>
              <a:t>8</a:t>
            </a:fld>
            <a:endParaRPr lang="pt-B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1043608" y="1447800"/>
            <a:ext cx="7890842" cy="4800600"/>
          </a:xfrm>
        </p:spPr>
        <p:txBody>
          <a:bodyPr/>
          <a:lstStyle/>
          <a:p>
            <a:endParaRPr lang="pt-BR" dirty="0"/>
          </a:p>
        </p:txBody>
      </p:sp>
      <p:sp>
        <p:nvSpPr>
          <p:cNvPr id="4" name="Espaço Reservado para Número de Slide 3"/>
          <p:cNvSpPr>
            <a:spLocks noGrp="1"/>
          </p:cNvSpPr>
          <p:nvPr>
            <p:ph type="sldNum" sz="quarter" idx="12"/>
          </p:nvPr>
        </p:nvSpPr>
        <p:spPr/>
        <p:txBody>
          <a:bodyPr/>
          <a:lstStyle/>
          <a:p>
            <a:pPr>
              <a:defRPr/>
            </a:pPr>
            <a:fld id="{17BE4C38-5AA3-44EB-8168-A1A670FBDFBF}" type="slidenum">
              <a:rPr lang="pt-BR" smtClean="0"/>
              <a:pPr>
                <a:defRPr/>
              </a:pPr>
              <a:t>9</a:t>
            </a:fld>
            <a:endParaRPr lang="pt-BR"/>
          </a:p>
        </p:txBody>
      </p:sp>
      <p:sp>
        <p:nvSpPr>
          <p:cNvPr id="5" name="Elipse 4"/>
          <p:cNvSpPr/>
          <p:nvPr/>
        </p:nvSpPr>
        <p:spPr>
          <a:xfrm>
            <a:off x="683568" y="836712"/>
            <a:ext cx="4464496" cy="367240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err="1" smtClean="0">
                <a:solidFill>
                  <a:schemeClr val="tx1"/>
                </a:solidFill>
                <a:latin typeface="Times New Roman" pitchFamily="18" charset="0"/>
                <a:cs typeface="Times New Roman" pitchFamily="18" charset="0"/>
              </a:rPr>
              <a:t>Arquivologia</a:t>
            </a:r>
            <a:r>
              <a:rPr lang="pt-BR" sz="3600" dirty="0" smtClean="0">
                <a:solidFill>
                  <a:schemeClr val="tx1"/>
                </a:solidFill>
                <a:latin typeface="Times New Roman" pitchFamily="18" charset="0"/>
                <a:cs typeface="Times New Roman" pitchFamily="18" charset="0"/>
              </a:rPr>
              <a:t>   </a:t>
            </a:r>
            <a:endParaRPr lang="pt-BR" sz="3600" dirty="0">
              <a:solidFill>
                <a:schemeClr val="tx1"/>
              </a:solidFill>
              <a:latin typeface="Times New Roman" pitchFamily="18" charset="0"/>
              <a:cs typeface="Times New Roman" pitchFamily="18" charset="0"/>
            </a:endParaRPr>
          </a:p>
        </p:txBody>
      </p:sp>
      <p:sp>
        <p:nvSpPr>
          <p:cNvPr id="6" name="Elipse 5"/>
          <p:cNvSpPr/>
          <p:nvPr/>
        </p:nvSpPr>
        <p:spPr>
          <a:xfrm>
            <a:off x="4823520" y="692696"/>
            <a:ext cx="4320480" cy="4032448"/>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dirty="0" smtClean="0"/>
              <a:t> </a:t>
            </a:r>
            <a:r>
              <a:rPr lang="pt-BR" sz="3200" dirty="0" smtClean="0">
                <a:solidFill>
                  <a:schemeClr val="tx1"/>
                </a:solidFill>
              </a:rPr>
              <a:t>Biblioteconomia</a:t>
            </a:r>
            <a:endParaRPr lang="pt-BR" sz="3200" dirty="0">
              <a:solidFill>
                <a:schemeClr val="tx1"/>
              </a:solidFill>
            </a:endParaRPr>
          </a:p>
        </p:txBody>
      </p:sp>
      <p:sp>
        <p:nvSpPr>
          <p:cNvPr id="7" name="Elipse 6"/>
          <p:cNvSpPr/>
          <p:nvPr/>
        </p:nvSpPr>
        <p:spPr>
          <a:xfrm>
            <a:off x="2771800" y="2996952"/>
            <a:ext cx="3816424" cy="33843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smtClean="0"/>
          </a:p>
          <a:p>
            <a:pPr algn="ctr"/>
            <a:endParaRPr lang="pt-BR" dirty="0" smtClean="0"/>
          </a:p>
          <a:p>
            <a:pPr algn="ctr"/>
            <a:endParaRPr lang="pt-BR" dirty="0" smtClean="0"/>
          </a:p>
          <a:p>
            <a:pPr algn="ctr"/>
            <a:r>
              <a:rPr lang="pt-BR" sz="3600" dirty="0" err="1" smtClean="0">
                <a:solidFill>
                  <a:schemeClr val="tx1"/>
                </a:solidFill>
              </a:rPr>
              <a:t>Museologia</a:t>
            </a:r>
            <a:endParaRPr lang="pt-BR" sz="3600" dirty="0">
              <a:solidFill>
                <a:schemeClr val="tx1"/>
              </a:solidFill>
            </a:endParaRPr>
          </a:p>
        </p:txBody>
      </p:sp>
      <p:sp>
        <p:nvSpPr>
          <p:cNvPr id="8" name="Elipse 7"/>
          <p:cNvSpPr/>
          <p:nvPr/>
        </p:nvSpPr>
        <p:spPr>
          <a:xfrm>
            <a:off x="3275856" y="2996952"/>
            <a:ext cx="2952328" cy="1944216"/>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Documentação</a:t>
            </a:r>
          </a:p>
          <a:p>
            <a:pPr algn="ctr"/>
            <a:r>
              <a:rPr lang="pt-BR" dirty="0" smtClean="0"/>
              <a:t>Audiovisual</a:t>
            </a:r>
            <a:endParaRPr lang="pt-B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ício">
  <a:themeElements>
    <a:clrScheme name="Solstí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í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í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1812</TotalTime>
  <Words>2358</Words>
  <Application>Microsoft Office PowerPoint</Application>
  <PresentationFormat>Apresentação na tela (4:3)</PresentationFormat>
  <Paragraphs>384</Paragraphs>
  <Slides>54</Slides>
  <Notes>1</Notes>
  <HiddenSlides>0</HiddenSlides>
  <MMClips>0</MMClips>
  <ScaleCrop>false</ScaleCrop>
  <HeadingPairs>
    <vt:vector size="4" baseType="variant">
      <vt:variant>
        <vt:lpstr>Tema</vt:lpstr>
      </vt:variant>
      <vt:variant>
        <vt:i4>1</vt:i4>
      </vt:variant>
      <vt:variant>
        <vt:lpstr>Títulos de slides</vt:lpstr>
      </vt:variant>
      <vt:variant>
        <vt:i4>54</vt:i4>
      </vt:variant>
    </vt:vector>
  </HeadingPairs>
  <TitlesOfParts>
    <vt:vector size="55" baseType="lpstr">
      <vt:lpstr>Solstício</vt:lpstr>
      <vt:lpstr>As especificidades da Documentação Audiovisual</vt:lpstr>
      <vt:lpstr>Presença da imagem</vt:lpstr>
      <vt:lpstr>Apresentação do PowerPoint</vt:lpstr>
      <vt:lpstr>Consumo da Imagem</vt:lpstr>
      <vt:lpstr>Documento audiovisual</vt:lpstr>
      <vt:lpstr>Documentos audiovisuais</vt:lpstr>
      <vt:lpstr>Documentos audiovisuais</vt:lpstr>
      <vt:lpstr>Questionamentos </vt:lpstr>
      <vt:lpstr>Apresentação do PowerPoint</vt:lpstr>
      <vt:lpstr>Gênero documental</vt:lpstr>
      <vt:lpstr>Suportes e Formatos</vt:lpstr>
      <vt:lpstr>Apresentação do PowerPoint</vt:lpstr>
      <vt:lpstr>Problemas para análise da imagem</vt:lpstr>
      <vt:lpstr>Documentos sonoros</vt:lpstr>
      <vt:lpstr>Documentos visuais ou iconográficos</vt:lpstr>
      <vt:lpstr>Documentos cinematográficos</vt:lpstr>
      <vt:lpstr>Apresentação do PowerPoint</vt:lpstr>
      <vt:lpstr>Apresentação do PowerPoint</vt:lpstr>
      <vt:lpstr>Função do documento audiovisual</vt:lpstr>
      <vt:lpstr>Preservação para Acesso</vt:lpstr>
      <vt:lpstr>Armazenamento</vt:lpstr>
      <vt:lpstr>Apresentação do PowerPoint</vt:lpstr>
      <vt:lpstr>Apresentação do PowerPoint</vt:lpstr>
      <vt:lpstr>Apresentação do PowerPoint</vt:lpstr>
      <vt:lpstr>O referente</vt:lpstr>
      <vt:lpstr>Dois níveis de análise</vt:lpstr>
      <vt:lpstr>Fluxo</vt:lpstr>
      <vt:lpstr>Uso</vt:lpstr>
      <vt:lpstr>Arquivos audiovisuais (origem)</vt:lpstr>
      <vt:lpstr>Apresentação do PowerPoint</vt:lpstr>
      <vt:lpstr>Bibliotecas,  Arquivos e Museus</vt:lpstr>
      <vt:lpstr>As 3 Marias  (SMIT)</vt:lpstr>
      <vt:lpstr>Consequências </vt:lpstr>
      <vt:lpstr>Bibliotecas</vt:lpstr>
      <vt:lpstr>Arquivos</vt:lpstr>
      <vt:lpstr>Museus</vt:lpstr>
      <vt:lpstr>Arquivos audiovisuais</vt:lpstr>
      <vt:lpstr>Arquivo audiovisual </vt:lpstr>
      <vt:lpstr> O paradigma do arquivo audiovisual </vt:lpstr>
      <vt:lpstr>Os arquivos podem ser definidos</vt:lpstr>
      <vt:lpstr>Tipologia dos Arquivos Audiovisuais </vt:lpstr>
      <vt:lpstr>Arquivos de emissoras</vt:lpstr>
      <vt:lpstr>Arquivos de programação (exibição)</vt:lpstr>
      <vt:lpstr>Museus audiovisuais</vt:lpstr>
      <vt:lpstr>Arquivos audiovisuais nacionais</vt:lpstr>
      <vt:lpstr>Arquivos acadêmicos e universitários</vt:lpstr>
      <vt:lpstr>Arquivos temáticos e especializados</vt:lpstr>
      <vt:lpstr>Apresentação do PowerPoint</vt:lpstr>
      <vt:lpstr>Patrimônio audiovisual </vt:lpstr>
      <vt:lpstr>Apresentação do PowerPoint</vt:lpstr>
      <vt:lpstr>Patrimônio audiovisual</vt:lpstr>
      <vt:lpstr>Dois desafios para a área</vt:lpstr>
      <vt:lpstr>Exercício</vt:lpstr>
      <vt:lpstr>Bibliografia</vt:lpstr>
    </vt:vector>
  </TitlesOfParts>
  <Company>cbd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Documentação Audiovisual</dc:title>
  <dc:creator>vania</dc:creator>
  <cp:lastModifiedBy>vania</cp:lastModifiedBy>
  <cp:revision>441</cp:revision>
  <dcterms:created xsi:type="dcterms:W3CDTF">2006-08-01T15:25:35Z</dcterms:created>
  <dcterms:modified xsi:type="dcterms:W3CDTF">2014-08-22T16:56:19Z</dcterms:modified>
</cp:coreProperties>
</file>