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6" r:id="rId5"/>
    <p:sldId id="265" r:id="rId6"/>
    <p:sldId id="260" r:id="rId7"/>
    <p:sldId id="259" r:id="rId8"/>
    <p:sldId id="263" r:id="rId9"/>
    <p:sldId id="261" r:id="rId10"/>
    <p:sldId id="25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AAF85-A266-4EEA-9173-F8C73B19A8AC}" v="418" dt="2023-08-21T01:49:32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C6AE6-6492-4DAD-9102-48B4E025B9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CA2E888-B2DC-4AE1-9498-DCFD376C5506}">
      <dgm:prSet phldrT="[Texto]"/>
      <dgm:spPr/>
      <dgm:t>
        <a:bodyPr/>
        <a:lstStyle/>
        <a:p>
          <a:r>
            <a:rPr lang="pt-BR" dirty="0"/>
            <a:t>O que são organizações</a:t>
          </a:r>
          <a:br>
            <a:rPr lang="pt-BR" dirty="0"/>
          </a:br>
          <a:endParaRPr lang="pt-BR" dirty="0"/>
        </a:p>
      </dgm:t>
    </dgm:pt>
    <dgm:pt modelId="{33CBB150-3F04-4C8D-8FC7-3B93BA3F1749}" type="parTrans" cxnId="{FF3785DE-DEA3-44A7-8DE0-2237FFB03FCC}">
      <dgm:prSet/>
      <dgm:spPr/>
      <dgm:t>
        <a:bodyPr/>
        <a:lstStyle/>
        <a:p>
          <a:endParaRPr lang="pt-BR"/>
        </a:p>
      </dgm:t>
    </dgm:pt>
    <dgm:pt modelId="{8FF0154F-65B0-4104-9E1A-C0CA2F35B84A}" type="sibTrans" cxnId="{FF3785DE-DEA3-44A7-8DE0-2237FFB03FCC}">
      <dgm:prSet/>
      <dgm:spPr/>
      <dgm:t>
        <a:bodyPr/>
        <a:lstStyle/>
        <a:p>
          <a:endParaRPr lang="pt-BR"/>
        </a:p>
      </dgm:t>
    </dgm:pt>
    <dgm:pt modelId="{8D8FEF7E-4708-46CF-AD08-71966D00E9D7}">
      <dgm:prSet phldrT="[Texto]"/>
      <dgm:spPr/>
      <dgm:t>
        <a:bodyPr/>
        <a:lstStyle/>
        <a:p>
          <a:r>
            <a:rPr lang="pt-BR" dirty="0"/>
            <a:t>Elementos do </a:t>
          </a:r>
          <a:r>
            <a:rPr lang="pt-BR" dirty="0" err="1"/>
            <a:t>Kanvas</a:t>
          </a:r>
          <a:r>
            <a:rPr lang="pt-BR" dirty="0"/>
            <a:t> para Criação de Valor</a:t>
          </a:r>
        </a:p>
      </dgm:t>
    </dgm:pt>
    <dgm:pt modelId="{5E06944C-0085-481B-8C41-1AA7710AE1C6}" type="parTrans" cxnId="{DD6D37AB-B6DB-46B9-8A2E-E37646050732}">
      <dgm:prSet/>
      <dgm:spPr/>
      <dgm:t>
        <a:bodyPr/>
        <a:lstStyle/>
        <a:p>
          <a:endParaRPr lang="pt-BR"/>
        </a:p>
      </dgm:t>
    </dgm:pt>
    <dgm:pt modelId="{2BA20C35-CE9B-43C4-AA43-B064125ED52C}" type="sibTrans" cxnId="{DD6D37AB-B6DB-46B9-8A2E-E37646050732}">
      <dgm:prSet/>
      <dgm:spPr/>
      <dgm:t>
        <a:bodyPr/>
        <a:lstStyle/>
        <a:p>
          <a:endParaRPr lang="pt-BR"/>
        </a:p>
      </dgm:t>
    </dgm:pt>
    <dgm:pt modelId="{D3669B05-E479-4051-8B3C-6A6E3B4C040B}">
      <dgm:prSet phldrT="[Texto]"/>
      <dgm:spPr/>
      <dgm:t>
        <a:bodyPr/>
        <a:lstStyle/>
        <a:p>
          <a:r>
            <a:rPr lang="pt-BR" dirty="0"/>
            <a:t>O que é estrutura organizacional</a:t>
          </a:r>
        </a:p>
      </dgm:t>
    </dgm:pt>
    <dgm:pt modelId="{8770ECF9-F02E-460E-BA30-7F1C1E2C5B5A}" type="parTrans" cxnId="{53BA9F9A-7507-4380-831C-B22CF7F95C9E}">
      <dgm:prSet/>
      <dgm:spPr/>
      <dgm:t>
        <a:bodyPr/>
        <a:lstStyle/>
        <a:p>
          <a:endParaRPr lang="pt-BR"/>
        </a:p>
      </dgm:t>
    </dgm:pt>
    <dgm:pt modelId="{87E63D98-2A8D-4C54-96B3-4636A22FE132}" type="sibTrans" cxnId="{53BA9F9A-7507-4380-831C-B22CF7F95C9E}">
      <dgm:prSet/>
      <dgm:spPr/>
      <dgm:t>
        <a:bodyPr/>
        <a:lstStyle/>
        <a:p>
          <a:endParaRPr lang="pt-BR"/>
        </a:p>
      </dgm:t>
    </dgm:pt>
    <dgm:pt modelId="{4DE86FA9-ACB3-4493-AD76-90D51C120C44}">
      <dgm:prSet phldrT="[Texto]"/>
      <dgm:spPr/>
      <dgm:t>
        <a:bodyPr/>
        <a:lstStyle/>
        <a:p>
          <a:r>
            <a:rPr lang="pt-BR"/>
            <a:t>O </a:t>
          </a:r>
          <a:r>
            <a:rPr lang="pt-BR" dirty="0" err="1"/>
            <a:t>Kanvas</a:t>
          </a:r>
          <a:r>
            <a:rPr lang="pt-BR" dirty="0"/>
            <a:t> – ferramenta de plano de negócios</a:t>
          </a:r>
        </a:p>
      </dgm:t>
    </dgm:pt>
    <dgm:pt modelId="{6C3BD121-9428-4F45-9CDC-248A3F5713B9}" type="parTrans" cxnId="{80179619-CD8A-46F5-AC8F-E3F4D18CEE04}">
      <dgm:prSet/>
      <dgm:spPr/>
      <dgm:t>
        <a:bodyPr/>
        <a:lstStyle/>
        <a:p>
          <a:endParaRPr lang="pt-BR"/>
        </a:p>
      </dgm:t>
    </dgm:pt>
    <dgm:pt modelId="{9A1575AE-7ECA-4D0B-A52C-86BFC0F92F53}" type="sibTrans" cxnId="{80179619-CD8A-46F5-AC8F-E3F4D18CEE04}">
      <dgm:prSet/>
      <dgm:spPr/>
      <dgm:t>
        <a:bodyPr/>
        <a:lstStyle/>
        <a:p>
          <a:endParaRPr lang="pt-BR"/>
        </a:p>
      </dgm:t>
    </dgm:pt>
    <dgm:pt modelId="{5B1A05C4-FDE0-4E63-803D-784919E66F7D}" type="pres">
      <dgm:prSet presAssocID="{49FC6AE6-6492-4DAD-9102-48B4E025B9EC}" presName="linear" presStyleCnt="0">
        <dgm:presLayoutVars>
          <dgm:dir/>
          <dgm:animLvl val="lvl"/>
          <dgm:resizeHandles val="exact"/>
        </dgm:presLayoutVars>
      </dgm:prSet>
      <dgm:spPr/>
    </dgm:pt>
    <dgm:pt modelId="{A536B2C6-468D-4A5B-A0D1-142C4FF270F2}" type="pres">
      <dgm:prSet presAssocID="{ACA2E888-B2DC-4AE1-9498-DCFD376C5506}" presName="parentLin" presStyleCnt="0"/>
      <dgm:spPr/>
    </dgm:pt>
    <dgm:pt modelId="{6FBC5A6E-6B42-4D18-81E5-D190DFA18952}" type="pres">
      <dgm:prSet presAssocID="{ACA2E888-B2DC-4AE1-9498-DCFD376C5506}" presName="parentLeftMargin" presStyleLbl="node1" presStyleIdx="0" presStyleCnt="4"/>
      <dgm:spPr/>
    </dgm:pt>
    <dgm:pt modelId="{9F7C1366-CC3A-4E68-B322-FBFE250921B3}" type="pres">
      <dgm:prSet presAssocID="{ACA2E888-B2DC-4AE1-9498-DCFD376C550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76F135E-9453-4BEE-844D-2B461A1F654E}" type="pres">
      <dgm:prSet presAssocID="{ACA2E888-B2DC-4AE1-9498-DCFD376C5506}" presName="negativeSpace" presStyleCnt="0"/>
      <dgm:spPr/>
    </dgm:pt>
    <dgm:pt modelId="{896204DD-E109-4ECE-BFC8-4F3C77DF6662}" type="pres">
      <dgm:prSet presAssocID="{ACA2E888-B2DC-4AE1-9498-DCFD376C5506}" presName="childText" presStyleLbl="conFgAcc1" presStyleIdx="0" presStyleCnt="4">
        <dgm:presLayoutVars>
          <dgm:bulletEnabled val="1"/>
        </dgm:presLayoutVars>
      </dgm:prSet>
      <dgm:spPr/>
    </dgm:pt>
    <dgm:pt modelId="{9B001C31-E225-4642-8E9B-0AF3A72F3A7A}" type="pres">
      <dgm:prSet presAssocID="{8FF0154F-65B0-4104-9E1A-C0CA2F35B84A}" presName="spaceBetweenRectangles" presStyleCnt="0"/>
      <dgm:spPr/>
    </dgm:pt>
    <dgm:pt modelId="{0A5B3C4E-B556-478B-BC13-7EACD6690A11}" type="pres">
      <dgm:prSet presAssocID="{D3669B05-E479-4051-8B3C-6A6E3B4C040B}" presName="parentLin" presStyleCnt="0"/>
      <dgm:spPr/>
    </dgm:pt>
    <dgm:pt modelId="{49460BF0-D92E-4A96-9350-AA57EAA2323F}" type="pres">
      <dgm:prSet presAssocID="{D3669B05-E479-4051-8B3C-6A6E3B4C040B}" presName="parentLeftMargin" presStyleLbl="node1" presStyleIdx="0" presStyleCnt="4"/>
      <dgm:spPr/>
    </dgm:pt>
    <dgm:pt modelId="{1DA08FD3-AF4A-48CA-B43F-C00A5CD67DA9}" type="pres">
      <dgm:prSet presAssocID="{D3669B05-E479-4051-8B3C-6A6E3B4C040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5963EC-7B0E-4EF5-9F46-DD999CFEF1FE}" type="pres">
      <dgm:prSet presAssocID="{D3669B05-E479-4051-8B3C-6A6E3B4C040B}" presName="negativeSpace" presStyleCnt="0"/>
      <dgm:spPr/>
    </dgm:pt>
    <dgm:pt modelId="{BBB1308F-84D9-483B-9037-6F2732F266F3}" type="pres">
      <dgm:prSet presAssocID="{D3669B05-E479-4051-8B3C-6A6E3B4C040B}" presName="childText" presStyleLbl="conFgAcc1" presStyleIdx="1" presStyleCnt="4">
        <dgm:presLayoutVars>
          <dgm:bulletEnabled val="1"/>
        </dgm:presLayoutVars>
      </dgm:prSet>
      <dgm:spPr/>
    </dgm:pt>
    <dgm:pt modelId="{441FB272-3249-44C4-97F6-BD36E8A0B818}" type="pres">
      <dgm:prSet presAssocID="{87E63D98-2A8D-4C54-96B3-4636A22FE132}" presName="spaceBetweenRectangles" presStyleCnt="0"/>
      <dgm:spPr/>
    </dgm:pt>
    <dgm:pt modelId="{03FE5B37-887C-485A-AC5D-EA069C4A04CA}" type="pres">
      <dgm:prSet presAssocID="{4DE86FA9-ACB3-4493-AD76-90D51C120C44}" presName="parentLin" presStyleCnt="0"/>
      <dgm:spPr/>
    </dgm:pt>
    <dgm:pt modelId="{7D05F247-6EFD-454C-9C5B-9239962FB269}" type="pres">
      <dgm:prSet presAssocID="{4DE86FA9-ACB3-4493-AD76-90D51C120C44}" presName="parentLeftMargin" presStyleLbl="node1" presStyleIdx="1" presStyleCnt="4"/>
      <dgm:spPr/>
    </dgm:pt>
    <dgm:pt modelId="{B72C7D78-CBE4-486C-BE60-104F5E98C57A}" type="pres">
      <dgm:prSet presAssocID="{4DE86FA9-ACB3-4493-AD76-90D51C120C4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B301B2-E8E2-4112-8AA5-7E76E658C0C5}" type="pres">
      <dgm:prSet presAssocID="{4DE86FA9-ACB3-4493-AD76-90D51C120C44}" presName="negativeSpace" presStyleCnt="0"/>
      <dgm:spPr/>
    </dgm:pt>
    <dgm:pt modelId="{E0A5CCEE-B140-4CFF-923D-54CFCEA2F154}" type="pres">
      <dgm:prSet presAssocID="{4DE86FA9-ACB3-4493-AD76-90D51C120C44}" presName="childText" presStyleLbl="conFgAcc1" presStyleIdx="2" presStyleCnt="4">
        <dgm:presLayoutVars>
          <dgm:bulletEnabled val="1"/>
        </dgm:presLayoutVars>
      </dgm:prSet>
      <dgm:spPr/>
    </dgm:pt>
    <dgm:pt modelId="{F0C2DA8F-0259-485C-B7DF-5C3F67F31120}" type="pres">
      <dgm:prSet presAssocID="{9A1575AE-7ECA-4D0B-A52C-86BFC0F92F53}" presName="spaceBetweenRectangles" presStyleCnt="0"/>
      <dgm:spPr/>
    </dgm:pt>
    <dgm:pt modelId="{C3D65CFF-454F-4691-BA5B-A90F9F1D5CD1}" type="pres">
      <dgm:prSet presAssocID="{8D8FEF7E-4708-46CF-AD08-71966D00E9D7}" presName="parentLin" presStyleCnt="0"/>
      <dgm:spPr/>
    </dgm:pt>
    <dgm:pt modelId="{AD7E034F-CBCE-4CFE-8195-081B382D4B15}" type="pres">
      <dgm:prSet presAssocID="{8D8FEF7E-4708-46CF-AD08-71966D00E9D7}" presName="parentLeftMargin" presStyleLbl="node1" presStyleIdx="2" presStyleCnt="4"/>
      <dgm:spPr/>
    </dgm:pt>
    <dgm:pt modelId="{80F56AFE-10FD-459F-82CF-B70B252CB795}" type="pres">
      <dgm:prSet presAssocID="{8D8FEF7E-4708-46CF-AD08-71966D00E9D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EB3D29B-E1B1-44D3-BFA1-CDDFD1382959}" type="pres">
      <dgm:prSet presAssocID="{8D8FEF7E-4708-46CF-AD08-71966D00E9D7}" presName="negativeSpace" presStyleCnt="0"/>
      <dgm:spPr/>
    </dgm:pt>
    <dgm:pt modelId="{9C908D49-6E6B-4B71-8ED4-AD6E423E2D76}" type="pres">
      <dgm:prSet presAssocID="{8D8FEF7E-4708-46CF-AD08-71966D00E9D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DE16D03-F59B-4B7E-AD75-B7CE0E6AE0DF}" type="presOf" srcId="{8D8FEF7E-4708-46CF-AD08-71966D00E9D7}" destId="{AD7E034F-CBCE-4CFE-8195-081B382D4B15}" srcOrd="0" destOrd="0" presId="urn:microsoft.com/office/officeart/2005/8/layout/list1"/>
    <dgm:cxn modelId="{80179619-CD8A-46F5-AC8F-E3F4D18CEE04}" srcId="{49FC6AE6-6492-4DAD-9102-48B4E025B9EC}" destId="{4DE86FA9-ACB3-4493-AD76-90D51C120C44}" srcOrd="2" destOrd="0" parTransId="{6C3BD121-9428-4F45-9CDC-248A3F5713B9}" sibTransId="{9A1575AE-7ECA-4D0B-A52C-86BFC0F92F53}"/>
    <dgm:cxn modelId="{2C937537-8C4F-443D-9C52-91EF4D68ED5C}" type="presOf" srcId="{49FC6AE6-6492-4DAD-9102-48B4E025B9EC}" destId="{5B1A05C4-FDE0-4E63-803D-784919E66F7D}" srcOrd="0" destOrd="0" presId="urn:microsoft.com/office/officeart/2005/8/layout/list1"/>
    <dgm:cxn modelId="{0FEBCE3E-34CB-4FF8-906C-45C09B9AD9CB}" type="presOf" srcId="{D3669B05-E479-4051-8B3C-6A6E3B4C040B}" destId="{49460BF0-D92E-4A96-9350-AA57EAA2323F}" srcOrd="0" destOrd="0" presId="urn:microsoft.com/office/officeart/2005/8/layout/list1"/>
    <dgm:cxn modelId="{74762655-7CD5-41DF-AED0-6113362BA3D2}" type="presOf" srcId="{D3669B05-E479-4051-8B3C-6A6E3B4C040B}" destId="{1DA08FD3-AF4A-48CA-B43F-C00A5CD67DA9}" srcOrd="1" destOrd="0" presId="urn:microsoft.com/office/officeart/2005/8/layout/list1"/>
    <dgm:cxn modelId="{DEE08B57-91E2-4952-A06C-9BC6C7051805}" type="presOf" srcId="{8D8FEF7E-4708-46CF-AD08-71966D00E9D7}" destId="{80F56AFE-10FD-459F-82CF-B70B252CB795}" srcOrd="1" destOrd="0" presId="urn:microsoft.com/office/officeart/2005/8/layout/list1"/>
    <dgm:cxn modelId="{14B96B8C-E024-44A1-AEB0-D558950A395F}" type="presOf" srcId="{ACA2E888-B2DC-4AE1-9498-DCFD376C5506}" destId="{6FBC5A6E-6B42-4D18-81E5-D190DFA18952}" srcOrd="0" destOrd="0" presId="urn:microsoft.com/office/officeart/2005/8/layout/list1"/>
    <dgm:cxn modelId="{5D361594-D083-411F-940D-6E9BDA721BF2}" type="presOf" srcId="{ACA2E888-B2DC-4AE1-9498-DCFD376C5506}" destId="{9F7C1366-CC3A-4E68-B322-FBFE250921B3}" srcOrd="1" destOrd="0" presId="urn:microsoft.com/office/officeart/2005/8/layout/list1"/>
    <dgm:cxn modelId="{53BA9F9A-7507-4380-831C-B22CF7F95C9E}" srcId="{49FC6AE6-6492-4DAD-9102-48B4E025B9EC}" destId="{D3669B05-E479-4051-8B3C-6A6E3B4C040B}" srcOrd="1" destOrd="0" parTransId="{8770ECF9-F02E-460E-BA30-7F1C1E2C5B5A}" sibTransId="{87E63D98-2A8D-4C54-96B3-4636A22FE132}"/>
    <dgm:cxn modelId="{BEA3E1A0-7552-4384-B518-41E6FD973652}" type="presOf" srcId="{4DE86FA9-ACB3-4493-AD76-90D51C120C44}" destId="{7D05F247-6EFD-454C-9C5B-9239962FB269}" srcOrd="0" destOrd="0" presId="urn:microsoft.com/office/officeart/2005/8/layout/list1"/>
    <dgm:cxn modelId="{1E38A7A7-3442-4AFF-944D-CF5345DA981D}" type="presOf" srcId="{4DE86FA9-ACB3-4493-AD76-90D51C120C44}" destId="{B72C7D78-CBE4-486C-BE60-104F5E98C57A}" srcOrd="1" destOrd="0" presId="urn:microsoft.com/office/officeart/2005/8/layout/list1"/>
    <dgm:cxn modelId="{DD6D37AB-B6DB-46B9-8A2E-E37646050732}" srcId="{49FC6AE6-6492-4DAD-9102-48B4E025B9EC}" destId="{8D8FEF7E-4708-46CF-AD08-71966D00E9D7}" srcOrd="3" destOrd="0" parTransId="{5E06944C-0085-481B-8C41-1AA7710AE1C6}" sibTransId="{2BA20C35-CE9B-43C4-AA43-B064125ED52C}"/>
    <dgm:cxn modelId="{FF3785DE-DEA3-44A7-8DE0-2237FFB03FCC}" srcId="{49FC6AE6-6492-4DAD-9102-48B4E025B9EC}" destId="{ACA2E888-B2DC-4AE1-9498-DCFD376C5506}" srcOrd="0" destOrd="0" parTransId="{33CBB150-3F04-4C8D-8FC7-3B93BA3F1749}" sibTransId="{8FF0154F-65B0-4104-9E1A-C0CA2F35B84A}"/>
    <dgm:cxn modelId="{4DC713F6-ECDF-4496-9F31-25CF9347C2D9}" type="presParOf" srcId="{5B1A05C4-FDE0-4E63-803D-784919E66F7D}" destId="{A536B2C6-468D-4A5B-A0D1-142C4FF270F2}" srcOrd="0" destOrd="0" presId="urn:microsoft.com/office/officeart/2005/8/layout/list1"/>
    <dgm:cxn modelId="{3B80E960-CE29-4C2D-9FD1-284D8B5F79ED}" type="presParOf" srcId="{A536B2C6-468D-4A5B-A0D1-142C4FF270F2}" destId="{6FBC5A6E-6B42-4D18-81E5-D190DFA18952}" srcOrd="0" destOrd="0" presId="urn:microsoft.com/office/officeart/2005/8/layout/list1"/>
    <dgm:cxn modelId="{7F89FB5C-4A47-4656-A414-752894E4A7EA}" type="presParOf" srcId="{A536B2C6-468D-4A5B-A0D1-142C4FF270F2}" destId="{9F7C1366-CC3A-4E68-B322-FBFE250921B3}" srcOrd="1" destOrd="0" presId="urn:microsoft.com/office/officeart/2005/8/layout/list1"/>
    <dgm:cxn modelId="{22F57755-6B7E-46B3-AE50-2EDB561B7B35}" type="presParOf" srcId="{5B1A05C4-FDE0-4E63-803D-784919E66F7D}" destId="{D76F135E-9453-4BEE-844D-2B461A1F654E}" srcOrd="1" destOrd="0" presId="urn:microsoft.com/office/officeart/2005/8/layout/list1"/>
    <dgm:cxn modelId="{0B5DC28E-7D9C-40ED-9723-29D3CE537FAE}" type="presParOf" srcId="{5B1A05C4-FDE0-4E63-803D-784919E66F7D}" destId="{896204DD-E109-4ECE-BFC8-4F3C77DF6662}" srcOrd="2" destOrd="0" presId="urn:microsoft.com/office/officeart/2005/8/layout/list1"/>
    <dgm:cxn modelId="{420EB71A-55DF-4544-8414-7F22700B9492}" type="presParOf" srcId="{5B1A05C4-FDE0-4E63-803D-784919E66F7D}" destId="{9B001C31-E225-4642-8E9B-0AF3A72F3A7A}" srcOrd="3" destOrd="0" presId="urn:microsoft.com/office/officeart/2005/8/layout/list1"/>
    <dgm:cxn modelId="{2FA42705-8B6C-4F0D-8645-8B2AEFF96AAC}" type="presParOf" srcId="{5B1A05C4-FDE0-4E63-803D-784919E66F7D}" destId="{0A5B3C4E-B556-478B-BC13-7EACD6690A11}" srcOrd="4" destOrd="0" presId="urn:microsoft.com/office/officeart/2005/8/layout/list1"/>
    <dgm:cxn modelId="{411A9E9A-2C40-409F-B476-E396C081A538}" type="presParOf" srcId="{0A5B3C4E-B556-478B-BC13-7EACD6690A11}" destId="{49460BF0-D92E-4A96-9350-AA57EAA2323F}" srcOrd="0" destOrd="0" presId="urn:microsoft.com/office/officeart/2005/8/layout/list1"/>
    <dgm:cxn modelId="{B4C65C7C-D351-47E4-A78A-5FD595F8B724}" type="presParOf" srcId="{0A5B3C4E-B556-478B-BC13-7EACD6690A11}" destId="{1DA08FD3-AF4A-48CA-B43F-C00A5CD67DA9}" srcOrd="1" destOrd="0" presId="urn:microsoft.com/office/officeart/2005/8/layout/list1"/>
    <dgm:cxn modelId="{487D744D-BED5-41EA-8EAF-A6D35813C360}" type="presParOf" srcId="{5B1A05C4-FDE0-4E63-803D-784919E66F7D}" destId="{E75963EC-7B0E-4EF5-9F46-DD999CFEF1FE}" srcOrd="5" destOrd="0" presId="urn:microsoft.com/office/officeart/2005/8/layout/list1"/>
    <dgm:cxn modelId="{50461CF6-8942-4BB5-A468-A87ED6E15ECE}" type="presParOf" srcId="{5B1A05C4-FDE0-4E63-803D-784919E66F7D}" destId="{BBB1308F-84D9-483B-9037-6F2732F266F3}" srcOrd="6" destOrd="0" presId="urn:microsoft.com/office/officeart/2005/8/layout/list1"/>
    <dgm:cxn modelId="{AF5CF551-E5F2-44E0-9289-E7B08DA087E5}" type="presParOf" srcId="{5B1A05C4-FDE0-4E63-803D-784919E66F7D}" destId="{441FB272-3249-44C4-97F6-BD36E8A0B818}" srcOrd="7" destOrd="0" presId="urn:microsoft.com/office/officeart/2005/8/layout/list1"/>
    <dgm:cxn modelId="{98CB395F-2652-44C4-A857-6FEB7FCB6E76}" type="presParOf" srcId="{5B1A05C4-FDE0-4E63-803D-784919E66F7D}" destId="{03FE5B37-887C-485A-AC5D-EA069C4A04CA}" srcOrd="8" destOrd="0" presId="urn:microsoft.com/office/officeart/2005/8/layout/list1"/>
    <dgm:cxn modelId="{A356F595-EB2A-4780-B091-21ACE027F813}" type="presParOf" srcId="{03FE5B37-887C-485A-AC5D-EA069C4A04CA}" destId="{7D05F247-6EFD-454C-9C5B-9239962FB269}" srcOrd="0" destOrd="0" presId="urn:microsoft.com/office/officeart/2005/8/layout/list1"/>
    <dgm:cxn modelId="{FF4680AF-1919-4E2A-95DF-22A37A7AD180}" type="presParOf" srcId="{03FE5B37-887C-485A-AC5D-EA069C4A04CA}" destId="{B72C7D78-CBE4-486C-BE60-104F5E98C57A}" srcOrd="1" destOrd="0" presId="urn:microsoft.com/office/officeart/2005/8/layout/list1"/>
    <dgm:cxn modelId="{8A96BCBA-D7C5-4D94-8C25-74CB3286F2C1}" type="presParOf" srcId="{5B1A05C4-FDE0-4E63-803D-784919E66F7D}" destId="{E4B301B2-E8E2-4112-8AA5-7E76E658C0C5}" srcOrd="9" destOrd="0" presId="urn:microsoft.com/office/officeart/2005/8/layout/list1"/>
    <dgm:cxn modelId="{7CCE8FB1-AF16-4E71-851D-C5034AB87489}" type="presParOf" srcId="{5B1A05C4-FDE0-4E63-803D-784919E66F7D}" destId="{E0A5CCEE-B140-4CFF-923D-54CFCEA2F154}" srcOrd="10" destOrd="0" presId="urn:microsoft.com/office/officeart/2005/8/layout/list1"/>
    <dgm:cxn modelId="{CF42EC33-5E94-47F6-B9DE-68D49B2B7A79}" type="presParOf" srcId="{5B1A05C4-FDE0-4E63-803D-784919E66F7D}" destId="{F0C2DA8F-0259-485C-B7DF-5C3F67F31120}" srcOrd="11" destOrd="0" presId="urn:microsoft.com/office/officeart/2005/8/layout/list1"/>
    <dgm:cxn modelId="{366CCC7A-9706-4F97-9FB3-8F55E7BB3CAF}" type="presParOf" srcId="{5B1A05C4-FDE0-4E63-803D-784919E66F7D}" destId="{C3D65CFF-454F-4691-BA5B-A90F9F1D5CD1}" srcOrd="12" destOrd="0" presId="urn:microsoft.com/office/officeart/2005/8/layout/list1"/>
    <dgm:cxn modelId="{E6AD3CC0-5F06-4865-8DAA-3FA3AA2962B2}" type="presParOf" srcId="{C3D65CFF-454F-4691-BA5B-A90F9F1D5CD1}" destId="{AD7E034F-CBCE-4CFE-8195-081B382D4B15}" srcOrd="0" destOrd="0" presId="urn:microsoft.com/office/officeart/2005/8/layout/list1"/>
    <dgm:cxn modelId="{FB8CA68F-212A-4210-87AB-7C8B5B618C8E}" type="presParOf" srcId="{C3D65CFF-454F-4691-BA5B-A90F9F1D5CD1}" destId="{80F56AFE-10FD-459F-82CF-B70B252CB795}" srcOrd="1" destOrd="0" presId="urn:microsoft.com/office/officeart/2005/8/layout/list1"/>
    <dgm:cxn modelId="{F8BD7CC2-73C4-4D0E-8F6D-A32C16606343}" type="presParOf" srcId="{5B1A05C4-FDE0-4E63-803D-784919E66F7D}" destId="{AEB3D29B-E1B1-44D3-BFA1-CDDFD1382959}" srcOrd="13" destOrd="0" presId="urn:microsoft.com/office/officeart/2005/8/layout/list1"/>
    <dgm:cxn modelId="{ECD70E5E-6A87-42DE-88C2-D8C702587E6C}" type="presParOf" srcId="{5B1A05C4-FDE0-4E63-803D-784919E66F7D}" destId="{9C908D49-6E6B-4B71-8ED4-AD6E423E2D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D05B98-6FA2-4AC9-91E4-72B3A93D0D6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952BB13-FBD1-46AA-AF02-C02943BCE91A}">
      <dgm:prSet phldrT="[Texto]"/>
      <dgm:spPr/>
      <dgm:t>
        <a:bodyPr/>
        <a:lstStyle/>
        <a:p>
          <a:r>
            <a:rPr lang="pt-BR" dirty="0"/>
            <a:t>Princípios clássicos: Planejamento, direcionamento e controle.</a:t>
          </a:r>
        </a:p>
      </dgm:t>
    </dgm:pt>
    <dgm:pt modelId="{254B34F5-BF02-4757-B1C5-383D7CE2315C}" type="parTrans" cxnId="{9E547594-FEDA-40C8-9457-46992A3BBF4D}">
      <dgm:prSet/>
      <dgm:spPr/>
      <dgm:t>
        <a:bodyPr/>
        <a:lstStyle/>
        <a:p>
          <a:endParaRPr lang="pt-BR"/>
        </a:p>
      </dgm:t>
    </dgm:pt>
    <dgm:pt modelId="{B3247F1F-17E0-49D8-8E95-BCE273C58CAB}" type="sibTrans" cxnId="{9E547594-FEDA-40C8-9457-46992A3BBF4D}">
      <dgm:prSet/>
      <dgm:spPr/>
      <dgm:t>
        <a:bodyPr/>
        <a:lstStyle/>
        <a:p>
          <a:endParaRPr lang="pt-BR"/>
        </a:p>
      </dgm:t>
    </dgm:pt>
    <dgm:pt modelId="{CF6E54F7-701F-433E-8B0F-1845D38463C7}">
      <dgm:prSet phldrT="[Texto]"/>
      <dgm:spPr/>
      <dgm:t>
        <a:bodyPr/>
        <a:lstStyle/>
        <a:p>
          <a:r>
            <a:rPr lang="pt-BR" dirty="0"/>
            <a:t>Estratégias, Recursos, Projetos, Competências, Processos e Entregas.</a:t>
          </a:r>
        </a:p>
      </dgm:t>
    </dgm:pt>
    <dgm:pt modelId="{534CD48E-CFDB-430B-BD14-A0F11F762518}" type="parTrans" cxnId="{97A6D0A2-539E-4A96-A93A-8EDBA3FA0171}">
      <dgm:prSet/>
      <dgm:spPr/>
      <dgm:t>
        <a:bodyPr/>
        <a:lstStyle/>
        <a:p>
          <a:endParaRPr lang="pt-BR"/>
        </a:p>
      </dgm:t>
    </dgm:pt>
    <dgm:pt modelId="{DF51DE06-4060-4D64-9D61-AE63604B7BA0}" type="sibTrans" cxnId="{97A6D0A2-539E-4A96-A93A-8EDBA3FA0171}">
      <dgm:prSet/>
      <dgm:spPr/>
      <dgm:t>
        <a:bodyPr/>
        <a:lstStyle/>
        <a:p>
          <a:endParaRPr lang="pt-BR"/>
        </a:p>
      </dgm:t>
    </dgm:pt>
    <dgm:pt modelId="{9BA6857C-2E85-44B2-BFA0-3C674220CA45}">
      <dgm:prSet phldrT="[Texto]"/>
      <dgm:spPr/>
      <dgm:t>
        <a:bodyPr/>
        <a:lstStyle/>
        <a:p>
          <a:r>
            <a:rPr lang="pt-BR" dirty="0"/>
            <a:t>Estrutura Organizacional Formal e Informal.</a:t>
          </a:r>
        </a:p>
      </dgm:t>
    </dgm:pt>
    <dgm:pt modelId="{093D7494-5F7E-4F1D-88FD-D43BED0D2D09}" type="parTrans" cxnId="{3CEACED2-436C-4E42-92B2-9636BDF95B5F}">
      <dgm:prSet/>
      <dgm:spPr/>
      <dgm:t>
        <a:bodyPr/>
        <a:lstStyle/>
        <a:p>
          <a:endParaRPr lang="pt-BR"/>
        </a:p>
      </dgm:t>
    </dgm:pt>
    <dgm:pt modelId="{A4937659-3BD9-40D5-AA9C-C522492D1F82}" type="sibTrans" cxnId="{3CEACED2-436C-4E42-92B2-9636BDF95B5F}">
      <dgm:prSet/>
      <dgm:spPr/>
      <dgm:t>
        <a:bodyPr/>
        <a:lstStyle/>
        <a:p>
          <a:endParaRPr lang="pt-BR"/>
        </a:p>
      </dgm:t>
    </dgm:pt>
    <dgm:pt modelId="{481370AF-5E5F-4358-8BBD-0646B17BD5DB}">
      <dgm:prSet phldrT="[Texto]"/>
      <dgm:spPr/>
      <dgm:t>
        <a:bodyPr/>
        <a:lstStyle/>
        <a:p>
          <a:r>
            <a:rPr lang="pt-BR" dirty="0"/>
            <a:t>Planejamento Estratégico, Gerencial (tático), Operacional (e Sustentável).</a:t>
          </a:r>
        </a:p>
      </dgm:t>
    </dgm:pt>
    <dgm:pt modelId="{1588C891-EC67-484D-94D3-DB257F715990}" type="parTrans" cxnId="{B1C5659A-EDDA-4D88-AA56-AC4E325568F4}">
      <dgm:prSet/>
      <dgm:spPr/>
      <dgm:t>
        <a:bodyPr/>
        <a:lstStyle/>
        <a:p>
          <a:endParaRPr lang="pt-BR"/>
        </a:p>
      </dgm:t>
    </dgm:pt>
    <dgm:pt modelId="{74EA5DB1-0F6A-4178-A051-E62510619A79}" type="sibTrans" cxnId="{B1C5659A-EDDA-4D88-AA56-AC4E325568F4}">
      <dgm:prSet/>
      <dgm:spPr/>
      <dgm:t>
        <a:bodyPr/>
        <a:lstStyle/>
        <a:p>
          <a:endParaRPr lang="pt-BR"/>
        </a:p>
      </dgm:t>
    </dgm:pt>
    <dgm:pt modelId="{66D82287-DE75-43F4-A14D-7B60FA365B9D}" type="pres">
      <dgm:prSet presAssocID="{C5D05B98-6FA2-4AC9-91E4-72B3A93D0D6D}" presName="vert0" presStyleCnt="0">
        <dgm:presLayoutVars>
          <dgm:dir/>
          <dgm:animOne val="branch"/>
          <dgm:animLvl val="lvl"/>
        </dgm:presLayoutVars>
      </dgm:prSet>
      <dgm:spPr/>
    </dgm:pt>
    <dgm:pt modelId="{C94B329A-9F4E-44BE-95BD-94DF9E612F6A}" type="pres">
      <dgm:prSet presAssocID="{C952BB13-FBD1-46AA-AF02-C02943BCE91A}" presName="thickLine" presStyleLbl="alignNode1" presStyleIdx="0" presStyleCnt="4"/>
      <dgm:spPr/>
    </dgm:pt>
    <dgm:pt modelId="{7EAD69EF-F354-4035-AA41-D9DCA3B7350B}" type="pres">
      <dgm:prSet presAssocID="{C952BB13-FBD1-46AA-AF02-C02943BCE91A}" presName="horz1" presStyleCnt="0"/>
      <dgm:spPr/>
    </dgm:pt>
    <dgm:pt modelId="{5E07782A-B520-48E7-BD3C-7A051973103D}" type="pres">
      <dgm:prSet presAssocID="{C952BB13-FBD1-46AA-AF02-C02943BCE91A}" presName="tx1" presStyleLbl="revTx" presStyleIdx="0" presStyleCnt="4"/>
      <dgm:spPr/>
    </dgm:pt>
    <dgm:pt modelId="{E649A251-9B16-4B53-BFEA-3E76A78AD1F3}" type="pres">
      <dgm:prSet presAssocID="{C952BB13-FBD1-46AA-AF02-C02943BCE91A}" presName="vert1" presStyleCnt="0"/>
      <dgm:spPr/>
    </dgm:pt>
    <dgm:pt modelId="{A90E99D1-F2D8-46B3-9323-710A3E68F36F}" type="pres">
      <dgm:prSet presAssocID="{CF6E54F7-701F-433E-8B0F-1845D38463C7}" presName="thickLine" presStyleLbl="alignNode1" presStyleIdx="1" presStyleCnt="4"/>
      <dgm:spPr/>
    </dgm:pt>
    <dgm:pt modelId="{A5599C63-B9C0-4927-AE09-AAE97ED72F4A}" type="pres">
      <dgm:prSet presAssocID="{CF6E54F7-701F-433E-8B0F-1845D38463C7}" presName="horz1" presStyleCnt="0"/>
      <dgm:spPr/>
    </dgm:pt>
    <dgm:pt modelId="{67821BDD-5A28-42FC-887D-524C5BED2DE7}" type="pres">
      <dgm:prSet presAssocID="{CF6E54F7-701F-433E-8B0F-1845D38463C7}" presName="tx1" presStyleLbl="revTx" presStyleIdx="1" presStyleCnt="4"/>
      <dgm:spPr/>
    </dgm:pt>
    <dgm:pt modelId="{8F3DF5BC-F888-4D5D-BBA7-70ACF5D53396}" type="pres">
      <dgm:prSet presAssocID="{CF6E54F7-701F-433E-8B0F-1845D38463C7}" presName="vert1" presStyleCnt="0"/>
      <dgm:spPr/>
    </dgm:pt>
    <dgm:pt modelId="{BA4DE8E5-92F1-4709-A52D-6F243624FF30}" type="pres">
      <dgm:prSet presAssocID="{9BA6857C-2E85-44B2-BFA0-3C674220CA45}" presName="thickLine" presStyleLbl="alignNode1" presStyleIdx="2" presStyleCnt="4"/>
      <dgm:spPr/>
    </dgm:pt>
    <dgm:pt modelId="{1D768CC3-5A81-4143-9E9C-C9C96DB74D70}" type="pres">
      <dgm:prSet presAssocID="{9BA6857C-2E85-44B2-BFA0-3C674220CA45}" presName="horz1" presStyleCnt="0"/>
      <dgm:spPr/>
    </dgm:pt>
    <dgm:pt modelId="{42104DDC-1590-48B7-A451-C698D5FB70BB}" type="pres">
      <dgm:prSet presAssocID="{9BA6857C-2E85-44B2-BFA0-3C674220CA45}" presName="tx1" presStyleLbl="revTx" presStyleIdx="2" presStyleCnt="4"/>
      <dgm:spPr/>
    </dgm:pt>
    <dgm:pt modelId="{6BF48EE8-6498-4EA6-917D-980FD1DC7A89}" type="pres">
      <dgm:prSet presAssocID="{9BA6857C-2E85-44B2-BFA0-3C674220CA45}" presName="vert1" presStyleCnt="0"/>
      <dgm:spPr/>
    </dgm:pt>
    <dgm:pt modelId="{1AA3AC8B-0A20-4141-9946-DB177661C86B}" type="pres">
      <dgm:prSet presAssocID="{481370AF-5E5F-4358-8BBD-0646B17BD5DB}" presName="thickLine" presStyleLbl="alignNode1" presStyleIdx="3" presStyleCnt="4"/>
      <dgm:spPr/>
    </dgm:pt>
    <dgm:pt modelId="{276A675B-1F34-4A41-A263-22F7473C2CC8}" type="pres">
      <dgm:prSet presAssocID="{481370AF-5E5F-4358-8BBD-0646B17BD5DB}" presName="horz1" presStyleCnt="0"/>
      <dgm:spPr/>
    </dgm:pt>
    <dgm:pt modelId="{D5F6201A-114C-4AA6-8025-A07253453697}" type="pres">
      <dgm:prSet presAssocID="{481370AF-5E5F-4358-8BBD-0646B17BD5DB}" presName="tx1" presStyleLbl="revTx" presStyleIdx="3" presStyleCnt="4"/>
      <dgm:spPr/>
    </dgm:pt>
    <dgm:pt modelId="{6D15F203-FA16-4AF2-A818-0CA27BACD1C8}" type="pres">
      <dgm:prSet presAssocID="{481370AF-5E5F-4358-8BBD-0646B17BD5DB}" presName="vert1" presStyleCnt="0"/>
      <dgm:spPr/>
    </dgm:pt>
  </dgm:ptLst>
  <dgm:cxnLst>
    <dgm:cxn modelId="{BDE2C80A-D053-4C6A-96F9-6853AF6E3495}" type="presOf" srcId="{C5D05B98-6FA2-4AC9-91E4-72B3A93D0D6D}" destId="{66D82287-DE75-43F4-A14D-7B60FA365B9D}" srcOrd="0" destOrd="0" presId="urn:microsoft.com/office/officeart/2008/layout/LinedList"/>
    <dgm:cxn modelId="{9451A315-DE57-448E-8701-0A0FBE94432F}" type="presOf" srcId="{9BA6857C-2E85-44B2-BFA0-3C674220CA45}" destId="{42104DDC-1590-48B7-A451-C698D5FB70BB}" srcOrd="0" destOrd="0" presId="urn:microsoft.com/office/officeart/2008/layout/LinedList"/>
    <dgm:cxn modelId="{7ABCB665-90B2-47DC-A326-5DF43DC33CB2}" type="presOf" srcId="{C952BB13-FBD1-46AA-AF02-C02943BCE91A}" destId="{5E07782A-B520-48E7-BD3C-7A051973103D}" srcOrd="0" destOrd="0" presId="urn:microsoft.com/office/officeart/2008/layout/LinedList"/>
    <dgm:cxn modelId="{9E547594-FEDA-40C8-9457-46992A3BBF4D}" srcId="{C5D05B98-6FA2-4AC9-91E4-72B3A93D0D6D}" destId="{C952BB13-FBD1-46AA-AF02-C02943BCE91A}" srcOrd="0" destOrd="0" parTransId="{254B34F5-BF02-4757-B1C5-383D7CE2315C}" sibTransId="{B3247F1F-17E0-49D8-8E95-BCE273C58CAB}"/>
    <dgm:cxn modelId="{B1C5659A-EDDA-4D88-AA56-AC4E325568F4}" srcId="{C5D05B98-6FA2-4AC9-91E4-72B3A93D0D6D}" destId="{481370AF-5E5F-4358-8BBD-0646B17BD5DB}" srcOrd="3" destOrd="0" parTransId="{1588C891-EC67-484D-94D3-DB257F715990}" sibTransId="{74EA5DB1-0F6A-4178-A051-E62510619A79}"/>
    <dgm:cxn modelId="{C626EFA1-5B83-45F5-A35F-255B4970CCFA}" type="presOf" srcId="{CF6E54F7-701F-433E-8B0F-1845D38463C7}" destId="{67821BDD-5A28-42FC-887D-524C5BED2DE7}" srcOrd="0" destOrd="0" presId="urn:microsoft.com/office/officeart/2008/layout/LinedList"/>
    <dgm:cxn modelId="{97A6D0A2-539E-4A96-A93A-8EDBA3FA0171}" srcId="{C5D05B98-6FA2-4AC9-91E4-72B3A93D0D6D}" destId="{CF6E54F7-701F-433E-8B0F-1845D38463C7}" srcOrd="1" destOrd="0" parTransId="{534CD48E-CFDB-430B-BD14-A0F11F762518}" sibTransId="{DF51DE06-4060-4D64-9D61-AE63604B7BA0}"/>
    <dgm:cxn modelId="{3CEACED2-436C-4E42-92B2-9636BDF95B5F}" srcId="{C5D05B98-6FA2-4AC9-91E4-72B3A93D0D6D}" destId="{9BA6857C-2E85-44B2-BFA0-3C674220CA45}" srcOrd="2" destOrd="0" parTransId="{093D7494-5F7E-4F1D-88FD-D43BED0D2D09}" sibTransId="{A4937659-3BD9-40D5-AA9C-C522492D1F82}"/>
    <dgm:cxn modelId="{252EB1FA-3016-4377-9D70-2727FD3DF1BC}" type="presOf" srcId="{481370AF-5E5F-4358-8BBD-0646B17BD5DB}" destId="{D5F6201A-114C-4AA6-8025-A07253453697}" srcOrd="0" destOrd="0" presId="urn:microsoft.com/office/officeart/2008/layout/LinedList"/>
    <dgm:cxn modelId="{D345F9B1-5B9B-4F9B-A200-8BBB3F31168A}" type="presParOf" srcId="{66D82287-DE75-43F4-A14D-7B60FA365B9D}" destId="{C94B329A-9F4E-44BE-95BD-94DF9E612F6A}" srcOrd="0" destOrd="0" presId="urn:microsoft.com/office/officeart/2008/layout/LinedList"/>
    <dgm:cxn modelId="{662E2AC4-FA6F-4B48-86C3-840E13E1D052}" type="presParOf" srcId="{66D82287-DE75-43F4-A14D-7B60FA365B9D}" destId="{7EAD69EF-F354-4035-AA41-D9DCA3B7350B}" srcOrd="1" destOrd="0" presId="urn:microsoft.com/office/officeart/2008/layout/LinedList"/>
    <dgm:cxn modelId="{45972C46-F77C-4EE3-A272-FA79BF584660}" type="presParOf" srcId="{7EAD69EF-F354-4035-AA41-D9DCA3B7350B}" destId="{5E07782A-B520-48E7-BD3C-7A051973103D}" srcOrd="0" destOrd="0" presId="urn:microsoft.com/office/officeart/2008/layout/LinedList"/>
    <dgm:cxn modelId="{CD2AF6A6-CE34-488C-A379-C68154A28F2A}" type="presParOf" srcId="{7EAD69EF-F354-4035-AA41-D9DCA3B7350B}" destId="{E649A251-9B16-4B53-BFEA-3E76A78AD1F3}" srcOrd="1" destOrd="0" presId="urn:microsoft.com/office/officeart/2008/layout/LinedList"/>
    <dgm:cxn modelId="{473EB1D8-0EE1-4158-B4BF-22EDD028DBEE}" type="presParOf" srcId="{66D82287-DE75-43F4-A14D-7B60FA365B9D}" destId="{A90E99D1-F2D8-46B3-9323-710A3E68F36F}" srcOrd="2" destOrd="0" presId="urn:microsoft.com/office/officeart/2008/layout/LinedList"/>
    <dgm:cxn modelId="{0F064928-6D8E-425F-956A-03F4ECAB3BEA}" type="presParOf" srcId="{66D82287-DE75-43F4-A14D-7B60FA365B9D}" destId="{A5599C63-B9C0-4927-AE09-AAE97ED72F4A}" srcOrd="3" destOrd="0" presId="urn:microsoft.com/office/officeart/2008/layout/LinedList"/>
    <dgm:cxn modelId="{28FFA152-B54B-4B4B-A083-FBEE89D8B310}" type="presParOf" srcId="{A5599C63-B9C0-4927-AE09-AAE97ED72F4A}" destId="{67821BDD-5A28-42FC-887D-524C5BED2DE7}" srcOrd="0" destOrd="0" presId="urn:microsoft.com/office/officeart/2008/layout/LinedList"/>
    <dgm:cxn modelId="{CA548E5C-FF24-464B-9674-4E66F4DF6C6D}" type="presParOf" srcId="{A5599C63-B9C0-4927-AE09-AAE97ED72F4A}" destId="{8F3DF5BC-F888-4D5D-BBA7-70ACF5D53396}" srcOrd="1" destOrd="0" presId="urn:microsoft.com/office/officeart/2008/layout/LinedList"/>
    <dgm:cxn modelId="{63861BB7-1ABE-4C86-90D3-7D8C883F31C5}" type="presParOf" srcId="{66D82287-DE75-43F4-A14D-7B60FA365B9D}" destId="{BA4DE8E5-92F1-4709-A52D-6F243624FF30}" srcOrd="4" destOrd="0" presId="urn:microsoft.com/office/officeart/2008/layout/LinedList"/>
    <dgm:cxn modelId="{021325F4-97D6-41BB-BC49-CB1DE4A022D3}" type="presParOf" srcId="{66D82287-DE75-43F4-A14D-7B60FA365B9D}" destId="{1D768CC3-5A81-4143-9E9C-C9C96DB74D70}" srcOrd="5" destOrd="0" presId="urn:microsoft.com/office/officeart/2008/layout/LinedList"/>
    <dgm:cxn modelId="{2B6AF1B1-67E1-427D-9350-15ECBBC6DFAF}" type="presParOf" srcId="{1D768CC3-5A81-4143-9E9C-C9C96DB74D70}" destId="{42104DDC-1590-48B7-A451-C698D5FB70BB}" srcOrd="0" destOrd="0" presId="urn:microsoft.com/office/officeart/2008/layout/LinedList"/>
    <dgm:cxn modelId="{76463B67-1BE9-44B2-9910-EF055D01E80A}" type="presParOf" srcId="{1D768CC3-5A81-4143-9E9C-C9C96DB74D70}" destId="{6BF48EE8-6498-4EA6-917D-980FD1DC7A89}" srcOrd="1" destOrd="0" presId="urn:microsoft.com/office/officeart/2008/layout/LinedList"/>
    <dgm:cxn modelId="{BDD3C372-F0D0-44A1-91D6-63DD833B0797}" type="presParOf" srcId="{66D82287-DE75-43F4-A14D-7B60FA365B9D}" destId="{1AA3AC8B-0A20-4141-9946-DB177661C86B}" srcOrd="6" destOrd="0" presId="urn:microsoft.com/office/officeart/2008/layout/LinedList"/>
    <dgm:cxn modelId="{B5F93035-D728-4CF6-9AC3-89C5CDBC1B90}" type="presParOf" srcId="{66D82287-DE75-43F4-A14D-7B60FA365B9D}" destId="{276A675B-1F34-4A41-A263-22F7473C2CC8}" srcOrd="7" destOrd="0" presId="urn:microsoft.com/office/officeart/2008/layout/LinedList"/>
    <dgm:cxn modelId="{4E528754-FD16-4C04-94CF-60143A326420}" type="presParOf" srcId="{276A675B-1F34-4A41-A263-22F7473C2CC8}" destId="{D5F6201A-114C-4AA6-8025-A07253453697}" srcOrd="0" destOrd="0" presId="urn:microsoft.com/office/officeart/2008/layout/LinedList"/>
    <dgm:cxn modelId="{B2956B59-5558-4796-852B-3F3CB8487793}" type="presParOf" srcId="{276A675B-1F34-4A41-A263-22F7473C2CC8}" destId="{6D15F203-FA16-4AF2-A818-0CA27BACD1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204DD-E109-4ECE-BFC8-4F3C77DF6662}">
      <dsp:nvSpPr>
        <dsp:cNvPr id="0" name=""/>
        <dsp:cNvSpPr/>
      </dsp:nvSpPr>
      <dsp:spPr>
        <a:xfrm>
          <a:off x="0" y="1317393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C1366-CC3A-4E68-B322-FBFE250921B3}">
      <dsp:nvSpPr>
        <dsp:cNvPr id="0" name=""/>
        <dsp:cNvSpPr/>
      </dsp:nvSpPr>
      <dsp:spPr>
        <a:xfrm>
          <a:off x="406400" y="1036953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 que são organizações</a:t>
          </a:r>
          <a:br>
            <a:rPr lang="pt-BR" sz="1900" kern="1200" dirty="0"/>
          </a:br>
          <a:endParaRPr lang="pt-BR" sz="1900" kern="1200" dirty="0"/>
        </a:p>
      </dsp:txBody>
      <dsp:txXfrm>
        <a:off x="433780" y="1064333"/>
        <a:ext cx="5634840" cy="506120"/>
      </dsp:txXfrm>
    </dsp:sp>
    <dsp:sp modelId="{BBB1308F-84D9-483B-9037-6F2732F266F3}">
      <dsp:nvSpPr>
        <dsp:cNvPr id="0" name=""/>
        <dsp:cNvSpPr/>
      </dsp:nvSpPr>
      <dsp:spPr>
        <a:xfrm>
          <a:off x="0" y="2179233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08FD3-AF4A-48CA-B43F-C00A5CD67DA9}">
      <dsp:nvSpPr>
        <dsp:cNvPr id="0" name=""/>
        <dsp:cNvSpPr/>
      </dsp:nvSpPr>
      <dsp:spPr>
        <a:xfrm>
          <a:off x="406400" y="1898793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 que é estrutura organizacional</a:t>
          </a:r>
        </a:p>
      </dsp:txBody>
      <dsp:txXfrm>
        <a:off x="433780" y="1926173"/>
        <a:ext cx="5634840" cy="506120"/>
      </dsp:txXfrm>
    </dsp:sp>
    <dsp:sp modelId="{E0A5CCEE-B140-4CFF-923D-54CFCEA2F154}">
      <dsp:nvSpPr>
        <dsp:cNvPr id="0" name=""/>
        <dsp:cNvSpPr/>
      </dsp:nvSpPr>
      <dsp:spPr>
        <a:xfrm>
          <a:off x="0" y="3041073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C7D78-CBE4-486C-BE60-104F5E98C57A}">
      <dsp:nvSpPr>
        <dsp:cNvPr id="0" name=""/>
        <dsp:cNvSpPr/>
      </dsp:nvSpPr>
      <dsp:spPr>
        <a:xfrm>
          <a:off x="406400" y="2760633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O </a:t>
          </a:r>
          <a:r>
            <a:rPr lang="pt-BR" sz="1900" kern="1200" dirty="0" err="1"/>
            <a:t>Kanvas</a:t>
          </a:r>
          <a:r>
            <a:rPr lang="pt-BR" sz="1900" kern="1200" dirty="0"/>
            <a:t> – ferramenta de plano de negócios</a:t>
          </a:r>
        </a:p>
      </dsp:txBody>
      <dsp:txXfrm>
        <a:off x="433780" y="2788013"/>
        <a:ext cx="5634840" cy="506120"/>
      </dsp:txXfrm>
    </dsp:sp>
    <dsp:sp modelId="{9C908D49-6E6B-4B71-8ED4-AD6E423E2D76}">
      <dsp:nvSpPr>
        <dsp:cNvPr id="0" name=""/>
        <dsp:cNvSpPr/>
      </dsp:nvSpPr>
      <dsp:spPr>
        <a:xfrm>
          <a:off x="0" y="3902913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56AFE-10FD-459F-82CF-B70B252CB795}">
      <dsp:nvSpPr>
        <dsp:cNvPr id="0" name=""/>
        <dsp:cNvSpPr/>
      </dsp:nvSpPr>
      <dsp:spPr>
        <a:xfrm>
          <a:off x="406400" y="3622473"/>
          <a:ext cx="56896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Elementos do </a:t>
          </a:r>
          <a:r>
            <a:rPr lang="pt-BR" sz="1900" kern="1200" dirty="0" err="1"/>
            <a:t>Kanvas</a:t>
          </a:r>
          <a:r>
            <a:rPr lang="pt-BR" sz="1900" kern="1200" dirty="0"/>
            <a:t> para Criação de Valor</a:t>
          </a:r>
        </a:p>
      </dsp:txBody>
      <dsp:txXfrm>
        <a:off x="433780" y="3649853"/>
        <a:ext cx="563484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B329A-9F4E-44BE-95BD-94DF9E612F6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7782A-B520-48E7-BD3C-7A051973103D}">
      <dsp:nvSpPr>
        <dsp:cNvPr id="0" name=""/>
        <dsp:cNvSpPr/>
      </dsp:nvSpPr>
      <dsp:spPr>
        <a:xfrm>
          <a:off x="0" y="0"/>
          <a:ext cx="8128000" cy="13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Princípios clássicos: Planejamento, direcionamento e controle.</a:t>
          </a:r>
        </a:p>
      </dsp:txBody>
      <dsp:txXfrm>
        <a:off x="0" y="0"/>
        <a:ext cx="8128000" cy="1354666"/>
      </dsp:txXfrm>
    </dsp:sp>
    <dsp:sp modelId="{A90E99D1-F2D8-46B3-9323-710A3E68F36F}">
      <dsp:nvSpPr>
        <dsp:cNvPr id="0" name=""/>
        <dsp:cNvSpPr/>
      </dsp:nvSpPr>
      <dsp:spPr>
        <a:xfrm>
          <a:off x="0" y="1354666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21BDD-5A28-42FC-887D-524C5BED2DE7}">
      <dsp:nvSpPr>
        <dsp:cNvPr id="0" name=""/>
        <dsp:cNvSpPr/>
      </dsp:nvSpPr>
      <dsp:spPr>
        <a:xfrm>
          <a:off x="0" y="1354666"/>
          <a:ext cx="8128000" cy="13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Estratégias, Recursos, Projetos, Competências, Processos e Entregas.</a:t>
          </a:r>
        </a:p>
      </dsp:txBody>
      <dsp:txXfrm>
        <a:off x="0" y="1354666"/>
        <a:ext cx="8128000" cy="1354666"/>
      </dsp:txXfrm>
    </dsp:sp>
    <dsp:sp modelId="{BA4DE8E5-92F1-4709-A52D-6F243624FF30}">
      <dsp:nvSpPr>
        <dsp:cNvPr id="0" name=""/>
        <dsp:cNvSpPr/>
      </dsp:nvSpPr>
      <dsp:spPr>
        <a:xfrm>
          <a:off x="0" y="2709333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04DDC-1590-48B7-A451-C698D5FB70BB}">
      <dsp:nvSpPr>
        <dsp:cNvPr id="0" name=""/>
        <dsp:cNvSpPr/>
      </dsp:nvSpPr>
      <dsp:spPr>
        <a:xfrm>
          <a:off x="0" y="2709333"/>
          <a:ext cx="8128000" cy="13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Estrutura Organizacional Formal e Informal.</a:t>
          </a:r>
        </a:p>
      </dsp:txBody>
      <dsp:txXfrm>
        <a:off x="0" y="2709333"/>
        <a:ext cx="8128000" cy="1354666"/>
      </dsp:txXfrm>
    </dsp:sp>
    <dsp:sp modelId="{1AA3AC8B-0A20-4141-9946-DB177661C86B}">
      <dsp:nvSpPr>
        <dsp:cNvPr id="0" name=""/>
        <dsp:cNvSpPr/>
      </dsp:nvSpPr>
      <dsp:spPr>
        <a:xfrm>
          <a:off x="0" y="406400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201A-114C-4AA6-8025-A07253453697}">
      <dsp:nvSpPr>
        <dsp:cNvPr id="0" name=""/>
        <dsp:cNvSpPr/>
      </dsp:nvSpPr>
      <dsp:spPr>
        <a:xfrm>
          <a:off x="0" y="4064000"/>
          <a:ext cx="8128000" cy="13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Planejamento Estratégico, Gerencial (tático), Operacional (e Sustentável).</a:t>
          </a:r>
        </a:p>
      </dsp:txBody>
      <dsp:txXfrm>
        <a:off x="0" y="4064000"/>
        <a:ext cx="81280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64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94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50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2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7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8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26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25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9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46BC-6E6D-4BD3-BE82-75ECE08B7727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D32D-533F-4EDD-B8F1-FBECB95781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31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_pl6E_KG9c" TargetMode="External"/><Relationship Id="rId2" Type="http://schemas.openxmlformats.org/officeDocument/2006/relationships/hyperlink" Target="https://edisciplinas.usp.br/mod/page/view.php?id=468463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FACE84-7774-4365-AC1F-ACC4570BD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1BA200-5D41-4654-ACFD-2FB1BB64D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C38EB78-113A-4B6E-849F-8EA5F94A4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EA35CE7-0CEF-4190-8ABE-E385D229C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F69ABD3-4493-4A97-AE21-BCE4737E7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6742CCA-B7CE-4885-A5F7-7B490A826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1EC6AAE-B704-46F6-8AEC-B4E74BD0B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5759412-8E35-4A0C-8763-245482012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48AF5F3-56F6-45F4-ABDF-15AC88668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C10A619-C049-4090-BC32-E6B0EF6D1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94A5BEFD-2CAD-4608-A38C-241CCD042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E14C157-B445-4D53-85D5-1557AFC12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BC601D16-9F12-4EB3-8E09-91B4759D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4D88DAF-4118-4CC2-891A-9EDC51EB3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1F7B0382-D7E9-4165-89EC-583657FFC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106ACA3-92C7-4977-8DC2-2F1B1AB1F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BC6A6EE-A294-4890-AEBD-31F5BB50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474E8787-0D9C-495E-A087-E2D4D55A1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3B328BD9-E88B-44A7-B72E-2750A5868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6EBCDCA5-5CC7-4F18-88A7-53B15F2A1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24999F28-35E8-464E-BF85-26D6302EF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 descr="Alfinetes fixados em uma superfície branca e conectando um fio preto">
            <a:extLst>
              <a:ext uri="{FF2B5EF4-FFF2-40B4-BE49-F238E27FC236}">
                <a16:creationId xmlns:a16="http://schemas.microsoft.com/office/drawing/2014/main" id="{04528184-255B-167C-7162-4E67BA654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80" r="45197" b="-2"/>
          <a:stretch/>
        </p:blipFill>
        <p:spPr>
          <a:xfrm>
            <a:off x="20" y="227"/>
            <a:ext cx="4060675" cy="6858000"/>
          </a:xfrm>
          <a:prstGeom prst="rect">
            <a:avLst/>
          </a:prstGeom>
          <a:ln w="9525">
            <a:noFill/>
          </a:ln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666FC85F-3E70-47BA-8472-4AADA1C5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70925" y="1186483"/>
            <a:ext cx="6509954" cy="4477933"/>
            <a:chOff x="807084" y="1186483"/>
            <a:chExt cx="6509954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2E148A9-3A08-4D3A-A7C3-16C6FA7FE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846" y="1186483"/>
              <a:ext cx="6508430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9">
              <a:extLst>
                <a:ext uri="{FF2B5EF4-FFF2-40B4-BE49-F238E27FC236}">
                  <a16:creationId xmlns:a16="http://schemas.microsoft.com/office/drawing/2014/main" id="{C8E82BB1-B38C-4E8E-B9BC-2E10952FF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858445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44E1A40-37FC-4989-960D-8A0C7E566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6509954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B0E9159-1721-2FAF-EC14-92DEC0328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255" y="2075504"/>
            <a:ext cx="6337231" cy="1748729"/>
          </a:xfrm>
        </p:spPr>
        <p:txBody>
          <a:bodyPr>
            <a:normAutofit/>
          </a:bodyPr>
          <a:lstStyle/>
          <a:p>
            <a:r>
              <a:rPr lang="pt-BR"/>
              <a:t>Estrutura Organizacional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315343-D4BB-8533-B7C3-05979BEDA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9257" y="3906266"/>
            <a:ext cx="6337230" cy="1322587"/>
          </a:xfrm>
        </p:spPr>
        <p:txBody>
          <a:bodyPr>
            <a:normAutofit/>
          </a:bodyPr>
          <a:lstStyle/>
          <a:p>
            <a:r>
              <a:rPr lang="pt-BR" dirty="0"/>
              <a:t>PRO3811 – Fundamentos de Administração</a:t>
            </a:r>
          </a:p>
          <a:p>
            <a:r>
              <a:rPr lang="pt-BR" dirty="0"/>
              <a:t>Aula 3 – agosto.2023</a:t>
            </a:r>
          </a:p>
          <a:p>
            <a:r>
              <a:rPr lang="pt-BR" dirty="0"/>
              <a:t>Profa. Ana Cristina Limongi-França</a:t>
            </a:r>
          </a:p>
        </p:txBody>
      </p:sp>
    </p:spTree>
    <p:extLst>
      <p:ext uri="{BB962C8B-B14F-4D97-AF65-F5344CB8AC3E}">
        <p14:creationId xmlns:p14="http://schemas.microsoft.com/office/powerpoint/2010/main" val="33358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815C548-7118-485C-9F94-632AA13D3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CD7F906-9BCC-447D-B901-20F63333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8E5C8D8-ED34-4A4C-92C6-1C387297A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72FF48C-81B2-4637-8E97-B8C3E33D7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B5E5BD8-66D5-43B5-82B8-10BDA1D83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9FD01F9F-9A03-4A89-8BCE-20A888F6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508EB1BF-1491-4E65-9C35-008934D57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3C7E1841-BA80-466A-AA20-DB02F939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id="{2806A9BD-9B6D-4D87-AE1F-6AF1EA95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2">
              <a:extLst>
                <a:ext uri="{FF2B5EF4-FFF2-40B4-BE49-F238E27FC236}">
                  <a16:creationId xmlns:a16="http://schemas.microsoft.com/office/drawing/2014/main" id="{C8D7BB10-F13B-4F61-895E-20F15676E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2AEAC03C-03A6-4619-A1F4-2C2AB1038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1F12D195-3755-4A5F-80D0-F2610E00C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5">
              <a:extLst>
                <a:ext uri="{FF2B5EF4-FFF2-40B4-BE49-F238E27FC236}">
                  <a16:creationId xmlns:a16="http://schemas.microsoft.com/office/drawing/2014/main" id="{9DF8AF1B-9850-45E0-91D7-7C144736C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6">
              <a:extLst>
                <a:ext uri="{FF2B5EF4-FFF2-40B4-BE49-F238E27FC236}">
                  <a16:creationId xmlns:a16="http://schemas.microsoft.com/office/drawing/2014/main" id="{9A69AB78-1FF4-4FD6-99AB-D37FDD06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F4CD039C-77A9-4589-8AD7-53C445B439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9BBE1729-AA67-4290-A6B6-76C54B73A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">
              <a:extLst>
                <a:ext uri="{FF2B5EF4-FFF2-40B4-BE49-F238E27FC236}">
                  <a16:creationId xmlns:a16="http://schemas.microsoft.com/office/drawing/2014/main" id="{C7989282-C9A6-4905-9EE7-BAD79F996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EFFD14C3-BBFF-48F2-AB6C-C2EE0263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35EF92FD-4E70-41BC-A2C3-E19279188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13C9D14D-C1BC-47A4-810F-2B2378286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7BB78E9D-8FB2-4188-AA76-B076EC91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4">
              <a:extLst>
                <a:ext uri="{FF2B5EF4-FFF2-40B4-BE49-F238E27FC236}">
                  <a16:creationId xmlns:a16="http://schemas.microsoft.com/office/drawing/2014/main" id="{086F636F-8908-4A84-9DE8-38A1D3B9B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5">
              <a:extLst>
                <a:ext uri="{FF2B5EF4-FFF2-40B4-BE49-F238E27FC236}">
                  <a16:creationId xmlns:a16="http://schemas.microsoft.com/office/drawing/2014/main" id="{BCDAB8B2-1267-4ABD-A817-3078AEC298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1" name="Group 62">
            <a:extLst>
              <a:ext uri="{FF2B5EF4-FFF2-40B4-BE49-F238E27FC236}">
                <a16:creationId xmlns:a16="http://schemas.microsoft.com/office/drawing/2014/main" id="{905D9A16-BB91-4097-BD0B-3B994C03A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4672" y="4281677"/>
            <a:ext cx="10579607" cy="1771275"/>
            <a:chOff x="804672" y="3893141"/>
            <a:chExt cx="10579607" cy="1771275"/>
          </a:xfrm>
          <a:solidFill>
            <a:schemeClr val="tx2"/>
          </a:solidFill>
        </p:grpSpPr>
        <p:sp>
          <p:nvSpPr>
            <p:cNvPr id="102" name="Isosceles Triangle 39">
              <a:extLst>
                <a:ext uri="{FF2B5EF4-FFF2-40B4-BE49-F238E27FC236}">
                  <a16:creationId xmlns:a16="http://schemas.microsoft.com/office/drawing/2014/main" id="{E4EAE09B-33C0-47CA-8856-8A266114D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64">
              <a:extLst>
                <a:ext uri="{FF2B5EF4-FFF2-40B4-BE49-F238E27FC236}">
                  <a16:creationId xmlns:a16="http://schemas.microsoft.com/office/drawing/2014/main" id="{4865A29A-C0EC-40AE-951A-1C7AFEFB0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672" y="3893141"/>
              <a:ext cx="10579607" cy="14202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6C51732-715E-841C-FAA4-EF6174D6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4368773"/>
            <a:ext cx="10417231" cy="1250384"/>
          </a:xfrm>
        </p:spPr>
        <p:txBody>
          <a:bodyPr vert="horz" lIns="228600" tIns="228600" rIns="228600" bIns="228600" rtlCol="0" anchor="ctr">
            <a:normAutofit fontScale="90000"/>
          </a:bodyPr>
          <a:lstStyle/>
          <a:p>
            <a:br>
              <a:rPr lang="en-US" sz="2800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b="0" i="0" kern="1200" cap="none" spc="-15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Detalhamento</a:t>
            </a:r>
            <a:r>
              <a:rPr lang="en-US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breve do </a:t>
            </a:r>
            <a:r>
              <a:rPr lang="en-US" b="0" i="0" kern="1200" cap="none" spc="-15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Kanvas</a:t>
            </a:r>
            <a:r>
              <a:rPr lang="en-US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br>
              <a:rPr lang="en-US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professor André </a:t>
            </a:r>
            <a:r>
              <a:rPr lang="en-US" sz="2700" b="0" i="0" kern="1200" cap="none" spc="-15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Leme</a:t>
            </a:r>
            <a:r>
              <a:rPr lang="en-US" sz="2700" b="0" i="0" kern="1200" cap="none" spc="-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Fleury</a:t>
            </a:r>
            <a:endParaRPr lang="en-US" sz="2800" b="0" i="0" kern="1200" cap="none" spc="-15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89CC7E-19CE-5D10-4924-93237D8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" y="1363980"/>
            <a:ext cx="10579607" cy="82428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rPr>
              <a:t>Prof. André Leme Fleury</a:t>
            </a:r>
          </a:p>
          <a:p>
            <a:pPr>
              <a:lnSpc>
                <a:spcPct val="110000"/>
              </a:lnSpc>
            </a:pPr>
            <a:r>
              <a:rPr lang="pt-BR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rPr>
              <a:t>(13 minutos)</a:t>
            </a:r>
          </a:p>
          <a:p>
            <a:pPr algn="ctr">
              <a:lnSpc>
                <a:spcPct val="110000"/>
              </a:lnSpc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E278FC-2E33-D54C-5FB0-FC67AF49CAA6}"/>
              </a:ext>
            </a:extLst>
          </p:cNvPr>
          <p:cNvSpPr txBox="1"/>
          <p:nvPr/>
        </p:nvSpPr>
        <p:spPr>
          <a:xfrm>
            <a:off x="2568364" y="6095277"/>
            <a:ext cx="74030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https://edisciplinas.usp.br/mod/page/view.php?id=4684631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34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16B714A-2D9F-69CD-3A69-7EED9EF4D12F}"/>
              </a:ext>
            </a:extLst>
          </p:cNvPr>
          <p:cNvSpPr txBox="1"/>
          <p:nvPr/>
        </p:nvSpPr>
        <p:spPr>
          <a:xfrm>
            <a:off x="1709467" y="2258561"/>
            <a:ext cx="8773065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RIES, E. </a:t>
            </a:r>
            <a:r>
              <a:rPr lang="en-US" i="1" dirty="0"/>
              <a:t>Lean Startup. </a:t>
            </a:r>
            <a:r>
              <a:rPr lang="en-US" dirty="0"/>
              <a:t>Prime Books, 2012.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OSTERWALDER, A.; PIGNEUR, Y. </a:t>
            </a:r>
            <a:r>
              <a:rPr lang="en-US" i="1" dirty="0"/>
              <a:t>Business Model Generation. </a:t>
            </a:r>
            <a:r>
              <a:rPr lang="en-US" dirty="0"/>
              <a:t>Alta Books, 2011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SEBRAE – </a:t>
            </a:r>
            <a:r>
              <a:rPr lang="en-US" i="1" dirty="0"/>
              <a:t>Como </a:t>
            </a:r>
            <a:r>
              <a:rPr lang="en-US" i="1" dirty="0" err="1"/>
              <a:t>elaborar</a:t>
            </a:r>
            <a:r>
              <a:rPr lang="en-US" i="1" dirty="0"/>
              <a:t> um Plano de </a:t>
            </a:r>
            <a:r>
              <a:rPr lang="en-US" i="1" dirty="0" err="1"/>
              <a:t>Negócios</a:t>
            </a:r>
            <a:endParaRPr lang="en-US" i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FLEURY in </a:t>
            </a:r>
            <a:r>
              <a:rPr lang="en-US" dirty="0"/>
              <a:t>André </a:t>
            </a:r>
            <a:r>
              <a:rPr lang="en-US" dirty="0" err="1"/>
              <a:t>Leme</a:t>
            </a:r>
            <a:r>
              <a:rPr lang="en-US" dirty="0"/>
              <a:t> : </a:t>
            </a:r>
            <a:r>
              <a:rPr lang="pt-BR" dirty="0">
                <a:hlinkClick r:id="rId2"/>
              </a:rPr>
              <a:t>https://edisciplinas.usp.br/mod/page/view.php?id=4684631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MAXIMIANO, Antonio Cesar Amaru. </a:t>
            </a:r>
            <a:r>
              <a:rPr lang="pt-BR" sz="1600" i="1" dirty="0"/>
              <a:t>Teoria das Organizações. </a:t>
            </a:r>
            <a:r>
              <a:rPr lang="pt-BR" sz="1600" b="1" i="1" dirty="0">
                <a:solidFill>
                  <a:srgbClr val="0F1111"/>
                </a:solidFill>
                <a:effectLst/>
                <a:latin typeface="Amazon Ember"/>
              </a:rPr>
              <a:t>Teoria Geral da Administração - Da Revolução Urbana à Revolução Digital.</a:t>
            </a:r>
            <a:r>
              <a:rPr lang="pt-BR" sz="1600" b="1" i="0" dirty="0">
                <a:solidFill>
                  <a:srgbClr val="0F1111"/>
                </a:solidFill>
                <a:effectLst/>
                <a:latin typeface="Amazon Ember"/>
              </a:rPr>
              <a:t> </a:t>
            </a:r>
            <a:r>
              <a:rPr lang="pt-BR" sz="1400" i="0" dirty="0">
                <a:solidFill>
                  <a:srgbClr val="0F1111"/>
                </a:solidFill>
                <a:effectLst/>
                <a:latin typeface="Amazon Ember"/>
              </a:rPr>
              <a:t>Editora Atlas, 2017.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/>
              <a:t> </a:t>
            </a:r>
            <a:r>
              <a:rPr lang="pt-BR" dirty="0">
                <a:hlinkClick r:id="rId3"/>
              </a:rPr>
              <a:t>https://www.youtube.com/watch?v=d_pl6E_KG9c</a:t>
            </a:r>
            <a:endParaRPr lang="pt-BR" dirty="0"/>
          </a:p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AF5DE80-66D9-755B-C985-754E69EA785A}"/>
              </a:ext>
            </a:extLst>
          </p:cNvPr>
          <p:cNvSpPr txBox="1"/>
          <p:nvPr/>
        </p:nvSpPr>
        <p:spPr>
          <a:xfrm>
            <a:off x="3562709" y="664233"/>
            <a:ext cx="4468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Leituras básicas:</a:t>
            </a:r>
          </a:p>
        </p:txBody>
      </p:sp>
    </p:spTree>
    <p:extLst>
      <p:ext uri="{BB962C8B-B14F-4D97-AF65-F5344CB8AC3E}">
        <p14:creationId xmlns:p14="http://schemas.microsoft.com/office/powerpoint/2010/main" val="39820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4B74243-2093-7A36-5F3B-419CE7F8B9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02588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09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roup 224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26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9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0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1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2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3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4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48" name="Isosceles Triangle 247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 useBgFill="1">
        <p:nvSpPr>
          <p:cNvPr id="251" name="Rectangle 250">
            <a:extLst>
              <a:ext uri="{FF2B5EF4-FFF2-40B4-BE49-F238E27FC236}">
                <a16:creationId xmlns:a16="http://schemas.microsoft.com/office/drawing/2014/main" id="{5EB38883-F854-457E-96AC-C7D9C214F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57F55DFE-2DB1-4FA0-9A59-36B7B84E9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54" name="Freeform 5">
              <a:extLst>
                <a:ext uri="{FF2B5EF4-FFF2-40B4-BE49-F238E27FC236}">
                  <a16:creationId xmlns:a16="http://schemas.microsoft.com/office/drawing/2014/main" id="{D009699B-A2D9-432C-BBA0-45DB2CF67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6">
              <a:extLst>
                <a:ext uri="{FF2B5EF4-FFF2-40B4-BE49-F238E27FC236}">
                  <a16:creationId xmlns:a16="http://schemas.microsoft.com/office/drawing/2014/main" id="{54B3BC47-4E77-4A8A-B162-224A9A9681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">
              <a:extLst>
                <a:ext uri="{FF2B5EF4-FFF2-40B4-BE49-F238E27FC236}">
                  <a16:creationId xmlns:a16="http://schemas.microsoft.com/office/drawing/2014/main" id="{1006CF94-3E58-4733-8B84-C29D7EE4A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8">
              <a:extLst>
                <a:ext uri="{FF2B5EF4-FFF2-40B4-BE49-F238E27FC236}">
                  <a16:creationId xmlns:a16="http://schemas.microsoft.com/office/drawing/2014/main" id="{9088ACBC-CFD8-45EF-8246-C48ED41B5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9">
              <a:extLst>
                <a:ext uri="{FF2B5EF4-FFF2-40B4-BE49-F238E27FC236}">
                  <a16:creationId xmlns:a16="http://schemas.microsoft.com/office/drawing/2014/main" id="{DB1CDEAB-131B-41FA-86F6-EE5D8D78C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0">
              <a:extLst>
                <a:ext uri="{FF2B5EF4-FFF2-40B4-BE49-F238E27FC236}">
                  <a16:creationId xmlns:a16="http://schemas.microsoft.com/office/drawing/2014/main" id="{E2312273-C513-4B7B-B537-A4551985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1">
              <a:extLst>
                <a:ext uri="{FF2B5EF4-FFF2-40B4-BE49-F238E27FC236}">
                  <a16:creationId xmlns:a16="http://schemas.microsoft.com/office/drawing/2014/main" id="{6E3196B3-3520-42D0-B4C8-F78DE0820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2">
              <a:extLst>
                <a:ext uri="{FF2B5EF4-FFF2-40B4-BE49-F238E27FC236}">
                  <a16:creationId xmlns:a16="http://schemas.microsoft.com/office/drawing/2014/main" id="{2E300F00-D38C-4B69-B0EE-2D784C2FB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3">
              <a:extLst>
                <a:ext uri="{FF2B5EF4-FFF2-40B4-BE49-F238E27FC236}">
                  <a16:creationId xmlns:a16="http://schemas.microsoft.com/office/drawing/2014/main" id="{3BE28F2F-C9BA-40ED-B4A4-6936FF38B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4">
              <a:extLst>
                <a:ext uri="{FF2B5EF4-FFF2-40B4-BE49-F238E27FC236}">
                  <a16:creationId xmlns:a16="http://schemas.microsoft.com/office/drawing/2014/main" id="{583CF70F-7913-49B5-B2FA-5B7E7453C2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5">
              <a:extLst>
                <a:ext uri="{FF2B5EF4-FFF2-40B4-BE49-F238E27FC236}">
                  <a16:creationId xmlns:a16="http://schemas.microsoft.com/office/drawing/2014/main" id="{A8F364FC-4A46-423C-8E19-BC0755D51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6">
              <a:extLst>
                <a:ext uri="{FF2B5EF4-FFF2-40B4-BE49-F238E27FC236}">
                  <a16:creationId xmlns:a16="http://schemas.microsoft.com/office/drawing/2014/main" id="{DD3CB962-060C-4DC7-9332-CF1E418BF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7">
              <a:extLst>
                <a:ext uri="{FF2B5EF4-FFF2-40B4-BE49-F238E27FC236}">
                  <a16:creationId xmlns:a16="http://schemas.microsoft.com/office/drawing/2014/main" id="{27A42473-8BB9-4BD2-B4E3-94BA8291D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8">
              <a:extLst>
                <a:ext uri="{FF2B5EF4-FFF2-40B4-BE49-F238E27FC236}">
                  <a16:creationId xmlns:a16="http://schemas.microsoft.com/office/drawing/2014/main" id="{53EF59A5-23F4-4290-80B7-CAF1871BC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9">
              <a:extLst>
                <a:ext uri="{FF2B5EF4-FFF2-40B4-BE49-F238E27FC236}">
                  <a16:creationId xmlns:a16="http://schemas.microsoft.com/office/drawing/2014/main" id="{BF9354D0-6F8D-4FB6-AD3A-48C3D9AF8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0">
              <a:extLst>
                <a:ext uri="{FF2B5EF4-FFF2-40B4-BE49-F238E27FC236}">
                  <a16:creationId xmlns:a16="http://schemas.microsoft.com/office/drawing/2014/main" id="{1B59CCA4-527B-45C4-8F7E-732CC62FE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1">
              <a:extLst>
                <a:ext uri="{FF2B5EF4-FFF2-40B4-BE49-F238E27FC236}">
                  <a16:creationId xmlns:a16="http://schemas.microsoft.com/office/drawing/2014/main" id="{BEBDFBD4-5C0C-45CB-AF71-B35B1F2FE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2">
              <a:extLst>
                <a:ext uri="{FF2B5EF4-FFF2-40B4-BE49-F238E27FC236}">
                  <a16:creationId xmlns:a16="http://schemas.microsoft.com/office/drawing/2014/main" id="{8A394757-0A91-4564-8163-74D5E19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3">
              <a:extLst>
                <a:ext uri="{FF2B5EF4-FFF2-40B4-BE49-F238E27FC236}">
                  <a16:creationId xmlns:a16="http://schemas.microsoft.com/office/drawing/2014/main" id="{8C2C6293-55BB-49FE-B671-19E35F572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4" name="Rectangle 273">
            <a:extLst>
              <a:ext uri="{FF2B5EF4-FFF2-40B4-BE49-F238E27FC236}">
                <a16:creationId xmlns:a16="http://schemas.microsoft.com/office/drawing/2014/main" id="{8D5061EC-A8C3-46F8-9EB6-BB1291628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4640003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onexões">
            <a:extLst>
              <a:ext uri="{FF2B5EF4-FFF2-40B4-BE49-F238E27FC236}">
                <a16:creationId xmlns:a16="http://schemas.microsoft.com/office/drawing/2014/main" id="{CB2B56B2-C877-36F0-3F05-D32FEFE4F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1" y="1424707"/>
            <a:ext cx="4000818" cy="4000818"/>
          </a:xfrm>
          <a:prstGeom prst="rect">
            <a:avLst/>
          </a:prstGeom>
          <a:ln w="9525">
            <a:noFill/>
          </a:ln>
        </p:spPr>
      </p:pic>
      <p:grpSp>
        <p:nvGrpSpPr>
          <p:cNvPr id="276" name="Group 275">
            <a:extLst>
              <a:ext uri="{FF2B5EF4-FFF2-40B4-BE49-F238E27FC236}">
                <a16:creationId xmlns:a16="http://schemas.microsoft.com/office/drawing/2014/main" id="{B9C7C348-8A04-4BE8-9B6D-CEF2FFFB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55064" y="1186483"/>
            <a:ext cx="5941686" cy="4477933"/>
            <a:chOff x="807084" y="1186483"/>
            <a:chExt cx="5941686" cy="4477933"/>
          </a:xfrm>
        </p:grpSpPr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F6760D9A-13DD-4B66-B7DA-5B0E48CC8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Isosceles Triangle 39">
              <a:extLst>
                <a:ext uri="{FF2B5EF4-FFF2-40B4-BE49-F238E27FC236}">
                  <a16:creationId xmlns:a16="http://schemas.microsoft.com/office/drawing/2014/main" id="{07AD8058-29D4-42E1-BED6-F0C360765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E2A207B5-161F-49E0-972C-D52DB9135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675A0D1-5920-802D-0642-841C7ECC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851" y="2132503"/>
            <a:ext cx="5769989" cy="324887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200000"/>
              </a:lnSpc>
            </a:pPr>
            <a:br>
              <a:rPr lang="en-US" sz="1800" dirty="0">
                <a:solidFill>
                  <a:schemeClr val="tx1"/>
                </a:solidFill>
                <a:latin typeface="Aptos ExtraBold" panose="020F0502020204030204" pitchFamily="34" charset="0"/>
                <a:ea typeface="+mj-ea"/>
                <a:cs typeface="+mj-cs"/>
              </a:rPr>
            </a:br>
            <a:br>
              <a:rPr lang="en-US" sz="1800" dirty="0">
                <a:solidFill>
                  <a:schemeClr val="tx1"/>
                </a:solidFill>
                <a:latin typeface="Aptos ExtraBold" panose="020F0502020204030204" pitchFamily="34" charset="0"/>
                <a:ea typeface="+mj-ea"/>
                <a:cs typeface="+mj-cs"/>
              </a:rPr>
            </a:br>
            <a:br>
              <a:rPr lang="en-US" sz="1800" dirty="0">
                <a:solidFill>
                  <a:schemeClr val="tx1"/>
                </a:solidFill>
                <a:latin typeface="Aptos ExtraBold" panose="020F0502020204030204" pitchFamily="34" charset="0"/>
                <a:ea typeface="+mj-ea"/>
                <a:cs typeface="+mj-cs"/>
              </a:rPr>
            </a:br>
            <a:br>
              <a:rPr lang="en-US" sz="1800" dirty="0">
                <a:solidFill>
                  <a:schemeClr val="tx1"/>
                </a:solidFill>
                <a:latin typeface="Aptos ExtraBold" panose="020F0502020204030204" pitchFamily="34" charset="0"/>
                <a:ea typeface="+mj-ea"/>
                <a:cs typeface="+mj-cs"/>
              </a:rPr>
            </a:br>
            <a:br>
              <a:rPr lang="en-US" sz="1800" dirty="0">
                <a:solidFill>
                  <a:schemeClr val="tx1"/>
                </a:solidFill>
                <a:latin typeface="Aptos ExtraBold" panose="020F0502020204030204" pitchFamily="34" charset="0"/>
                <a:ea typeface="+mj-ea"/>
                <a:cs typeface="+mj-cs"/>
              </a:rPr>
            </a:b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Organizações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existem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para resolver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coletivamente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necessidades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da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sociedade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em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geral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que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individualmente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não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são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possíveis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serem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realizadas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através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diversas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formas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gestão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produção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cultura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organizacional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segmentos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sociais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econômicos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dentro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de  um conjunto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complexode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normas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responsabilidades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princípios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mercados 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locais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nacionais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e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planetários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com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normatizações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previstas</a:t>
            </a:r>
            <a: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  <a:t>.</a:t>
            </a:r>
            <a:br>
              <a:rPr lang="en-US" sz="1800" dirty="0">
                <a:solidFill>
                  <a:schemeClr val="tx1"/>
                </a:solidFill>
                <a:latin typeface="Bodoni MT" panose="02070603080606020203" pitchFamily="18" charset="0"/>
                <a:ea typeface="+mj-ea"/>
                <a:cs typeface="+mj-cs"/>
              </a:rPr>
            </a:br>
            <a:endParaRPr lang="en-US" sz="1800" dirty="0">
              <a:solidFill>
                <a:schemeClr val="tx1"/>
              </a:solidFill>
              <a:latin typeface="Bodoni MT" panose="020706030806060202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00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65DDECC-A11E-434E-87B2-8997CD383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B54A4D14-513F-4121-92D3-5CCB4689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6C3411F1-AD17-499D-AFEF-2F300F6DF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60BF2CBE-B1E9-4C42-89DC-C35E4E651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72C95A87-DCDB-41C4-B774-744B3ECBE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BCB97515-32FF-43A6-A51C-B140193A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9C6379D3-7045-4B76-9409-6D23D753D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C324CDD-B30F-47DD-8627-E2171D5E8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1B1C1DE-4201-4989-BE65-41ADC2472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A9092BE-A36C-4833-8E71-2850F4AF7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06398CC-D327-4E06-838C-31119BD5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1E3F0C5B-76A9-4A8F-A1CB-35C0DE83A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0A741CC-E736-448A-A94E-5C8BB9711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202722D1-549B-407E-BF75-2A1E8DB5B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5CA8D742-18BD-41B5-9C00-FCFFAED25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8BF81081-4C33-488E-A37E-B95567D0B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462F0DE0-CEBA-420B-8032-FB60893B8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79C8D19E-E3D6-45A6-BCA2-5918A37D7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43280283-E04A-43CA-BFA1-F285486A2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38328CB6-0FC5-4AEA-BC7E-489267CB6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BC9B46A-A383-EBBE-9507-688BBE88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tx2"/>
                </a:solidFill>
              </a:rPr>
              <a:t>O que é estrutura organizacional?</a:t>
            </a:r>
          </a:p>
        </p:txBody>
      </p:sp>
      <p:sp>
        <p:nvSpPr>
          <p:cNvPr id="57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7CAE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E168E2-3256-43A5-9298-9E5A6AE8F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7CAEE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7F4A0B4-FBEC-A245-4FAC-6FB94D52CE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39"/>
          <a:stretch/>
        </p:blipFill>
        <p:spPr>
          <a:xfrm>
            <a:off x="3215640" y="1120792"/>
            <a:ext cx="5760720" cy="3099816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27894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14772A9-09BD-1907-5EEA-C21A5484E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8452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41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89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7CC9829A-26F6-4595-8608-1A9F57DA7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5343792-FB15-4868-8582-6FB07FD0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7CA8F4A2-D471-40D9-BE89-06C70ACF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E43E1CEC-4E49-49E9-8548-8B05B6374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B7F53ED1-039D-4BD7-A3E5-297729B93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A8487EB7-2469-4867-A80E-D9CD5B230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46143F0D-FDD9-4B87-911C-BBCFB8055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id="{2CFC98FE-A0AD-4DC3-A501-9F93E7F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9AF90DC1-0B6B-4A93-A014-09751AD4D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A2DFFBBE-16F4-4A5E-8934-167B73FFE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A5E67C3A-5087-485D-96E5-21B8644E3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id="{73EB781F-58BE-4B7A-B99B-B318ADFCC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id="{539F2F29-AFA9-4E0B-A2E1-685BA3BB0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43647B4C-97BD-4193-A694-A8175A54A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06780C14-905F-45FA-A058-1B4832451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5C09B360-91DE-4815-B792-78F1DDAB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32364EA9-C91C-4187-AEA7-3E676F04E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807D3A95-0DDF-4B14-AD7D-3C5465533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18B7A11B-83DF-4C00-836D-1BB371B3B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3478F3A2-7617-467C-9F1C-0024CC840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id="{9110FCBA-0E4F-4C72-A148-BA0CC4D7E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4">
              <a:extLst>
                <a:ext uri="{FF2B5EF4-FFF2-40B4-BE49-F238E27FC236}">
                  <a16:creationId xmlns:a16="http://schemas.microsoft.com/office/drawing/2014/main" id="{5F9AC703-6A55-44D2-A2D0-4C80B2C31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A950B910-1A21-48FB-9E68-E7192375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594A2EF-2FF2-48A2-91C9-027900307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0F210D1-1084-4A86-8697-6421DF5C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22">
              <a:extLst>
                <a:ext uri="{FF2B5EF4-FFF2-40B4-BE49-F238E27FC236}">
                  <a16:creationId xmlns:a16="http://schemas.microsoft.com/office/drawing/2014/main" id="{40B25474-8A86-43C1-B77B-EA2994CB4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ACEAD7B-B41B-4FE1-AD76-97F79C2C2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A43A8A-3125-AC11-2267-69C319D9E38F}"/>
              </a:ext>
            </a:extLst>
          </p:cNvPr>
          <p:cNvSpPr txBox="1"/>
          <p:nvPr/>
        </p:nvSpPr>
        <p:spPr>
          <a:xfrm>
            <a:off x="888631" y="2358391"/>
            <a:ext cx="3498979" cy="2453676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Kanvas</a:t>
            </a:r>
            <a:r>
              <a:rPr lang="en-US" sz="40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 e o Plano de </a:t>
            </a:r>
            <a:r>
              <a:rPr lang="en-US" sz="4000" spc="-150" dirty="0" err="1">
                <a:solidFill>
                  <a:srgbClr val="FFFEFF"/>
                </a:solidFill>
                <a:latin typeface="+mj-lt"/>
                <a:ea typeface="+mj-ea"/>
                <a:cs typeface="+mj-cs"/>
              </a:rPr>
              <a:t>Negócios</a:t>
            </a:r>
            <a:endParaRPr lang="en-US" sz="4000" spc="-150" dirty="0">
              <a:solidFill>
                <a:srgbClr val="FFFE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Uma pessoa tentando pegar um papel em uma mesa cheia de papel e notas autoadesivas">
            <a:extLst>
              <a:ext uri="{FF2B5EF4-FFF2-40B4-BE49-F238E27FC236}">
                <a16:creationId xmlns:a16="http://schemas.microsoft.com/office/drawing/2014/main" id="{9344263F-1490-2BDA-7EB2-ABC77D3D9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36" r="-3" b="14171"/>
          <a:stretch/>
        </p:blipFill>
        <p:spPr>
          <a:xfrm>
            <a:off x="5115908" y="804036"/>
            <a:ext cx="6274561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E1F5B12-3B6F-3E0E-F213-D30CF0964A12}"/>
              </a:ext>
            </a:extLst>
          </p:cNvPr>
          <p:cNvSpPr txBox="1"/>
          <p:nvPr/>
        </p:nvSpPr>
        <p:spPr>
          <a:xfrm>
            <a:off x="5118447" y="4267830"/>
            <a:ext cx="6792566" cy="23969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Um </a:t>
            </a:r>
            <a:r>
              <a:rPr lang="en-US" sz="1600" dirty="0" err="1"/>
              <a:t>modelo</a:t>
            </a:r>
            <a:r>
              <a:rPr lang="en-US" sz="1600" dirty="0"/>
              <a:t> de </a:t>
            </a:r>
            <a:r>
              <a:rPr lang="en-US" sz="1600" dirty="0" err="1"/>
              <a:t>negócios</a:t>
            </a:r>
            <a:r>
              <a:rPr lang="en-US" sz="1600" dirty="0"/>
              <a:t> </a:t>
            </a:r>
            <a:r>
              <a:rPr lang="en-US" sz="1600" dirty="0" err="1"/>
              <a:t>descreve</a:t>
            </a:r>
            <a:r>
              <a:rPr lang="en-US" sz="1600" dirty="0"/>
              <a:t> a </a:t>
            </a:r>
            <a:r>
              <a:rPr lang="en-US" sz="1600" dirty="0" err="1"/>
              <a:t>lógica</a:t>
            </a:r>
            <a:r>
              <a:rPr lang="en-US" sz="1600" dirty="0"/>
              <a:t> </a:t>
            </a:r>
            <a:r>
              <a:rPr lang="en-US" sz="1600" dirty="0" err="1"/>
              <a:t>sobre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organização</a:t>
            </a:r>
            <a:r>
              <a:rPr lang="en-US" sz="1600" dirty="0"/>
              <a:t> </a:t>
            </a:r>
            <a:r>
              <a:rPr lang="en-US" sz="1600" dirty="0" err="1"/>
              <a:t>cria</a:t>
            </a:r>
            <a:r>
              <a:rPr lang="en-US" sz="1600" dirty="0"/>
              <a:t>, </a:t>
            </a:r>
            <a:r>
              <a:rPr lang="en-US" sz="1600" dirty="0" err="1"/>
              <a:t>entrega</a:t>
            </a:r>
            <a:r>
              <a:rPr lang="en-US" sz="1600" dirty="0"/>
              <a:t> e </a:t>
            </a:r>
            <a:r>
              <a:rPr lang="en-US" sz="1600" dirty="0" err="1"/>
              <a:t>captura</a:t>
            </a:r>
            <a:r>
              <a:rPr lang="en-US" sz="1600" dirty="0"/>
              <a:t> valor (SEBRAE)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O Canvas é </a:t>
            </a:r>
            <a:r>
              <a:rPr lang="en-US" sz="1600" dirty="0" err="1"/>
              <a:t>uma</a:t>
            </a:r>
            <a:r>
              <a:rPr lang="en-US" sz="1600" dirty="0"/>
              <a:t> ferramenta </a:t>
            </a:r>
            <a:r>
              <a:rPr lang="en-US" sz="1600" dirty="0" err="1"/>
              <a:t>pré-formatada</a:t>
            </a:r>
            <a:r>
              <a:rPr lang="en-US" sz="1600" dirty="0"/>
              <a:t> para o </a:t>
            </a:r>
            <a:r>
              <a:rPr lang="en-US" sz="1600" dirty="0" err="1"/>
              <a:t>preenchimento</a:t>
            </a:r>
            <a:r>
              <a:rPr lang="en-US" sz="1600" dirty="0"/>
              <a:t> de  </a:t>
            </a:r>
            <a:r>
              <a:rPr lang="en-US" sz="1600" dirty="0" err="1"/>
              <a:t>informações</a:t>
            </a:r>
            <a:r>
              <a:rPr lang="en-US" sz="1600" dirty="0"/>
              <a:t> de </a:t>
            </a:r>
            <a:r>
              <a:rPr lang="en-US" sz="1600" dirty="0" err="1"/>
              <a:t>acordo</a:t>
            </a:r>
            <a:r>
              <a:rPr lang="en-US" sz="1600" dirty="0"/>
              <a:t> com o </a:t>
            </a:r>
            <a:r>
              <a:rPr lang="en-US" sz="1600" dirty="0" err="1"/>
              <a:t>seu</a:t>
            </a:r>
            <a:r>
              <a:rPr lang="en-US" sz="1600" dirty="0"/>
              <a:t> </a:t>
            </a:r>
            <a:r>
              <a:rPr lang="en-US" sz="1600" dirty="0" err="1"/>
              <a:t>negócio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O Canvas é </a:t>
            </a:r>
            <a:r>
              <a:rPr lang="en-US" sz="1600" dirty="0" err="1"/>
              <a:t>preenchido</a:t>
            </a:r>
            <a:r>
              <a:rPr lang="en-US" sz="1600" dirty="0"/>
              <a:t> de </a:t>
            </a:r>
            <a:r>
              <a:rPr lang="en-US" sz="1600" dirty="0" err="1"/>
              <a:t>acordo</a:t>
            </a:r>
            <a:r>
              <a:rPr lang="en-US" sz="1600" dirty="0"/>
              <a:t> com a </a:t>
            </a:r>
            <a:r>
              <a:rPr lang="en-US" sz="1600" dirty="0" err="1"/>
              <a:t>proposta</a:t>
            </a:r>
            <a:r>
              <a:rPr lang="en-US" sz="1600" dirty="0"/>
              <a:t> de valor de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empresa</a:t>
            </a:r>
            <a:r>
              <a:rPr lang="en-US" sz="1600" dirty="0"/>
              <a:t>, </a:t>
            </a:r>
            <a:r>
              <a:rPr lang="en-US" sz="1600" dirty="0" err="1"/>
              <a:t>isto</a:t>
            </a:r>
            <a:r>
              <a:rPr lang="en-US" sz="1600" dirty="0"/>
              <a:t> que é, qual o </a:t>
            </a:r>
            <a:r>
              <a:rPr lang="en-US" sz="1600" dirty="0" err="1"/>
              <a:t>produto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serviço</a:t>
            </a:r>
            <a:r>
              <a:rPr lang="en-US" sz="1600" dirty="0"/>
              <a:t> que </a:t>
            </a:r>
            <a:r>
              <a:rPr lang="en-US" sz="1600" dirty="0" err="1"/>
              <a:t>será</a:t>
            </a:r>
            <a:r>
              <a:rPr lang="en-US" sz="1600" dirty="0"/>
              <a:t> </a:t>
            </a:r>
            <a:r>
              <a:rPr lang="en-US" sz="1600" dirty="0" err="1"/>
              <a:t>produzido</a:t>
            </a:r>
            <a:r>
              <a:rPr lang="en-US" sz="1600" dirty="0"/>
              <a:t> e </a:t>
            </a:r>
            <a:r>
              <a:rPr lang="en-US" sz="1600" dirty="0" err="1"/>
              <a:t>entregue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977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83F6FBF-0EF1-6AC5-E6A8-243BB11FD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827327"/>
            <a:ext cx="6667500" cy="477202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C885459-B104-4861-42C8-8675E1778ABE}"/>
              </a:ext>
            </a:extLst>
          </p:cNvPr>
          <p:cNvSpPr txBox="1"/>
          <p:nvPr/>
        </p:nvSpPr>
        <p:spPr>
          <a:xfrm>
            <a:off x="2527540" y="5857662"/>
            <a:ext cx="775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https://simdistribuidora.com.br/saiba-o-que-e-canvas-e-como-fazer-o-seu/</a:t>
            </a:r>
          </a:p>
        </p:txBody>
      </p:sp>
    </p:spTree>
    <p:extLst>
      <p:ext uri="{BB962C8B-B14F-4D97-AF65-F5344CB8AC3E}">
        <p14:creationId xmlns:p14="http://schemas.microsoft.com/office/powerpoint/2010/main" val="330817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8DD8E1A-9945-4DBA-BC40-7A028BF3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54" name="Freeform 5">
              <a:extLst>
                <a:ext uri="{FF2B5EF4-FFF2-40B4-BE49-F238E27FC236}">
                  <a16:creationId xmlns:a16="http://schemas.microsoft.com/office/drawing/2014/main" id="{FE1C52F1-9DDF-4839-9B8F-25F7F8D42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5" name="Freeform 6">
              <a:extLst>
                <a:ext uri="{FF2B5EF4-FFF2-40B4-BE49-F238E27FC236}">
                  <a16:creationId xmlns:a16="http://schemas.microsoft.com/office/drawing/2014/main" id="{DB25E450-AEBE-4B5B-9CD7-7DDA5128D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" name="Freeform 7">
              <a:extLst>
                <a:ext uri="{FF2B5EF4-FFF2-40B4-BE49-F238E27FC236}">
                  <a16:creationId xmlns:a16="http://schemas.microsoft.com/office/drawing/2014/main" id="{D57AF4B2-B19E-4839-9D9C-06AD5370C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7" name="Freeform 8">
              <a:extLst>
                <a:ext uri="{FF2B5EF4-FFF2-40B4-BE49-F238E27FC236}">
                  <a16:creationId xmlns:a16="http://schemas.microsoft.com/office/drawing/2014/main" id="{2949CEBF-F4A7-44B2-8A3B-22558718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8" name="Freeform 9">
              <a:extLst>
                <a:ext uri="{FF2B5EF4-FFF2-40B4-BE49-F238E27FC236}">
                  <a16:creationId xmlns:a16="http://schemas.microsoft.com/office/drawing/2014/main" id="{28EAA589-93ED-485D-96BB-B9B21EC96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9" name="Freeform 10">
              <a:extLst>
                <a:ext uri="{FF2B5EF4-FFF2-40B4-BE49-F238E27FC236}">
                  <a16:creationId xmlns:a16="http://schemas.microsoft.com/office/drawing/2014/main" id="{4BB4F238-A1F2-45F6-9074-18C4A9F921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0" name="Freeform 11">
              <a:extLst>
                <a:ext uri="{FF2B5EF4-FFF2-40B4-BE49-F238E27FC236}">
                  <a16:creationId xmlns:a16="http://schemas.microsoft.com/office/drawing/2014/main" id="{1C658EE5-B46E-48ED-822D-1C3F08ECA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1" name="Freeform 12">
              <a:extLst>
                <a:ext uri="{FF2B5EF4-FFF2-40B4-BE49-F238E27FC236}">
                  <a16:creationId xmlns:a16="http://schemas.microsoft.com/office/drawing/2014/main" id="{82AA74BE-73A4-4ADC-B86C-833704C0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2" name="Freeform 13">
              <a:extLst>
                <a:ext uri="{FF2B5EF4-FFF2-40B4-BE49-F238E27FC236}">
                  <a16:creationId xmlns:a16="http://schemas.microsoft.com/office/drawing/2014/main" id="{2018BD4B-A593-4075-9FDB-4739C6D53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3" name="Freeform 14">
              <a:extLst>
                <a:ext uri="{FF2B5EF4-FFF2-40B4-BE49-F238E27FC236}">
                  <a16:creationId xmlns:a16="http://schemas.microsoft.com/office/drawing/2014/main" id="{0D16E44B-CE60-491F-B907-D02B0B1E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4" name="Freeform 15">
              <a:extLst>
                <a:ext uri="{FF2B5EF4-FFF2-40B4-BE49-F238E27FC236}">
                  <a16:creationId xmlns:a16="http://schemas.microsoft.com/office/drawing/2014/main" id="{2DFA7256-7E90-44B6-8E90-2111C1A1F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5" name="Freeform 16">
              <a:extLst>
                <a:ext uri="{FF2B5EF4-FFF2-40B4-BE49-F238E27FC236}">
                  <a16:creationId xmlns:a16="http://schemas.microsoft.com/office/drawing/2014/main" id="{CE31CD09-2348-4B3A-9C97-CEECA4ABC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" name="Freeform 17">
              <a:extLst>
                <a:ext uri="{FF2B5EF4-FFF2-40B4-BE49-F238E27FC236}">
                  <a16:creationId xmlns:a16="http://schemas.microsoft.com/office/drawing/2014/main" id="{4E5422EF-93F2-41A9-B30F-9EFE9241D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7" name="Freeform 18">
              <a:extLst>
                <a:ext uri="{FF2B5EF4-FFF2-40B4-BE49-F238E27FC236}">
                  <a16:creationId xmlns:a16="http://schemas.microsoft.com/office/drawing/2014/main" id="{7920E29F-BB48-485F-95FF-5C372339C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8" name="Freeform 19">
              <a:extLst>
                <a:ext uri="{FF2B5EF4-FFF2-40B4-BE49-F238E27FC236}">
                  <a16:creationId xmlns:a16="http://schemas.microsoft.com/office/drawing/2014/main" id="{ACFDB0E0-ECEB-4EEB-925D-4BE22979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9" name="Freeform 20">
              <a:extLst>
                <a:ext uri="{FF2B5EF4-FFF2-40B4-BE49-F238E27FC236}">
                  <a16:creationId xmlns:a16="http://schemas.microsoft.com/office/drawing/2014/main" id="{30CE2542-FFC2-4E6A-9F84-265FE415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0" name="Freeform 21">
              <a:extLst>
                <a:ext uri="{FF2B5EF4-FFF2-40B4-BE49-F238E27FC236}">
                  <a16:creationId xmlns:a16="http://schemas.microsoft.com/office/drawing/2014/main" id="{2864C497-B900-4D3E-895C-A2A823A3C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1" name="Freeform 22">
              <a:extLst>
                <a:ext uri="{FF2B5EF4-FFF2-40B4-BE49-F238E27FC236}">
                  <a16:creationId xmlns:a16="http://schemas.microsoft.com/office/drawing/2014/main" id="{26441ED2-272A-4395-9966-F5B1C8D3F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2" name="Freeform 23">
              <a:extLst>
                <a:ext uri="{FF2B5EF4-FFF2-40B4-BE49-F238E27FC236}">
                  <a16:creationId xmlns:a16="http://schemas.microsoft.com/office/drawing/2014/main" id="{701CA35D-3DE0-4BE9-96A9-31A6F24DB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3" name="Freeform 24">
              <a:extLst>
                <a:ext uri="{FF2B5EF4-FFF2-40B4-BE49-F238E27FC236}">
                  <a16:creationId xmlns:a16="http://schemas.microsoft.com/office/drawing/2014/main" id="{C9367E8C-A75F-4D57-8B79-1B3EEDFD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4" name="Freeform 25">
              <a:extLst>
                <a:ext uri="{FF2B5EF4-FFF2-40B4-BE49-F238E27FC236}">
                  <a16:creationId xmlns:a16="http://schemas.microsoft.com/office/drawing/2014/main" id="{0846F98D-8409-4D6C-B830-625CC19EB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F35369DB-627C-41BD-9041-6426E8BF6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9BA15987-DDC0-4CAB-AF5B-7D11E25D2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78" name="Isosceles Triangle 22">
              <a:extLst>
                <a:ext uri="{FF2B5EF4-FFF2-40B4-BE49-F238E27FC236}">
                  <a16:creationId xmlns:a16="http://schemas.microsoft.com/office/drawing/2014/main" id="{9B6DF8F2-BD4C-48F5-8CDC-95B311500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8E989FB2-D6DE-43D1-84D5-1C80F990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 useBgFill="1">
        <p:nvSpPr>
          <p:cNvPr id="281" name="Rectangle 280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84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ixaDeTexto 2">
            <a:extLst>
              <a:ext uri="{FF2B5EF4-FFF2-40B4-BE49-F238E27FC236}">
                <a16:creationId xmlns:a16="http://schemas.microsoft.com/office/drawing/2014/main" id="{5567F3EE-05CF-279A-2035-03C77C28B7D9}"/>
              </a:ext>
            </a:extLst>
          </p:cNvPr>
          <p:cNvSpPr txBox="1"/>
          <p:nvPr/>
        </p:nvSpPr>
        <p:spPr>
          <a:xfrm>
            <a:off x="873102" y="1699589"/>
            <a:ext cx="5768442" cy="3773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E"/>
                </a:solidFill>
              </a:rPr>
              <a:t>•</a:t>
            </a:r>
            <a:r>
              <a:rPr lang="en-US" dirty="0" err="1">
                <a:solidFill>
                  <a:srgbClr val="FFFFFE"/>
                </a:solidFill>
              </a:rPr>
              <a:t>Clientes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são</a:t>
            </a:r>
            <a:r>
              <a:rPr lang="en-US" dirty="0">
                <a:solidFill>
                  <a:srgbClr val="FFFFFE"/>
                </a:solidFill>
              </a:rPr>
              <a:t> a </a:t>
            </a:r>
            <a:r>
              <a:rPr lang="en-US" dirty="0" err="1">
                <a:solidFill>
                  <a:srgbClr val="FFFFFE"/>
                </a:solidFill>
              </a:rPr>
              <a:t>razão</a:t>
            </a:r>
            <a:r>
              <a:rPr lang="en-US" dirty="0">
                <a:solidFill>
                  <a:srgbClr val="FFFFFE"/>
                </a:solidFill>
              </a:rPr>
              <a:t> da </a:t>
            </a:r>
            <a:r>
              <a:rPr lang="en-US" dirty="0" err="1">
                <a:solidFill>
                  <a:srgbClr val="FFFFFE"/>
                </a:solidFill>
              </a:rPr>
              <a:t>existência</a:t>
            </a:r>
            <a:r>
              <a:rPr lang="en-US" dirty="0">
                <a:solidFill>
                  <a:srgbClr val="FFFFFE"/>
                </a:solidFill>
              </a:rPr>
              <a:t> das </a:t>
            </a:r>
            <a:r>
              <a:rPr lang="en-US" dirty="0" err="1">
                <a:solidFill>
                  <a:srgbClr val="FFFFFE"/>
                </a:solidFill>
              </a:rPr>
              <a:t>corporações</a:t>
            </a:r>
            <a:endParaRPr lang="en-US" dirty="0">
              <a:solidFill>
                <a:srgbClr val="FFFFFE"/>
              </a:solidFill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E"/>
                </a:solidFill>
              </a:rPr>
              <a:t> •Bons </a:t>
            </a:r>
            <a:r>
              <a:rPr lang="en-US" dirty="0" err="1">
                <a:solidFill>
                  <a:srgbClr val="FFFFFE"/>
                </a:solidFill>
              </a:rPr>
              <a:t>clientes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garantem</a:t>
            </a:r>
            <a:r>
              <a:rPr lang="en-US" dirty="0">
                <a:solidFill>
                  <a:srgbClr val="FFFFFE"/>
                </a:solidFill>
              </a:rPr>
              <a:t> a </a:t>
            </a:r>
            <a:r>
              <a:rPr lang="en-US" dirty="0" err="1">
                <a:solidFill>
                  <a:srgbClr val="FFFFFE"/>
                </a:solidFill>
              </a:rPr>
              <a:t>sobrevivência</a:t>
            </a:r>
            <a:r>
              <a:rPr lang="en-US" dirty="0">
                <a:solidFill>
                  <a:srgbClr val="FFFFFE"/>
                </a:solidFill>
              </a:rPr>
              <a:t> da </a:t>
            </a:r>
            <a:r>
              <a:rPr lang="en-US" dirty="0" err="1">
                <a:solidFill>
                  <a:srgbClr val="FFFFFE"/>
                </a:solidFill>
              </a:rPr>
              <a:t>corporação</a:t>
            </a:r>
            <a:r>
              <a:rPr lang="en-US" dirty="0">
                <a:solidFill>
                  <a:srgbClr val="FFFFFE"/>
                </a:solidFill>
              </a:rPr>
              <a:t> no </a:t>
            </a:r>
            <a:r>
              <a:rPr lang="en-US" dirty="0" err="1">
                <a:solidFill>
                  <a:srgbClr val="FFFFFE"/>
                </a:solidFill>
              </a:rPr>
              <a:t>longo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prazo</a:t>
            </a:r>
            <a:r>
              <a:rPr lang="en-US" dirty="0">
                <a:solidFill>
                  <a:srgbClr val="FFFFFE"/>
                </a:solidFill>
              </a:rPr>
              <a:t> 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E"/>
                </a:solidFill>
              </a:rPr>
              <a:t>•</a:t>
            </a:r>
            <a:r>
              <a:rPr lang="en-US" dirty="0" err="1">
                <a:solidFill>
                  <a:srgbClr val="FFFFFE"/>
                </a:solidFill>
              </a:rPr>
              <a:t>Segmentação</a:t>
            </a:r>
            <a:r>
              <a:rPr lang="en-US" dirty="0">
                <a:solidFill>
                  <a:srgbClr val="FFFFFE"/>
                </a:solidFill>
              </a:rPr>
              <a:t>: </a:t>
            </a:r>
            <a:r>
              <a:rPr lang="en-US" dirty="0" err="1">
                <a:solidFill>
                  <a:srgbClr val="FFFFFE"/>
                </a:solidFill>
              </a:rPr>
              <a:t>classificar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os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clientes</a:t>
            </a:r>
            <a:r>
              <a:rPr lang="en-US" dirty="0">
                <a:solidFill>
                  <a:srgbClr val="FFFFFE"/>
                </a:solidFill>
              </a:rPr>
              <a:t> de </a:t>
            </a:r>
            <a:r>
              <a:rPr lang="en-US" dirty="0" err="1">
                <a:solidFill>
                  <a:srgbClr val="FFFFFE"/>
                </a:solidFill>
              </a:rPr>
              <a:t>acordo</a:t>
            </a:r>
            <a:r>
              <a:rPr lang="en-US" dirty="0">
                <a:solidFill>
                  <a:srgbClr val="FFFFFE"/>
                </a:solidFill>
              </a:rPr>
              <a:t> com </a:t>
            </a:r>
            <a:r>
              <a:rPr lang="en-US" dirty="0" err="1">
                <a:solidFill>
                  <a:srgbClr val="FFFFFE"/>
                </a:solidFill>
              </a:rPr>
              <a:t>suas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necessidades</a:t>
            </a:r>
            <a:r>
              <a:rPr lang="en-US" dirty="0">
                <a:solidFill>
                  <a:srgbClr val="FFFFFE"/>
                </a:solidFill>
              </a:rPr>
              <a:t>, </a:t>
            </a:r>
            <a:r>
              <a:rPr lang="en-US" dirty="0" err="1">
                <a:solidFill>
                  <a:srgbClr val="FFFFFE"/>
                </a:solidFill>
              </a:rPr>
              <a:t>comportamentos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ou</a:t>
            </a:r>
            <a:r>
              <a:rPr lang="en-US" dirty="0">
                <a:solidFill>
                  <a:srgbClr val="FFFFFE"/>
                </a:solidFill>
              </a:rPr>
              <a:t> outros </a:t>
            </a:r>
            <a:r>
              <a:rPr lang="en-US" dirty="0" err="1">
                <a:solidFill>
                  <a:srgbClr val="FFFFFE"/>
                </a:solidFill>
              </a:rPr>
              <a:t>atributos</a:t>
            </a:r>
            <a:endParaRPr lang="en-US" dirty="0">
              <a:solidFill>
                <a:srgbClr val="FFFFFE"/>
              </a:solidFill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E"/>
                </a:solidFill>
              </a:rPr>
              <a:t> •A </a:t>
            </a:r>
            <a:r>
              <a:rPr lang="en-US" dirty="0" err="1">
                <a:solidFill>
                  <a:srgbClr val="FFFFFE"/>
                </a:solidFill>
              </a:rPr>
              <a:t>organização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deve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priorizar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os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segmentos</a:t>
            </a:r>
            <a:r>
              <a:rPr lang="en-US" dirty="0">
                <a:solidFill>
                  <a:srgbClr val="FFFFFE"/>
                </a:solidFill>
              </a:rPr>
              <a:t> de </a:t>
            </a:r>
            <a:r>
              <a:rPr lang="en-US" dirty="0" err="1">
                <a:solidFill>
                  <a:srgbClr val="FFFFFE"/>
                </a:solidFill>
              </a:rPr>
              <a:t>clientes</a:t>
            </a:r>
            <a:r>
              <a:rPr lang="en-US" dirty="0">
                <a:solidFill>
                  <a:srgbClr val="FFFFFE"/>
                </a:solidFill>
              </a:rPr>
              <a:t>, </a:t>
            </a:r>
            <a:r>
              <a:rPr lang="en-US" dirty="0" err="1">
                <a:solidFill>
                  <a:srgbClr val="FFFFFE"/>
                </a:solidFill>
              </a:rPr>
              <a:t>definindo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quais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atender</a:t>
            </a:r>
            <a:r>
              <a:rPr lang="en-US" dirty="0">
                <a:solidFill>
                  <a:srgbClr val="FFFFFE"/>
                </a:solidFill>
              </a:rPr>
              <a:t> e </a:t>
            </a:r>
            <a:r>
              <a:rPr lang="en-US" dirty="0" err="1">
                <a:solidFill>
                  <a:srgbClr val="FFFFFE"/>
                </a:solidFill>
              </a:rPr>
              <a:t>quais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não</a:t>
            </a:r>
            <a:r>
              <a:rPr lang="en-US" dirty="0">
                <a:solidFill>
                  <a:srgbClr val="FFFFFE"/>
                </a:solidFill>
              </a:rPr>
              <a:t> </a:t>
            </a:r>
            <a:r>
              <a:rPr lang="en-US" dirty="0" err="1">
                <a:solidFill>
                  <a:srgbClr val="FFFFFE"/>
                </a:solidFill>
              </a:rPr>
              <a:t>atender</a:t>
            </a:r>
            <a:endParaRPr lang="en-US" dirty="0">
              <a:solidFill>
                <a:srgbClr val="FFFFFE"/>
              </a:solidFill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FFFFFE"/>
              </a:solidFill>
            </a:endParaRP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FFFFFE"/>
                </a:solidFill>
              </a:rPr>
              <a:t>(Material de Aula – professor André </a:t>
            </a:r>
            <a:r>
              <a:rPr lang="en-US" sz="1200" dirty="0" err="1">
                <a:solidFill>
                  <a:srgbClr val="FFFFFE"/>
                </a:solidFill>
              </a:rPr>
              <a:t>Leme</a:t>
            </a:r>
            <a:r>
              <a:rPr lang="en-US" sz="1200" dirty="0">
                <a:solidFill>
                  <a:srgbClr val="FFFFFE"/>
                </a:solidFill>
              </a:rPr>
              <a:t> Fleury e Davi Nakano – </a:t>
            </a:r>
            <a:r>
              <a:rPr lang="en-US" sz="1200" dirty="0" err="1">
                <a:solidFill>
                  <a:srgbClr val="FFFFFE"/>
                </a:solidFill>
              </a:rPr>
              <a:t>dez</a:t>
            </a:r>
            <a:r>
              <a:rPr lang="en-US" sz="1200" dirty="0">
                <a:solidFill>
                  <a:srgbClr val="FFFFFE"/>
                </a:solidFill>
              </a:rPr>
              <a:t>. 2022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upo de guarda-chuvas brancos na multidão, um deles azul">
            <a:extLst>
              <a:ext uri="{FF2B5EF4-FFF2-40B4-BE49-F238E27FC236}">
                <a16:creationId xmlns:a16="http://schemas.microsoft.com/office/drawing/2014/main" id="{0C3945EF-60FA-2D55-44E8-6B0E881FE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744"/>
          <a:stretch/>
        </p:blipFill>
        <p:spPr>
          <a:xfrm>
            <a:off x="7876652" y="2311211"/>
            <a:ext cx="3990545" cy="22447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CE29802-A44E-779D-4EFC-16F2F872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60" y="885173"/>
            <a:ext cx="6448441" cy="62535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65578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6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800B320-C486-4967-AFB8-58E3EBDA9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0624" y="0"/>
            <a:ext cx="12584114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6E6BEB2-753A-4253-9BE2-9E569A8A5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96A6026-E2E2-4401-BB72-F8314907A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852B828-3E4B-4404-AEE7-815B0B6EE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2BAC571-023A-4027-9689-5A7375FE5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BB424FB-2158-48AB-9A28-A11889AA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E5FA512-D3FE-4F91-AE23-51DAAAA74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83CF3A0A-06AA-4987-8182-4F86E662E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969C6F15-1F6D-46D5-8C47-3FBC312536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1E2B94D-4E93-4C11-A1FC-B3A6E8CC5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F47C1110-8C08-4C26-BD0D-3083BFAC1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085CEBC-D1F5-4F82-93C8-8ED38B7CB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ED8F25D-E867-46B6-A62D-3B2114768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6BB81545-0C01-4B56-BADD-6B7D5B72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A1574FCC-646A-4771-AB54-A44212F19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A56CC2BC-E51D-4A79-AA80-770FAA784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95E0495-B7F8-44C5-AD1F-5F3C8633E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28C1E7AA-A198-498A-9426-7632D7AA3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6410611-0DF8-42D3-91B1-B87AE692E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ACF821F-24B2-49B5-8688-744B0EADF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418BD791-FEEE-4A18-A5EF-F3815F184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D5D16C8F-EA4F-447C-934A-06E7BFAE9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59751F44-E347-6FCC-4617-83565C1FC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20" y="643467"/>
            <a:ext cx="932395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64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69</TotalTime>
  <Words>452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Amazon Ember</vt:lpstr>
      <vt:lpstr>Aptos ExtraBold</vt:lpstr>
      <vt:lpstr>Arial</vt:lpstr>
      <vt:lpstr>Bodoni MT</vt:lpstr>
      <vt:lpstr>Calibri Light</vt:lpstr>
      <vt:lpstr>Rockwell</vt:lpstr>
      <vt:lpstr>Wingdings</vt:lpstr>
      <vt:lpstr>Atlas</vt:lpstr>
      <vt:lpstr>Estrutura Organizacional</vt:lpstr>
      <vt:lpstr>Apresentação do PowerPoint</vt:lpstr>
      <vt:lpstr>     Organizações existem para resolver coletivamente necessidades da sociedade em geral, que individualmente não são  possíveis de serem  realizadas através de diversas formas de gestão, produção, cultura organizacional,  segmentos sociais e econômicos e dentro de  um conjunto complexode normas, responsabilidades, princípios, mercados  locais, nacionais e planetários com normatizações  previstas. </vt:lpstr>
      <vt:lpstr>O que é estrutura organizacional?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Detalhamento breve do Kanvas  professor André Leme Fleury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Organizacional</dc:title>
  <dc:creator>Ana Cristina Limongi França</dc:creator>
  <cp:lastModifiedBy>Ana Cristina Limongi França</cp:lastModifiedBy>
  <cp:revision>2</cp:revision>
  <dcterms:created xsi:type="dcterms:W3CDTF">2023-08-21T00:45:55Z</dcterms:created>
  <dcterms:modified xsi:type="dcterms:W3CDTF">2023-08-21T01:55:51Z</dcterms:modified>
</cp:coreProperties>
</file>