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33"/>
  </p:notesMasterIdLst>
  <p:handoutMasterIdLst>
    <p:handoutMasterId r:id="rId34"/>
  </p:handout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6600"/>
    <a:srgbClr val="4F81BD"/>
    <a:srgbClr val="FFFF00"/>
    <a:srgbClr val="385D8A"/>
    <a:srgbClr val="3366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>
      <p:cViewPr>
        <p:scale>
          <a:sx n="87" d="100"/>
          <a:sy n="87" d="100"/>
        </p:scale>
        <p:origin x="-309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ACD2F-A948-4A27-A871-5A9F2770F022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7980A-CB4C-4420-AFEE-D62384F73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00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6A6A1-2F4D-4CEB-8202-76D2FDD5D571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D562-C7BB-4836-B47C-15BFDD4A3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79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1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37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6A4C-B1FE-4D81-9A05-063DB1910318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05575"/>
            <a:ext cx="9180512" cy="69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3C41-74B7-4BE3-83FF-E5A2A6E3CD9F}" type="datetime1">
              <a:rPr lang="pt-BR" smtClean="0"/>
              <a:t>08/05/2017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3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844-75CE-4BB9-AE8B-25BEC2B53472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692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F419-60C5-4F24-AE0A-FB42C0CD0ECA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14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1DB0-8ACD-4777-A942-9593B2E11846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1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7B2-1EFB-4E84-A759-E2120DE232E7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2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E8B7-FEB8-4958-B0CC-989C41FE56E7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883"/>
            <a:ext cx="9203262" cy="687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376" y="145109"/>
            <a:ext cx="1619672" cy="59059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145003" y="305270"/>
            <a:ext cx="6768752" cy="288032"/>
          </a:xfrm>
          <a:prstGeom prst="rect">
            <a:avLst/>
          </a:prstGeom>
          <a:solidFill>
            <a:srgbClr val="4F81BD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07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A06A-D1DF-413F-8B3C-83E07B6C4DC1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53" y="-27384"/>
            <a:ext cx="9214465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C13BF-9B88-4292-B126-2D6011385579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53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2F81-0823-4625-9A07-4170A9638674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3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4DAF-6167-422B-972C-706BF291987A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81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7F91-DE0B-42B1-B1A8-0F7F85686074}" type="datetime1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0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C1D-CDCF-4DA9-B077-4991CD7B8F12}" type="datetime1">
              <a:rPr lang="pt-BR" smtClean="0"/>
              <a:t>08/05/2017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5DF3-D2D3-4570-B9DD-3BA542C466AF}" type="datetime1">
              <a:rPr lang="pt-BR" smtClean="0"/>
              <a:t>08/05/2017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5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CB5F-F939-47B8-A91E-471574C0D7B1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EC8C7-A51A-4AF5-BD4E-0F16DEBAC3D5}" type="datetime1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43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28650" y="9906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dirty="0" smtClean="0">
                <a:solidFill>
                  <a:srgbClr val="003399"/>
                </a:solidFill>
                <a:latin typeface="Arial" charset="0"/>
              </a:rPr>
              <a:t>BIBLIOGRAFIA</a:t>
            </a:r>
            <a:endParaRPr lang="pt-BR" altLang="pt-B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5750" y="2590800"/>
            <a:ext cx="88201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SANTOS, Fernando César Almada.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i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Estratégia de recursos humanos</a:t>
            </a:r>
            <a:r>
              <a:rPr kumimoji="0" lang="pt-BR" altLang="pt-BR" b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: dimensões competitivas.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dirty="0">
                <a:solidFill>
                  <a:srgbClr val="660066"/>
                </a:solidFill>
                <a:latin typeface="Arial" charset="0"/>
                <a:cs typeface="Times New Roman" pitchFamily="18" charset="0"/>
              </a:rPr>
              <a:t> São Paulo: Atlas, 1999.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10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38001"/>
            <a:ext cx="8280400" cy="6477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000" b="1">
                <a:solidFill>
                  <a:srgbClr val="CC3300"/>
                </a:solidFill>
                <a:latin typeface="Arial" charset="0"/>
              </a:rPr>
              <a:t>PROGRAMAS, TECNOLOGIAS E METODOLOGIAS DA GESTÃO DE RECURSOS HUMANOS</a:t>
            </a:r>
            <a:endParaRPr lang="pt-BR" altLang="pt-BR" sz="200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179338"/>
            <a:ext cx="8058150" cy="563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ligação da área de recursos humanos com a gestão de negócios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atuação da área de recursos humanos como consultoria interna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programas de educação continuada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apoio à formação de equipes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viabilização da transparência administrativa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formação de empreendedores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ampla avaliação de desempenho</a:t>
            </a: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mudança cultural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autocontrole dos funcionários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monitorização do clima organizacional</a:t>
            </a:r>
          </a:p>
          <a:p>
            <a:endParaRPr kumimoji="0" lang="pt-BR" altLang="pt-BR" sz="18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1800">
                <a:solidFill>
                  <a:srgbClr val="0000FF"/>
                </a:solidFill>
                <a:latin typeface="Arial" charset="0"/>
              </a:rPr>
              <a:t>orientação e comunicação intensivas</a:t>
            </a: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53244" y="619919"/>
            <a:ext cx="8497887" cy="504825"/>
          </a:xfrm>
        </p:spPr>
        <p:txBody>
          <a:bodyPr/>
          <a:lstStyle/>
          <a:p>
            <a:pPr algn="ctr"/>
            <a:r>
              <a:rPr lang="pt-BR" altLang="pt-BR" sz="2000" b="1" dirty="0">
                <a:solidFill>
                  <a:srgbClr val="080808"/>
                </a:solidFill>
                <a:latin typeface="Arial" charset="0"/>
              </a:rPr>
              <a:t>PRIORIDADES COMPETITIVAS DA ESTRATÉGIA DE MANUFATURA</a:t>
            </a:r>
            <a:r>
              <a:rPr lang="pt-BR" altLang="pt-BR" sz="2000" dirty="0">
                <a:solidFill>
                  <a:srgbClr val="080808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4" name="Group 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486307"/>
              </p:ext>
            </p:extLst>
          </p:nvPr>
        </p:nvGraphicFramePr>
        <p:xfrm>
          <a:off x="467544" y="1268760"/>
          <a:ext cx="8280400" cy="5373307"/>
        </p:xfrm>
        <a:graphic>
          <a:graphicData uri="http://schemas.openxmlformats.org/drawingml/2006/table">
            <a:tbl>
              <a:tblPr/>
              <a:tblGrid>
                <a:gridCol w="1382712"/>
                <a:gridCol w="1928813"/>
                <a:gridCol w="1657350"/>
                <a:gridCol w="1527175"/>
                <a:gridCol w="1784350"/>
              </a:tblGrid>
              <a:tr h="838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Empresa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Estratégia competitiva das unidades de negócios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Ordenação das prioridades competitivas da manufatura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pt-BR" alt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Fatores ganhadores de pedido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Fatores qualificadores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Diferenciação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Q,  D,  F,  C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Q,  D,  F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C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Diferenciação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D,  Q,  F,  C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D,  Q,  F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C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Menor custo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Q,  D,  C,  F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Q,  C,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F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Diferenciação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Q,  D,  F,  C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Q,  D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F,   C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37952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A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288" y="1345779"/>
            <a:ext cx="83534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200" b="1" dirty="0">
                <a:solidFill>
                  <a:srgbClr val="CC3300"/>
                </a:solidFill>
                <a:latin typeface="Arial" charset="0"/>
              </a:rPr>
              <a:t>QUALIDADE COMO FATOR GANHADOR DE PEDIDO </a:t>
            </a:r>
          </a:p>
        </p:txBody>
      </p:sp>
      <p:graphicFrame>
        <p:nvGraphicFramePr>
          <p:cNvPr id="5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434104"/>
              </p:ext>
            </p:extLst>
          </p:nvPr>
        </p:nvGraphicFramePr>
        <p:xfrm>
          <a:off x="468313" y="2060848"/>
          <a:ext cx="8280400" cy="4297363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7921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dimensões importantes: confiabilidade durabilidade e </a:t>
                      </a:r>
                      <a:r>
                        <a:rPr kumimoji="0" lang="pt-BR" alt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features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assistência técnica em 48 horas em qualquer localidade no mundo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uso intensivo do QFD e respectiva integração das áreas funcionais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área de suporte corporativo em qualidade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CEP em 88% do processo produtivo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None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desenvolvimento de 60% dos fornecedores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aumento da conformidade da produção  em 76%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10196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A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334096"/>
            <a:ext cx="8353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1800" b="1" dirty="0">
                <a:solidFill>
                  <a:srgbClr val="CC3300"/>
                </a:solidFill>
                <a:latin typeface="Arial" charset="0"/>
              </a:rPr>
              <a:t>DESEMPENHO DAS ENTREGAS COMO FATOR GANHADOR DE PEDIDO</a:t>
            </a:r>
          </a:p>
        </p:txBody>
      </p:sp>
      <p:graphicFrame>
        <p:nvGraphicFramePr>
          <p:cNvPr id="5" name="Group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277317"/>
              </p:ext>
            </p:extLst>
          </p:nvPr>
        </p:nvGraphicFramePr>
        <p:xfrm>
          <a:off x="468313" y="1916113"/>
          <a:ext cx="8280400" cy="4408805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7207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logística de produtos "classe mundial“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implantação de </a:t>
                      </a:r>
                      <a:r>
                        <a:rPr kumimoji="0" lang="pt-BR" alt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enterprise resource planning</a:t>
                      </a: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– ERP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preparação para se certificação como organização classe A em MRP II pela APICS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certificação de fornecedores "classe mundial".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100% dos fornecedores com qualidade assegurada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60% dos fornecedores com EDI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de 20% do atraso de entrega.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60424"/>
            <a:ext cx="8424862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A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8625" y="1122386"/>
            <a:ext cx="835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000" b="1" dirty="0">
                <a:solidFill>
                  <a:srgbClr val="CC3300"/>
                </a:solidFill>
                <a:latin typeface="Arial" charset="0"/>
              </a:rPr>
              <a:t>FLEXIBILIDADE COMO FATOR GANHADOR DE PEDIDO</a:t>
            </a:r>
          </a:p>
        </p:txBody>
      </p:sp>
      <p:graphicFrame>
        <p:nvGraphicFramePr>
          <p:cNvPr id="6" name="Group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450510"/>
              </p:ext>
            </p:extLst>
          </p:nvPr>
        </p:nvGraphicFramePr>
        <p:xfrm>
          <a:off x="468313" y="1617686"/>
          <a:ext cx="8280400" cy="4691634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7048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exigência crescente de inovação por parte  mercados latino-americanos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projeto de produtos realizado pela matriz.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envolvimento da engenharia da empresa no lançamento de produtos "classe mundial"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programas de engenharia simultânea corporativos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comunicação </a:t>
                      </a:r>
                      <a:r>
                        <a:rPr kumimoji="0" lang="pt-BR" altLang="pt-B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on-line</a:t>
                      </a: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entre centros de </a:t>
                      </a:r>
                      <a:r>
                        <a:rPr kumimoji="0" lang="pt-BR" alt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pesquisa.&amp;.desenvolvimento</a:t>
                      </a: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e unidades de negócios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alta flexibilidade de composto e de volume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criação de 175 células de fabricação, sendo que 59 destas células, que representam 86% das horas trabalhadas, foram certificadas pela matriz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do tempos de introdução de produtos em 60%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do ciclo de vida de produtos em 40%.</a:t>
                      </a:r>
                      <a:r>
                        <a:rPr kumimoji="0" lang="pt-BR" alt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15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052412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A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2176362"/>
            <a:ext cx="8353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FF3300"/>
                </a:solidFill>
                <a:latin typeface="Arial" charset="0"/>
              </a:rPr>
              <a:t>CUSTO COMO FATOR QUALIFICADOR</a:t>
            </a:r>
          </a:p>
        </p:txBody>
      </p:sp>
      <p:graphicFrame>
        <p:nvGraphicFramePr>
          <p:cNvPr id="5" name="Group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069514"/>
              </p:ext>
            </p:extLst>
          </p:nvPr>
        </p:nvGraphicFramePr>
        <p:xfrm>
          <a:off x="468313" y="3355875"/>
          <a:ext cx="7991475" cy="2665413"/>
        </p:xfrm>
        <a:graphic>
          <a:graphicData uri="http://schemas.openxmlformats.org/drawingml/2006/table">
            <a:tbl>
              <a:tblPr/>
              <a:tblGrid>
                <a:gridCol w="7991475"/>
              </a:tblGrid>
              <a:tr h="6016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monitorização de custos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sistema de custeio baseado em atividades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16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96961"/>
            <a:ext cx="8424862" cy="414338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B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8925" y="1482749"/>
            <a:ext cx="86423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1900" b="1" dirty="0">
                <a:solidFill>
                  <a:srgbClr val="CC3300"/>
                </a:solidFill>
                <a:latin typeface="Arial" charset="0"/>
              </a:rPr>
              <a:t>DESEMPENHO DAS ENTREGAS COMO FATOR GANHADOR DE PEDIDO </a:t>
            </a:r>
          </a:p>
        </p:txBody>
      </p:sp>
      <p:graphicFrame>
        <p:nvGraphicFramePr>
          <p:cNvPr id="5" name="Group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916728"/>
              </p:ext>
            </p:extLst>
          </p:nvPr>
        </p:nvGraphicFramePr>
        <p:xfrm>
          <a:off x="468313" y="2206649"/>
          <a:ext cx="8280400" cy="4030663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7921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principal produto da empresa, responsável por 70% do faturamento, era locado pelos clientes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entrega rápida de peças e um pronto serviço de assistência técnica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manutenção e atualização tecnológica dos produtos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funcionários alocados nas empresas clientes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as unidades de negócios operavam sobre uma base de informações logísticas comum</a:t>
                      </a:r>
                      <a:r>
                        <a:rPr kumimoji="0" lang="pt-BR" alt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do prazo de entrega em 50%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do atraso de entrega em 20%.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4282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B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675507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CC3300"/>
                </a:solidFill>
                <a:latin typeface="Arial" charset="0"/>
              </a:rPr>
              <a:t>QUALIDADE COMO FATOR GANHADOR DE PEDIDO </a:t>
            </a:r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118881"/>
              </p:ext>
            </p:extLst>
          </p:nvPr>
        </p:nvGraphicFramePr>
        <p:xfrm>
          <a:off x="468313" y="2597845"/>
          <a:ext cx="8280400" cy="3279427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7159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34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as atividades de manutenção eram ferramentas chaves da gestão de qualidade da empresa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aumento da conformidade de processo e de matéria-prima em 40%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Número de Slide 2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80033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B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303933"/>
            <a:ext cx="83534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000" b="1" dirty="0">
                <a:solidFill>
                  <a:srgbClr val="CC3300"/>
                </a:solidFill>
                <a:latin typeface="Arial" charset="0"/>
              </a:rPr>
              <a:t>FLEXIBILIDADE COMO FATOR GANHADOR DE PEDIDO</a:t>
            </a:r>
            <a:r>
              <a:rPr lang="pt-BR" altLang="pt-BR" sz="2000" b="1" dirty="0" smtClean="0">
                <a:solidFill>
                  <a:srgbClr val="CC3300"/>
                </a:solidFill>
                <a:latin typeface="Arial" charset="0"/>
              </a:rPr>
              <a:t> </a:t>
            </a:r>
            <a:endParaRPr lang="pt-BR" altLang="pt-BR" sz="2000" b="1" dirty="0">
              <a:solidFill>
                <a:srgbClr val="CC3300"/>
              </a:solidFill>
              <a:latin typeface="Arial" charset="0"/>
            </a:endParaRPr>
          </a:p>
        </p:txBody>
      </p:sp>
      <p:graphicFrame>
        <p:nvGraphicFramePr>
          <p:cNvPr id="5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859090"/>
              </p:ext>
            </p:extLst>
          </p:nvPr>
        </p:nvGraphicFramePr>
        <p:xfrm>
          <a:off x="468313" y="1916113"/>
          <a:ext cx="8208143" cy="4436745"/>
        </p:xfrm>
        <a:graphic>
          <a:graphicData uri="http://schemas.openxmlformats.org/drawingml/2006/table">
            <a:tbl>
              <a:tblPr/>
              <a:tblGrid>
                <a:gridCol w="8208143"/>
              </a:tblGrid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aperfeiçoamento dos produtos existentes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lançamento de novos modelos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intercâmbio de informações relativas a projetos, processos, custos e qualidade entre unidades de negócios similares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aplicação de 14% da receita líquida às atividades de pesquisa e desenvolvimento para as unidades brasileiras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equipamentos de fabricação universais e dedicados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19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034946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B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2158896"/>
            <a:ext cx="8353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FF3300"/>
                </a:solidFill>
                <a:latin typeface="Arial" charset="0"/>
              </a:rPr>
              <a:t>CUSTO COMO FATOR QUALIFICADOR</a:t>
            </a:r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155767"/>
              </p:ext>
            </p:extLst>
          </p:nvPr>
        </p:nvGraphicFramePr>
        <p:xfrm>
          <a:off x="468313" y="3338410"/>
          <a:ext cx="8208143" cy="1962798"/>
        </p:xfrm>
        <a:graphic>
          <a:graphicData uri="http://schemas.openxmlformats.org/drawingml/2006/table">
            <a:tbl>
              <a:tblPr/>
              <a:tblGrid>
                <a:gridCol w="8208143"/>
              </a:tblGrid>
              <a:tr h="4389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559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diferenciação dos produtos não exigia redução de custo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1484313"/>
            <a:ext cx="8353425" cy="3455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800" smtClean="0">
                <a:solidFill>
                  <a:srgbClr val="FF3300"/>
                </a:solidFill>
                <a:latin typeface="Arial" charset="0"/>
              </a:rPr>
              <a:t>CAPÍTULO 6 </a:t>
            </a:r>
            <a:br>
              <a:rPr lang="pt-BR" altLang="pt-BR" sz="2800" smtClean="0">
                <a:solidFill>
                  <a:srgbClr val="FF3300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FF3300"/>
                </a:solidFill>
                <a:latin typeface="Arial" charset="0"/>
              </a:rPr>
              <a:t/>
            </a:r>
            <a:br>
              <a:rPr lang="pt-BR" altLang="pt-BR" sz="2800" smtClean="0">
                <a:solidFill>
                  <a:srgbClr val="FF3300"/>
                </a:solidFill>
                <a:latin typeface="Arial" charset="0"/>
              </a:rPr>
            </a:br>
            <a:r>
              <a:rPr lang="pt-BR" altLang="pt-BR" sz="8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PRIORIDADES COMPETITIVAS</a:t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DA ESTRATÉGIA DE MANUFATURA</a:t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EM QUATRO EMPRESAS MANUFATUREIRAS</a:t>
            </a:r>
            <a:endParaRPr lang="pt-BR" altLang="pt-BR" sz="2800"/>
          </a:p>
        </p:txBody>
      </p:sp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Espaço Reservado para Número de Slide 6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09389"/>
            <a:ext cx="8424862" cy="487363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C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315616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CC3300"/>
                </a:solidFill>
                <a:latin typeface="Arial" charset="0"/>
              </a:rPr>
              <a:t>QUALIDADE COMO FATOR GANHADOR DE PEDIDO </a:t>
            </a:r>
          </a:p>
        </p:txBody>
      </p:sp>
      <p:graphicFrame>
        <p:nvGraphicFramePr>
          <p:cNvPr id="5" name="Group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322980"/>
              </p:ext>
            </p:extLst>
          </p:nvPr>
        </p:nvGraphicFramePr>
        <p:xfrm>
          <a:off x="468313" y="1916832"/>
          <a:ext cx="8280400" cy="4471035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confiabilidade dos bens de consumo duráveis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não havia inovação substancial nas características dos produtos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análise dos modos e efeitos das falhas - FMEA - como ferramenta da qualidade mais importante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alto nível de terceirização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focalização de negócios na manufatura gerou </a:t>
                      </a:r>
                      <a:r>
                        <a:rPr kumimoji="0" lang="pt-BR" altLang="pt-B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mini-fábricas</a:t>
                      </a: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descentralização da gestão da qualidade</a:t>
                      </a: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qualidade assegurada em 70% dos fornecedores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aumentos da conformidade de matéria-prima, de produção e de produtos finais, em 33%, 30% e 38%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21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98661"/>
            <a:ext cx="8424862" cy="529666"/>
          </a:xfrm>
        </p:spPr>
        <p:txBody>
          <a:bodyPr/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C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522561"/>
            <a:ext cx="8353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CC3300"/>
                </a:solidFill>
                <a:latin typeface="Arial" charset="0"/>
              </a:rPr>
              <a:t>CUSTO COMO FATOR GANHADOR DE PEDIDO </a:t>
            </a:r>
          </a:p>
        </p:txBody>
      </p:sp>
      <p:graphicFrame>
        <p:nvGraphicFramePr>
          <p:cNvPr id="5" name="Group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271867"/>
              </p:ext>
            </p:extLst>
          </p:nvPr>
        </p:nvGraphicFramePr>
        <p:xfrm>
          <a:off x="468313" y="2309961"/>
          <a:ext cx="8280400" cy="3927351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85769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965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produtos voltados para o consumo de massa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necessidade constante de redução de custo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otimização de etapas do processo produtivo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não houve investimento em novos equipamentos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aumento da capacidade produtiva em 100%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81968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C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1700907"/>
            <a:ext cx="828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1800" b="1" dirty="0">
                <a:solidFill>
                  <a:srgbClr val="CC3300"/>
                </a:solidFill>
                <a:latin typeface="Arial" charset="0"/>
              </a:rPr>
              <a:t>DESEMPENHO DAS ENTREGAS COMO FATOR GANHADOR DE PEDIDO </a:t>
            </a:r>
          </a:p>
        </p:txBody>
      </p:sp>
      <p:graphicFrame>
        <p:nvGraphicFramePr>
          <p:cNvPr id="6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763597"/>
              </p:ext>
            </p:extLst>
          </p:nvPr>
        </p:nvGraphicFramePr>
        <p:xfrm>
          <a:off x="468313" y="2669283"/>
          <a:ext cx="8280400" cy="3496021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76349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252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produtos populares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acompanhamento da instabilidade de demanda pela logística (suprimentos, produção e distribuição)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uso de EDI para atender distribuidores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do prazo de entrega em 75%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do estoque em processo em relação à produção em 80%.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33753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C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357653"/>
            <a:ext cx="8353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CC3300"/>
                </a:solidFill>
                <a:latin typeface="Arial" charset="0"/>
              </a:rPr>
              <a:t>FLEXIBILIDADE COMO FATOR QUALIFICADOR </a:t>
            </a:r>
          </a:p>
        </p:txBody>
      </p:sp>
      <p:graphicFrame>
        <p:nvGraphicFramePr>
          <p:cNvPr id="5" name="Group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3467897"/>
              </p:ext>
            </p:extLst>
          </p:nvPr>
        </p:nvGraphicFramePr>
        <p:xfrm>
          <a:off x="468313" y="2145053"/>
          <a:ext cx="8280400" cy="4164267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8175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produtos voltados para o consumo de massa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necessidade constante de redução de custo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otimização de etapas do processo produtivo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não houve investimento em novos equipamentos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tecnologia de produto adquirida da matriz ou de terceiros</a:t>
                      </a: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aumento da capacidade produtiva em 100%</a:t>
                      </a:r>
                      <a:endParaRPr kumimoji="0" lang="pt-BR" alt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24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37952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D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315616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CC3300"/>
                </a:solidFill>
                <a:latin typeface="Arial" charset="0"/>
              </a:rPr>
              <a:t>QUALIDADE COMO FATOR GANHADOR DE PEDIDO </a:t>
            </a:r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786199"/>
              </p:ext>
            </p:extLst>
          </p:nvPr>
        </p:nvGraphicFramePr>
        <p:xfrm>
          <a:off x="468313" y="1916113"/>
          <a:ext cx="8280400" cy="4410075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pioneira na implantação da qualidade total e do </a:t>
                      </a:r>
                      <a:r>
                        <a:rPr kumimoji="0" lang="pt-BR" altLang="pt-BR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just</a:t>
                      </a:r>
                      <a:r>
                        <a:rPr kumimoji="0" lang="pt-BR" alt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pt-BR" altLang="pt-BR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in-time</a:t>
                      </a: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no Brasil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fornecimento com qualidade assegurada para as montadoras de veículos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criação da área de suporte corporativo em qualidade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descentralização da qualidade.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CEP em 80% do processo produtivo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aumento em conformidade da matéria-prima, da produção e de produtos finais em 35%, 37% e 25%.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25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09960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D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478112"/>
            <a:ext cx="8353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1800" b="1" dirty="0">
                <a:solidFill>
                  <a:srgbClr val="CC3300"/>
                </a:solidFill>
                <a:latin typeface="Arial" charset="0"/>
              </a:rPr>
              <a:t>DESEMPENHO DAS ENTREGAS COMO FATOR GANHADOR DE PEDIDO </a:t>
            </a:r>
          </a:p>
        </p:txBody>
      </p:sp>
      <p:graphicFrame>
        <p:nvGraphicFramePr>
          <p:cNvPr id="5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498418"/>
              </p:ext>
            </p:extLst>
          </p:nvPr>
        </p:nvGraphicFramePr>
        <p:xfrm>
          <a:off x="468313" y="2093173"/>
          <a:ext cx="8280400" cy="4288155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uso do EDI e de código de barras em todos os fornecedores de itens de qualidade assegurada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uso de EDI com as montadoras brasileiras e estrangeiras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projeto customizado de sistemas de MRP e MRPII, realizado com áreas funcionais</a:t>
                      </a: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kanban</a:t>
                      </a: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 em 100% dos itens fabricados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de estoque processo em 50%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do prazo de entrega em 30%</a:t>
                      </a: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26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26653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>
                <a:solidFill>
                  <a:srgbClr val="0000FF"/>
                </a:solidFill>
                <a:latin typeface="Arial" charset="0"/>
              </a:rPr>
              <a:t>ORDENAÇÃO PRIORIDADES COMPETITIVAS EMPRESA D</a:t>
            </a:r>
            <a:r>
              <a:rPr lang="pt-BR" altLang="pt-BR" sz="23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450553"/>
            <a:ext cx="8353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CC3300"/>
                </a:solidFill>
                <a:latin typeface="Arial" charset="0"/>
              </a:rPr>
              <a:t>CUSTO COMO FATOR QUALIFICADOR </a:t>
            </a:r>
          </a:p>
        </p:txBody>
      </p:sp>
      <p:graphicFrame>
        <p:nvGraphicFramePr>
          <p:cNvPr id="6" name="Group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711805"/>
              </p:ext>
            </p:extLst>
          </p:nvPr>
        </p:nvGraphicFramePr>
        <p:xfrm>
          <a:off x="468313" y="2237953"/>
          <a:ext cx="8280400" cy="4143375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na década de 90, os preços médios das empresas brasileiras eram 25% acima de seus concorrentes estrangeiros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uso do custeio baseado em atividades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redução de preços médios em 40%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aumento da capacidade produtiva em 100%</a:t>
                      </a:r>
                      <a:endParaRPr kumimoji="0" lang="pt-BR" alt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09960"/>
            <a:ext cx="8424862" cy="558800"/>
          </a:xfrm>
        </p:spPr>
        <p:txBody>
          <a:bodyPr/>
          <a:lstStyle/>
          <a:p>
            <a:pPr algn="ctr"/>
            <a:r>
              <a:rPr lang="pt-BR" altLang="pt-BR" sz="2300" b="1" dirty="0">
                <a:solidFill>
                  <a:srgbClr val="0000FF"/>
                </a:solidFill>
                <a:latin typeface="Arial" charset="0"/>
              </a:rPr>
              <a:t>ORDENAÇÃO PRIORIDADES COMPETITIVAS EMPRESA D</a:t>
            </a:r>
            <a:r>
              <a:rPr lang="pt-BR" altLang="pt-BR" sz="2300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459632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62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CC3300"/>
                </a:solidFill>
                <a:latin typeface="Arial" charset="0"/>
              </a:rPr>
              <a:t>FLEXIBILIDADE COMO FATOR QUALIFICADOR </a:t>
            </a:r>
          </a:p>
        </p:txBody>
      </p:sp>
      <p:graphicFrame>
        <p:nvGraphicFramePr>
          <p:cNvPr id="5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761605"/>
              </p:ext>
            </p:extLst>
          </p:nvPr>
        </p:nvGraphicFramePr>
        <p:xfrm>
          <a:off x="468313" y="2093173"/>
          <a:ext cx="8280400" cy="4288155"/>
        </p:xfrm>
        <a:graphic>
          <a:graphicData uri="http://schemas.openxmlformats.org/drawingml/2006/table">
            <a:tbl>
              <a:tblPr/>
              <a:tblGrid>
                <a:gridCol w="5519737"/>
                <a:gridCol w="2760663"/>
              </a:tblGrid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MUDANÇAS ORGANIZACIONAIS E TECNOLÓGICAS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RESULTADOS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8080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87425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transferência de tecnologia de empresa </a:t>
                      </a:r>
                      <a:r>
                        <a:rPr kumimoji="0" lang="pt-BR" altLang="pt-B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européia</a:t>
                      </a: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 desde a década de 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criação das gerências de marketing e tecnologia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engenharia simultânea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previsão de maior inserção no projeto de veículos e de flexibilidade como fator ganhador de pedido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domínio do QFD como elemento de auxílio aos processos de inovação</a:t>
                      </a: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indent="-3619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541338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ahoma" pitchFamily="34" charset="0"/>
                        </a:rPr>
                        <a:t>redução média de 40% no tempo de desenvolvimento de novos produtos</a:t>
                      </a: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pt-BR" alt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361950" marR="0" lvl="0" indent="-361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ahoma" pitchFamily="34" charset="0"/>
                        </a:rPr>
                        <a:t>redução de 65% no ciclo de vida dos produtos.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62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29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443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80400" cy="647700"/>
          </a:xfrm>
        </p:spPr>
        <p:txBody>
          <a:bodyPr/>
          <a:lstStyle/>
          <a:p>
            <a:pPr algn="ctr"/>
            <a:r>
              <a:rPr lang="pt-BR" altLang="pt-BR" sz="2400" b="1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CARACTERÍSTICAS DAS EMPRESAS PESQUISADAS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9750" y="1484313"/>
            <a:ext cx="805815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kumimoji="0" lang="pt-BR" altLang="pt-BR" dirty="0">
                <a:solidFill>
                  <a:srgbClr val="0000FF"/>
                </a:solidFill>
                <a:latin typeface="Arial" charset="0"/>
              </a:rPr>
              <a:t>empresas industriais do setor </a:t>
            </a:r>
            <a:r>
              <a:rPr kumimoji="0" lang="pt-BR" altLang="pt-BR" dirty="0" err="1">
                <a:solidFill>
                  <a:srgbClr val="0000FF"/>
                </a:solidFill>
                <a:latin typeface="Arial" charset="0"/>
              </a:rPr>
              <a:t>metal-mecânico</a:t>
            </a:r>
            <a:endParaRPr kumimoji="0" lang="pt-BR" altLang="pt-BR" dirty="0">
              <a:solidFill>
                <a:srgbClr val="0000FF"/>
              </a:solidFill>
              <a:latin typeface="Arial" charset="0"/>
            </a:endParaRPr>
          </a:p>
          <a:p>
            <a:endParaRPr kumimoji="0" lang="pt-BR" altLang="pt-BR" dirty="0">
              <a:solidFill>
                <a:srgbClr val="0000FF"/>
              </a:solidFill>
              <a:latin typeface="Arial" charset="0"/>
            </a:endParaRPr>
          </a:p>
          <a:p>
            <a:endParaRPr kumimoji="0" lang="pt-BR" altLang="pt-BR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dirty="0">
                <a:solidFill>
                  <a:srgbClr val="0000FF"/>
                </a:solidFill>
                <a:latin typeface="Arial" charset="0"/>
              </a:rPr>
              <a:t>empresas líderes em seus mercados e que estão enfrentando alto nível de concorrência</a:t>
            </a:r>
          </a:p>
          <a:p>
            <a:endParaRPr kumimoji="0" lang="pt-BR" altLang="pt-BR" dirty="0">
              <a:solidFill>
                <a:srgbClr val="0000FF"/>
              </a:solidFill>
              <a:latin typeface="Arial" charset="0"/>
            </a:endParaRPr>
          </a:p>
          <a:p>
            <a:endParaRPr kumimoji="0" lang="pt-BR" altLang="pt-BR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dirty="0">
                <a:solidFill>
                  <a:srgbClr val="0000FF"/>
                </a:solidFill>
                <a:latin typeface="Arial" charset="0"/>
              </a:rPr>
              <a:t>empresas com certificação ISO 9.000</a:t>
            </a:r>
          </a:p>
          <a:p>
            <a:endParaRPr kumimoji="0" lang="pt-BR" altLang="pt-BR" dirty="0">
              <a:solidFill>
                <a:srgbClr val="0000FF"/>
              </a:solidFill>
              <a:latin typeface="Arial" charset="0"/>
            </a:endParaRPr>
          </a:p>
          <a:p>
            <a:endParaRPr kumimoji="0" lang="pt-BR" altLang="pt-BR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dirty="0">
                <a:solidFill>
                  <a:srgbClr val="008000"/>
                </a:solidFill>
                <a:latin typeface="Arial" charset="0"/>
              </a:rPr>
              <a:t>Obs.: Este estudo de casos foi realizado durante o segundo semestre de 1996 e o primeiro semestre de 1997.</a:t>
            </a:r>
            <a:endParaRPr kumimoji="0" lang="pt-BR" altLang="pt-BR" dirty="0">
              <a:solidFill>
                <a:srgbClr val="008000"/>
              </a:solidFill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30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845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ln>
            <a:noFill/>
          </a:ln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571"/>
            <a:ext cx="7772400" cy="547688"/>
          </a:xfrm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EMPRESAS PESQUISADAS</a:t>
            </a:r>
          </a:p>
        </p:txBody>
      </p:sp>
      <p:graphicFrame>
        <p:nvGraphicFramePr>
          <p:cNvPr id="4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886088"/>
              </p:ext>
            </p:extLst>
          </p:nvPr>
        </p:nvGraphicFramePr>
        <p:xfrm>
          <a:off x="685800" y="1988021"/>
          <a:ext cx="7772400" cy="4105275"/>
        </p:xfrm>
        <a:graphic>
          <a:graphicData uri="http://schemas.openxmlformats.org/drawingml/2006/table">
            <a:tbl>
              <a:tblPr/>
              <a:tblGrid>
                <a:gridCol w="1509713"/>
                <a:gridCol w="2376487"/>
                <a:gridCol w="1943100"/>
                <a:gridCol w="1943100"/>
              </a:tblGrid>
              <a:tr h="11715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Empresa</a:t>
                      </a: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Nacionalidade</a:t>
                      </a: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Principais produtos</a:t>
                      </a: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Faturamento anual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(US$ milhões)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americana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bens de capital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mais de 150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americana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bens de capital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entre 25 e 50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04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sueca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bens de consumo durável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entre 100 e 150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inglesa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autopeças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mais de 150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5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032" y="855563"/>
            <a:ext cx="7772400" cy="547688"/>
          </a:xfrm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EMPRESAS PESQUISADAS</a:t>
            </a:r>
          </a:p>
        </p:txBody>
      </p:sp>
      <p:graphicFrame>
        <p:nvGraphicFramePr>
          <p:cNvPr id="4" name="Group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866680"/>
              </p:ext>
            </p:extLst>
          </p:nvPr>
        </p:nvGraphicFramePr>
        <p:xfrm>
          <a:off x="688032" y="1916013"/>
          <a:ext cx="7772400" cy="4105275"/>
        </p:xfrm>
        <a:graphic>
          <a:graphicData uri="http://schemas.openxmlformats.org/drawingml/2006/table">
            <a:tbl>
              <a:tblPr/>
              <a:tblGrid>
                <a:gridCol w="1509713"/>
                <a:gridCol w="2376487"/>
                <a:gridCol w="1943100"/>
                <a:gridCol w="1943100"/>
              </a:tblGrid>
              <a:tr h="11715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Empresa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Empregados da Empresa Pesquisada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Empregados da Divisão Brasil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Empregados da Corporação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2.600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2.600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54.000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290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7.000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04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2.400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6.000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110.000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1.960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2.080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2.140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ço Reservado para Número de Slide 2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6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415"/>
            <a:ext cx="8280400" cy="79375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400" b="1">
                <a:solidFill>
                  <a:srgbClr val="CC3300"/>
                </a:solidFill>
                <a:latin typeface="Arial" charset="0"/>
              </a:rPr>
              <a:t>PROGRAMAS, TECNOLOGIAS E METODOLOGIAS DA ENGENHARIA DE PRODUTO</a:t>
            </a:r>
            <a:endParaRPr lang="pt-BR" altLang="pt-BR" sz="240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412577"/>
            <a:ext cx="8208963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aquisição de tecnologia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pesquisa e desenvolvimento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engenharia simultânea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utilização da tecnologia de grupo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projeto auxiliado por computador – CAD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participação dos fornecedores na engenharia de produto da empresa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participação da empresa na engenharia de produto dos fornecedores</a:t>
            </a: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spaço Reservado para Número de Slide 124"/>
          <p:cNvSpPr>
            <a:spLocks noGrp="1"/>
          </p:cNvSpPr>
          <p:nvPr>
            <p:ph type="sldNum" sz="quarter" idx="12"/>
          </p:nvPr>
        </p:nvSpPr>
        <p:spPr>
          <a:xfrm>
            <a:off x="8214641" y="6376243"/>
            <a:ext cx="47215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696"/>
            <a:ext cx="82804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400" b="1">
                <a:solidFill>
                  <a:srgbClr val="CC3300"/>
                </a:solidFill>
                <a:latin typeface="Arial" charset="0"/>
              </a:rPr>
              <a:t>PROGRAMAS, TECNOLOGIAS E METODOLOGIAS DA ENGENHARIA DE FABRICAÇÃO</a:t>
            </a:r>
            <a:endParaRPr lang="pt-BR" altLang="pt-BR" sz="240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588046"/>
            <a:ext cx="8058150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>
                <a:solidFill>
                  <a:srgbClr val="0000FF"/>
                </a:solidFill>
                <a:latin typeface="Arial" charset="0"/>
              </a:rPr>
              <a:t>utilização da tecnologia de grupo</a:t>
            </a:r>
          </a:p>
          <a:p>
            <a:endParaRPr kumimoji="0" lang="pt-BR" altLang="pt-BR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>
                <a:solidFill>
                  <a:srgbClr val="0000FF"/>
                </a:solidFill>
                <a:latin typeface="Arial" charset="0"/>
              </a:rPr>
              <a:t>equipamento com controle numérico</a:t>
            </a:r>
          </a:p>
          <a:p>
            <a:r>
              <a:rPr kumimoji="0" lang="pt-BR" altLang="pt-BR">
                <a:solidFill>
                  <a:srgbClr val="0000FF"/>
                </a:solidFill>
                <a:latin typeface="Arial" charset="0"/>
              </a:rPr>
              <a:t>planejamento de processo auxiliado por computador – CAPP</a:t>
            </a:r>
          </a:p>
          <a:p>
            <a:endParaRPr kumimoji="0" lang="pt-BR" altLang="pt-BR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>
                <a:solidFill>
                  <a:srgbClr val="0000FF"/>
                </a:solidFill>
                <a:latin typeface="Arial" charset="0"/>
              </a:rPr>
              <a:t>fabricação auxiliada por computador – CAM</a:t>
            </a:r>
          </a:p>
          <a:p>
            <a:endParaRPr kumimoji="0" lang="pt-BR" altLang="pt-BR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>
                <a:solidFill>
                  <a:srgbClr val="0000FF"/>
                </a:solidFill>
                <a:latin typeface="Arial" charset="0"/>
              </a:rPr>
              <a:t>células de manufatura</a:t>
            </a:r>
          </a:p>
          <a:p>
            <a:endParaRPr kumimoji="0" lang="pt-BR" altLang="pt-BR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>
                <a:solidFill>
                  <a:srgbClr val="0000FF"/>
                </a:solidFill>
                <a:latin typeface="Arial" charset="0"/>
              </a:rPr>
              <a:t>sistemas flexíveis de manufatura – FMS</a:t>
            </a:r>
          </a:p>
          <a:p>
            <a:endParaRPr kumimoji="0" lang="pt-BR" altLang="pt-BR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>
                <a:solidFill>
                  <a:srgbClr val="0000FF"/>
                </a:solidFill>
                <a:latin typeface="Arial" charset="0"/>
              </a:rPr>
              <a:t>robótica </a:t>
            </a:r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82327"/>
            <a:ext cx="8280400" cy="792163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400" b="1">
                <a:solidFill>
                  <a:srgbClr val="CC3300"/>
                </a:solidFill>
                <a:latin typeface="Arial" charset="0"/>
              </a:rPr>
              <a:t>PROGRAMAS, TECNOLOGIAS E METODOLOGIAS DA QUALIDADE</a:t>
            </a:r>
            <a:endParaRPr lang="pt-BR" altLang="pt-BR" sz="240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296690"/>
            <a:ext cx="8058150" cy="530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qualidade total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desenvolvimento de fornecedores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controle estatístico de processo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programas de melhoria contínua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análise dos modos e efeitos de falha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desdobramento da função qualidade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delineamento de experimentos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manutenção corretiva, preventiva e preditiva</a:t>
            </a:r>
          </a:p>
          <a:p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000" dirty="0">
                <a:solidFill>
                  <a:srgbClr val="0000FF"/>
                </a:solidFill>
                <a:latin typeface="Arial" charset="0"/>
              </a:rPr>
              <a:t>manutenção produtiva </a:t>
            </a:r>
            <a:r>
              <a:rPr kumimoji="0" lang="pt-BR" altLang="pt-BR" sz="2000" dirty="0" err="1">
                <a:solidFill>
                  <a:srgbClr val="0000FF"/>
                </a:solidFill>
                <a:latin typeface="Arial" charset="0"/>
              </a:rPr>
              <a:t>totaL</a:t>
            </a:r>
            <a:endParaRPr kumimoji="0" lang="pt-BR" altLang="pt-BR" sz="2000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9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696"/>
            <a:ext cx="8280400" cy="792163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2400" b="1">
                <a:solidFill>
                  <a:srgbClr val="CC3300"/>
                </a:solidFill>
                <a:latin typeface="Arial" charset="0"/>
              </a:rPr>
              <a:t>PROGRAMAS, TECNOLOGIAS E METODOLOGIAS DA LOGÍSTICA</a:t>
            </a:r>
            <a:endParaRPr lang="pt-BR" altLang="pt-BR" sz="240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478509"/>
            <a:ext cx="8058150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planejamento das necessidades de materiais - MRP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planejamento dos recursos de manufatura – MRP-II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planejamento dos recursos empresariais – ERP</a:t>
            </a:r>
          </a:p>
          <a:p>
            <a:endParaRPr kumimoji="0" lang="en-US" altLang="pt-BR" sz="2200" i="1">
              <a:solidFill>
                <a:srgbClr val="0000FF"/>
              </a:solidFill>
              <a:latin typeface="Arial" charset="0"/>
            </a:endParaRPr>
          </a:p>
          <a:p>
            <a:r>
              <a:rPr kumimoji="0" lang="en-US" altLang="pt-BR" sz="2200" i="1">
                <a:solidFill>
                  <a:srgbClr val="0000FF"/>
                </a:solidFill>
                <a:latin typeface="Arial" charset="0"/>
              </a:rPr>
              <a:t>just-in-time e kanban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tecnologia de código de barras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intercâmbio eletrônico de dados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desenvolvimento de fornecedores</a:t>
            </a:r>
          </a:p>
          <a:p>
            <a:endParaRPr kumimoji="0" lang="pt-BR" altLang="pt-BR" sz="2200">
              <a:solidFill>
                <a:srgbClr val="0000FF"/>
              </a:solidFill>
              <a:latin typeface="Arial" charset="0"/>
            </a:endParaRPr>
          </a:p>
          <a:p>
            <a:r>
              <a:rPr kumimoji="0" lang="pt-BR" altLang="pt-BR" sz="2200">
                <a:solidFill>
                  <a:srgbClr val="0000FF"/>
                </a:solidFill>
                <a:latin typeface="Arial" charset="0"/>
              </a:rPr>
              <a:t>serviços de apoio ao consumidor</a:t>
            </a: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1460</Words>
  <Application>Microsoft Office PowerPoint</Application>
  <PresentationFormat>Apresentação na tela (4:3)</PresentationFormat>
  <Paragraphs>403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2" baseType="lpstr">
      <vt:lpstr>Tema do Office</vt:lpstr>
      <vt:lpstr>Personalizar design</vt:lpstr>
      <vt:lpstr>Apresentação do PowerPoint</vt:lpstr>
      <vt:lpstr>Apresentação do PowerPoint</vt:lpstr>
      <vt:lpstr>CARACTERÍSTICAS DAS EMPRESAS PESQUISADAS</vt:lpstr>
      <vt:lpstr>EMPRESAS PESQUISADAS</vt:lpstr>
      <vt:lpstr>EMPRESAS PESQUISADAS</vt:lpstr>
      <vt:lpstr>PROGRAMAS, TECNOLOGIAS E METODOLOGIAS DA ENGENHARIA DE PRODUTO</vt:lpstr>
      <vt:lpstr>PROGRAMAS, TECNOLOGIAS E METODOLOGIAS DA ENGENHARIA DE FABRICAÇÃO</vt:lpstr>
      <vt:lpstr>PROGRAMAS, TECNOLOGIAS E METODOLOGIAS DA QUALIDADE</vt:lpstr>
      <vt:lpstr>PROGRAMAS, TECNOLOGIAS E METODOLOGIAS DA LOGÍSTICA</vt:lpstr>
      <vt:lpstr>PROGRAMAS, TECNOLOGIAS E METODOLOGIAS DA GESTÃO DE RECURSOS HUMANOS</vt:lpstr>
      <vt:lpstr>PRIORIDADES COMPETITIVAS DA ESTRATÉGIA DE MANUFATURA </vt:lpstr>
      <vt:lpstr>ORDENAÇÃO PRIORIDADES COMPETITIVAS EMPRESA A </vt:lpstr>
      <vt:lpstr>ORDENAÇÃO PRIORIDADES COMPETITIVAS EMPRESA A </vt:lpstr>
      <vt:lpstr>ORDENAÇÃO PRIORIDADES COMPETITIVAS EMPRESA A </vt:lpstr>
      <vt:lpstr>ORDENAÇÃO PRIORIDADES COMPETITIVAS EMPRESA A </vt:lpstr>
      <vt:lpstr>ORDENAÇÃO PRIORIDADES COMPETITIVAS EMPRESA B </vt:lpstr>
      <vt:lpstr>ORDENAÇÃO PRIORIDADES COMPETITIVAS EMPRESA B </vt:lpstr>
      <vt:lpstr>ORDENAÇÃO PRIORIDADES COMPETITIVAS EMPRESA B </vt:lpstr>
      <vt:lpstr>ORDENAÇÃO PRIORIDADES COMPETITIVAS EMPRESA B </vt:lpstr>
      <vt:lpstr>ORDENAÇÃO PRIORIDADES COMPETITIVAS EMPRESA C </vt:lpstr>
      <vt:lpstr>ORDENAÇÃO PRIORIDADES COMPETITIVAS EMPRESA C </vt:lpstr>
      <vt:lpstr>ORDENAÇÃO PRIORIDADES COMPETITIVAS EMPRESA C </vt:lpstr>
      <vt:lpstr>ORDENAÇÃO PRIORIDADES COMPETITIVAS EMPRESA C </vt:lpstr>
      <vt:lpstr>ORDENAÇÃO PRIORIDADES COMPETITIVAS EMPRESA D </vt:lpstr>
      <vt:lpstr>ORDENAÇÃO PRIORIDADES COMPETITIVAS EMPRESA D </vt:lpstr>
      <vt:lpstr>ORDENAÇÃO PRIORIDADES COMPETITIVAS EMPRESA D </vt:lpstr>
      <vt:lpstr>ORDENAÇÃO PRIORIDADES COMPETITIVAS EMPRESA D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comunicacao1</dc:creator>
  <cp:lastModifiedBy>Fernando César Almada Santos</cp:lastModifiedBy>
  <cp:revision>72</cp:revision>
  <dcterms:created xsi:type="dcterms:W3CDTF">2013-12-11T18:35:22Z</dcterms:created>
  <dcterms:modified xsi:type="dcterms:W3CDTF">2017-05-08T22:10:39Z</dcterms:modified>
</cp:coreProperties>
</file>