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91" r:id="rId4"/>
    <p:sldId id="260" r:id="rId5"/>
    <p:sldId id="618" r:id="rId6"/>
    <p:sldId id="613" r:id="rId7"/>
    <p:sldId id="312" r:id="rId8"/>
    <p:sldId id="614" r:id="rId9"/>
    <p:sldId id="262" r:id="rId10"/>
    <p:sldId id="263" r:id="rId11"/>
    <p:sldId id="295" r:id="rId12"/>
    <p:sldId id="545" r:id="rId13"/>
    <p:sldId id="308" r:id="rId14"/>
    <p:sldId id="309" r:id="rId15"/>
    <p:sldId id="268" r:id="rId16"/>
    <p:sldId id="271" r:id="rId17"/>
    <p:sldId id="313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Microsoft Sans Serif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Microsoft Sans Serif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Microsoft Sans Serif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Microsoft Sans Serif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Microsoft Sans Serif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Microsoft Sans Serif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Microsoft Sans Serif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Microsoft Sans Serif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Microsoft Sans Serif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66"/>
    <a:srgbClr val="777777"/>
    <a:srgbClr val="969696"/>
    <a:srgbClr val="C0C0C0"/>
    <a:srgbClr val="DDDDDD"/>
    <a:srgbClr val="00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86494" autoAdjust="0"/>
  </p:normalViewPr>
  <p:slideViewPr>
    <p:cSldViewPr>
      <p:cViewPr varScale="1">
        <p:scale>
          <a:sx n="89" d="100"/>
          <a:sy n="89" d="100"/>
        </p:scale>
        <p:origin x="21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67586BFD-FC62-4BD4-A87C-8271BDED0E2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111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481CCE5-FA12-45D9-8AC0-B7FAD074458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08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142758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9FBF6-A12E-4896-BC4C-2D016839DABF}" type="slidenum">
              <a:rPr lang="pt-BR"/>
              <a:pPr/>
              <a:t>1</a:t>
            </a:fld>
            <a:endParaRPr lang="pt-B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841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33AEE-8AB6-4979-9A76-5BFFD88D77F6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Além da tradicional avaliação por pares,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Meadows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(1999,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p. 89) destaca que “uma forma de avaliar a qualidade de uma publicação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consiste em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verifi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car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 nível de interesse dos outros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pela pesquisa. O método mais simples para obter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esta medida se dá por meio da quantidade de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citações dessa pesquisa na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bibliografi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ulterior”.</a:t>
            </a:r>
          </a:p>
          <a:p>
            <a:endParaRPr lang="pt-BR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pt-BR" sz="1200" b="1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Strehl</a:t>
            </a:r>
            <a:r>
              <a:rPr lang="pt-BR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2005) =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Este modo de avaliação de qualidade feita a partir do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impacto das publicações na comunidade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científi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é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denominado no ramo da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bibliometria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* e da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cientometria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**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como análise de citações, ou estudo de citações, e tem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 difundido mundialmente no âmbito das agências de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fomento de pesquisa.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pt-BR" sz="1200" b="1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Strehl</a:t>
            </a:r>
            <a:r>
              <a:rPr lang="pt-BR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2005) =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Dentre os vários indicadores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bibliométricos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formados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partir de dados de citações, destaca-se ainda que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identifi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cação do número de referências feitas a um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conjunto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específi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de trabalhos que se deseja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qualifi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car</a:t>
            </a:r>
            <a:endParaRPr lang="pt-BR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é, possivelmente, um processo tão relevante de avaliação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 atividade de pesquisa, quanto operacionalmente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difícil de ser aplicado em agências de fomento.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0817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1CCE5-FA12-45D9-8AC0-B7FAD074458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75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1CCE5-FA12-45D9-8AC0-B7FAD074458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580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1CCE5-FA12-45D9-8AC0-B7FAD0744585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947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1CCE5-FA12-45D9-8AC0-B7FAD0744585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993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1CCE5-FA12-45D9-8AC0-B7FAD0744585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23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1CCE5-FA12-45D9-8AC0-B7FAD074458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36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1CCE5-FA12-45D9-8AC0-B7FAD074458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9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1CCE5-FA12-45D9-8AC0-B7FAD074458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8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33AEE-8AB6-4979-9A76-5BFFD88D77F6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O ISBN - </a:t>
            </a:r>
            <a:r>
              <a:rPr lang="pt-BR" dirty="0" err="1"/>
              <a:t>International</a:t>
            </a:r>
            <a:r>
              <a:rPr lang="pt-BR" dirty="0"/>
              <a:t> Standard Book </a:t>
            </a:r>
            <a:r>
              <a:rPr lang="pt-BR" dirty="0" err="1"/>
              <a:t>Number</a:t>
            </a:r>
            <a:r>
              <a:rPr lang="pt-BR" dirty="0"/>
              <a:t> - é um sistema internacional padronizado que identifica numericamente os livros segundo o título, o autor, o país, a editora, individualizando-os inclusive por edição. Utilizado também para identificar software, seu sistema numérico é convertido em código de barras, o que elimina barreiras linguísticas e facilita a circulação e comercialização das obras.</a:t>
            </a:r>
          </a:p>
          <a:p>
            <a:r>
              <a:rPr lang="pt-BR" dirty="0"/>
              <a:t>Criado em 1967 por editores ingleses, o sistema passou a ser amplamente empregado, tanto pelos comerciantes de livros quanto pelas bibliotecas, até ser oficializado, em 1972, como norma internacional pela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Organization</a:t>
            </a:r>
            <a:r>
              <a:rPr lang="pt-BR" dirty="0"/>
              <a:t> for </a:t>
            </a:r>
            <a:r>
              <a:rPr lang="pt-BR" dirty="0" err="1"/>
              <a:t>Standartization</a:t>
            </a:r>
            <a:r>
              <a:rPr lang="pt-BR" dirty="0"/>
              <a:t> - ISO 2108 - 1972.</a:t>
            </a:r>
          </a:p>
          <a:p>
            <a:r>
              <a:rPr lang="pt-BR" dirty="0"/>
              <a:t>O sistema ISBN é controlado pela Agência Internacional do ISBN, que orienta, coordena e delega poderes às agências nacionais designadas em cada país. Desde 1978, a Fundação Biblioteca Nacional representa a Agência Brasileira, com a função de atribuir o número de identificação aos livros editados no país.</a:t>
            </a:r>
          </a:p>
          <a:p>
            <a:r>
              <a:rPr lang="pt-BR" dirty="0"/>
              <a:t>Uma vez fixada a identificação, ela só se aplica àquela obra e edição, não se repetindo jamais em outra. A versatilidade deste sistema de registro facilita a interconexão de arquivos e a recuperação e transmissão de dados em sistemas automatizados, razão pela qual é adotado internacionalmente. O ISBN simplifica a busca e a atualização bibliográfica, concorrendo para a integração cultural entre os povos. http://www.isbn.bn.br/website/o-que-e-isbn .</a:t>
            </a:r>
            <a:r>
              <a:rPr lang="pt-BR" baseline="0" dirty="0"/>
              <a:t> Acesso </a:t>
            </a:r>
            <a:r>
              <a:rPr lang="pt-BR" dirty="0"/>
              <a:t>em 20 mar 2023</a:t>
            </a:r>
          </a:p>
        </p:txBody>
      </p:sp>
    </p:spTree>
    <p:extLst>
      <p:ext uri="{BB962C8B-B14F-4D97-AF65-F5344CB8AC3E}">
        <p14:creationId xmlns:p14="http://schemas.microsoft.com/office/powerpoint/2010/main" val="15488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950AD-3E68-4029-9853-EDF10E37B84B}" type="slidenum">
              <a:rPr lang="pt-BR"/>
              <a:pPr/>
              <a:t>7</a:t>
            </a:fld>
            <a:endParaRPr lang="pt-BR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i="0" dirty="0">
                <a:solidFill>
                  <a:srgbClr val="268FA9"/>
                </a:solidFill>
                <a:effectLst/>
                <a:latin typeface="-apple-system"/>
              </a:rPr>
              <a:t>ABNT - </a:t>
            </a:r>
            <a:r>
              <a:rPr lang="pt-BR" b="0" i="0" dirty="0">
                <a:solidFill>
                  <a:srgbClr val="212529"/>
                </a:solidFill>
                <a:effectLst/>
                <a:latin typeface="-apple-system"/>
              </a:rPr>
              <a:t>Portal contendo normas técnicas da Associação Brasileira de Normas Técnicas (ABNT) e do Mercosul, além de 360 mil legislações de órgãos reguladores nacionais, como INMETRO, ANEEL, ANVISA, dentre outros. O acesso ao conteúdo é aberto a toda comunidade USP, por meio de reconhecimento de IP. Caso o usuário deseje acessar o conteúdo fora da Universidade há duas formas: usando a VPN USP (http://www.sti.usp.br/atendimento/</a:t>
            </a:r>
            <a:r>
              <a:rPr lang="pt-BR" b="0" i="0" dirty="0" err="1">
                <a:solidFill>
                  <a:srgbClr val="212529"/>
                </a:solidFill>
                <a:effectLst/>
                <a:latin typeface="-apple-system"/>
              </a:rPr>
              <a:t>faq</a:t>
            </a:r>
            <a:r>
              <a:rPr lang="pt-BR" b="0" i="0" dirty="0">
                <a:solidFill>
                  <a:srgbClr val="212529"/>
                </a:solidFill>
                <a:effectLst/>
                <a:latin typeface="-apple-system"/>
              </a:rPr>
              <a:t>/</a:t>
            </a:r>
            <a:r>
              <a:rPr lang="pt-BR" b="0" i="0" dirty="0" err="1">
                <a:solidFill>
                  <a:srgbClr val="212529"/>
                </a:solidFill>
                <a:effectLst/>
                <a:latin typeface="-apple-system"/>
              </a:rPr>
              <a:t>vpn</a:t>
            </a:r>
            <a:r>
              <a:rPr lang="pt-BR" b="0" i="0" dirty="0">
                <a:solidFill>
                  <a:srgbClr val="212529"/>
                </a:solidFill>
                <a:effectLst/>
                <a:latin typeface="-apple-system"/>
              </a:rPr>
              <a:t>/</a:t>
            </a:r>
            <a:r>
              <a:rPr lang="pt-BR" b="0" i="0" dirty="0" err="1">
                <a:solidFill>
                  <a:srgbClr val="212529"/>
                </a:solidFill>
                <a:effectLst/>
                <a:latin typeface="-apple-system"/>
              </a:rPr>
              <a:t>vpn</a:t>
            </a:r>
            <a:r>
              <a:rPr lang="pt-BR" b="0" i="0" dirty="0">
                <a:solidFill>
                  <a:srgbClr val="212529"/>
                </a:solidFill>
                <a:effectLst/>
                <a:latin typeface="-apple-system"/>
              </a:rPr>
              <a:t>-tutoriais/) ou pela Senha Única da USP (link de acesso no endereço: https://uspdigital.usp.br). Responsável pela Assinatura: Superintendência do Espaço Físico (SEF) da USP.</a:t>
            </a:r>
          </a:p>
          <a:p>
            <a:endParaRPr lang="pt-B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b="1" i="0" dirty="0" err="1">
                <a:solidFill>
                  <a:srgbClr val="4D4D4D"/>
                </a:solidFill>
                <a:effectLst/>
                <a:latin typeface="sourcesansregular"/>
              </a:rPr>
              <a:t>estilo</a:t>
            </a:r>
            <a:r>
              <a:rPr lang="en-US" b="1" i="0" dirty="0">
                <a:solidFill>
                  <a:srgbClr val="4D4D4D"/>
                </a:solidFill>
                <a:effectLst/>
                <a:latin typeface="sourcesansregular"/>
              </a:rPr>
              <a:t> </a:t>
            </a:r>
            <a:r>
              <a:rPr lang="en-US" b="1" i="1" dirty="0">
                <a:solidFill>
                  <a:srgbClr val="4D4D4D"/>
                </a:solidFill>
                <a:effectLst/>
                <a:latin typeface="sourcesansregular"/>
              </a:rPr>
              <a:t>Vancouver</a:t>
            </a:r>
            <a:r>
              <a:rPr lang="en-US" b="0" i="0" dirty="0">
                <a:solidFill>
                  <a:srgbClr val="4D4D4D"/>
                </a:solidFill>
                <a:effectLst/>
                <a:latin typeface="sourcesansregular"/>
              </a:rPr>
              <a:t> – </a:t>
            </a:r>
            <a:r>
              <a:rPr lang="en-US" b="0" i="0" u="sng" dirty="0">
                <a:solidFill>
                  <a:srgbClr val="0063A7"/>
                </a:solidFill>
                <a:effectLst/>
                <a:latin typeface="sourcesansbold"/>
                <a:hlinkClick r:id="rId3"/>
              </a:rPr>
              <a:t>Uniform Requirements for Manuscripts Submitted to Biomedical Journals: Writing and Editing for Biomedical Publication</a:t>
            </a:r>
            <a:r>
              <a:rPr lang="en-US" b="0" i="0" u="sng" dirty="0">
                <a:solidFill>
                  <a:srgbClr val="0063A7"/>
                </a:solidFill>
                <a:effectLst/>
                <a:latin typeface="sourcesansbold"/>
              </a:rPr>
              <a:t>; </a:t>
            </a:r>
            <a:r>
              <a:rPr lang="en-US" b="0" i="0" u="sng" dirty="0" err="1">
                <a:solidFill>
                  <a:srgbClr val="0063A7"/>
                </a:solidFill>
                <a:effectLst/>
                <a:latin typeface="sourcesansbold"/>
              </a:rPr>
              <a:t>só</a:t>
            </a:r>
            <a:r>
              <a:rPr lang="en-US" b="0" i="0" u="sng" dirty="0">
                <a:solidFill>
                  <a:srgbClr val="0063A7"/>
                </a:solidFill>
                <a:effectLst/>
                <a:latin typeface="sourcesansbold"/>
              </a:rPr>
              <a:t> </a:t>
            </a:r>
            <a:r>
              <a:rPr lang="en-US" b="0" i="0" u="sng" dirty="0" err="1">
                <a:solidFill>
                  <a:srgbClr val="0063A7"/>
                </a:solidFill>
                <a:effectLst/>
                <a:latin typeface="sourcesansbold"/>
              </a:rPr>
              <a:t>referencias</a:t>
            </a:r>
            <a:r>
              <a:rPr lang="en-US" b="0" i="0" u="sng" dirty="0">
                <a:solidFill>
                  <a:srgbClr val="0063A7"/>
                </a:solidFill>
                <a:effectLst/>
                <a:latin typeface="sourcesansbold"/>
              </a:rPr>
              <a:t>:</a:t>
            </a:r>
            <a:r>
              <a:rPr lang="en-US" b="0" i="0" dirty="0">
                <a:solidFill>
                  <a:srgbClr val="4D4D4D"/>
                </a:solidFill>
                <a:effectLst/>
                <a:latin typeface="sourcesansregular"/>
              </a:rPr>
              <a:t> https://www.nlm.nih.gov/bsd/uniform_requirements.html#electronic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909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42A03-D4D2-4B2E-A4C7-E4711B243C9D}" type="slidenum">
              <a:rPr lang="pt-BR"/>
              <a:pPr/>
              <a:t>9</a:t>
            </a:fld>
            <a:endParaRPr lang="pt-B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Pagina 84 do Guia de teses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121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9711C-23AD-4243-95FB-105ACAEE6FDE}" type="slidenum">
              <a:rPr lang="pt-BR"/>
              <a:pPr/>
              <a:t>10</a:t>
            </a:fld>
            <a:endParaRPr lang="pt-BR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PÁGINA 84 DO  guia de teses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32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97F83-82FD-46C9-8C2D-B374BFCAF01C}" type="slidenum">
              <a:rPr lang="pt-BR"/>
              <a:pPr/>
              <a:t>11</a:t>
            </a:fld>
            <a:endParaRPr lang="pt-BR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Pag 102 do Guia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16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Verdana" pitchFamily="34" charset="0"/>
              <a:buChar char="©"/>
              <a:defRPr sz="1200">
                <a:latin typeface="+mj-lt"/>
              </a:defRPr>
            </a:lvl1pPr>
          </a:lstStyle>
          <a:p>
            <a:r>
              <a:rPr lang="pt-BR"/>
              <a:t> Angela Maria Belloni Cuenca</a:t>
            </a:r>
          </a:p>
          <a:p>
            <a:endParaRPr lang="pt-BR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1B04219D-8968-468C-B890-52ACC384DE61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92463" y="6237288"/>
            <a:ext cx="5843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lnu.2004.10.00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ca.fsp.usp.b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mc/articles/PMC3142758/" TargetMode="External"/><Relationship Id="rId4" Type="http://schemas.openxmlformats.org/officeDocument/2006/relationships/hyperlink" Target="https://uspdigital.usp.b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arison_of_reference_management_softwar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ndeley.com/" TargetMode="External"/><Relationship Id="rId5" Type="http://schemas.openxmlformats.org/officeDocument/2006/relationships/hyperlink" Target="http://www.myendnoteweb.com/" TargetMode="External"/><Relationship Id="rId4" Type="http://schemas.openxmlformats.org/officeDocument/2006/relationships/hyperlink" Target="http://www.zotero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524000"/>
            <a:ext cx="7993063" cy="1752600"/>
          </a:xfrm>
        </p:spPr>
        <p:txBody>
          <a:bodyPr/>
          <a:lstStyle/>
          <a:p>
            <a:pPr algn="ctr"/>
            <a:r>
              <a:rPr lang="pt-BR" sz="4100" b="1" dirty="0">
                <a:solidFill>
                  <a:srgbClr val="003300"/>
                </a:solidFill>
                <a:latin typeface="Microsoft Sans Serif" pitchFamily="34" charset="0"/>
              </a:rPr>
              <a:t>Padrões na normalização  de referências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19113" y="48641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BC4F59FD-C7DF-4649-A227-A5B192317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784" y="4225280"/>
            <a:ext cx="5906616" cy="1075928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Profa. Angela M Belloni Cuenca</a:t>
            </a:r>
          </a:p>
          <a:p>
            <a:r>
              <a:rPr lang="pt-BR" dirty="0"/>
              <a:t>Dep. Saúde e Sociedade (HSO)</a:t>
            </a:r>
          </a:p>
          <a:p>
            <a:r>
              <a:rPr lang="pt-BR" dirty="0"/>
              <a:t>  abcuenca@usp.br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0663" y="1301750"/>
            <a:ext cx="3794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800" b="1">
                <a:solidFill>
                  <a:srgbClr val="CC3300"/>
                </a:solidFill>
              </a:rPr>
              <a:t>V</a:t>
            </a:r>
          </a:p>
          <a:p>
            <a:r>
              <a:rPr lang="pt-BR" sz="1800" b="1">
                <a:solidFill>
                  <a:srgbClr val="CC3300"/>
                </a:solidFill>
              </a:rPr>
              <a:t>a</a:t>
            </a:r>
          </a:p>
          <a:p>
            <a:r>
              <a:rPr lang="pt-BR" sz="1800" b="1">
                <a:solidFill>
                  <a:srgbClr val="CC3300"/>
                </a:solidFill>
              </a:rPr>
              <a:t>n</a:t>
            </a:r>
          </a:p>
          <a:p>
            <a:r>
              <a:rPr lang="pt-BR" sz="1800" b="1">
                <a:solidFill>
                  <a:srgbClr val="CC3300"/>
                </a:solidFill>
              </a:rPr>
              <a:t>c</a:t>
            </a:r>
          </a:p>
          <a:p>
            <a:r>
              <a:rPr lang="pt-BR" sz="1800" b="1">
                <a:solidFill>
                  <a:srgbClr val="CC3300"/>
                </a:solidFill>
              </a:rPr>
              <a:t>o</a:t>
            </a:r>
          </a:p>
          <a:p>
            <a:r>
              <a:rPr lang="pt-BR" sz="1800" b="1">
                <a:solidFill>
                  <a:srgbClr val="CC3300"/>
                </a:solidFill>
              </a:rPr>
              <a:t>u</a:t>
            </a:r>
          </a:p>
          <a:p>
            <a:r>
              <a:rPr lang="pt-BR" sz="1800" b="1">
                <a:solidFill>
                  <a:srgbClr val="CC3300"/>
                </a:solidFill>
              </a:rPr>
              <a:t>v</a:t>
            </a:r>
          </a:p>
          <a:p>
            <a:r>
              <a:rPr lang="pt-BR" sz="1800" b="1">
                <a:solidFill>
                  <a:srgbClr val="CC3300"/>
                </a:solidFill>
              </a:rPr>
              <a:t>e</a:t>
            </a:r>
          </a:p>
          <a:p>
            <a:r>
              <a:rPr lang="pt-BR" sz="1800" b="1">
                <a:solidFill>
                  <a:srgbClr val="CC3300"/>
                </a:solidFill>
              </a:rPr>
              <a:t>r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0525" y="166688"/>
            <a:ext cx="8429625" cy="1139825"/>
          </a:xfrm>
          <a:noFill/>
          <a:ln/>
        </p:spPr>
        <p:txBody>
          <a:bodyPr/>
          <a:lstStyle/>
          <a:p>
            <a:r>
              <a:rPr lang="pt-BR" sz="2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Parte</a:t>
            </a:r>
            <a:r>
              <a:rPr lang="pt-BR" sz="3400" b="1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de</a:t>
            </a:r>
            <a:r>
              <a:rPr lang="pt-BR" sz="3400" b="1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livro</a:t>
            </a:r>
            <a:r>
              <a:rPr lang="pt-BR" sz="3400" b="1">
                <a:solidFill>
                  <a:srgbClr val="003300"/>
                </a:solidFill>
                <a:latin typeface="Microsoft Sans Serif" pitchFamily="34" charset="0"/>
              </a:rPr>
              <a:t> - </a:t>
            </a:r>
            <a:r>
              <a:rPr lang="pt-BR" sz="2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capítulo</a:t>
            </a:r>
            <a:r>
              <a:rPr lang="pt-BR" sz="3400" b="1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da</a:t>
            </a:r>
            <a:r>
              <a:rPr lang="pt-BR" sz="3400" b="1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mesma</a:t>
            </a:r>
            <a:r>
              <a:rPr lang="pt-BR" sz="3400" b="1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autoria</a:t>
            </a:r>
            <a:br>
              <a:rPr lang="pt-BR" sz="3400" b="1">
                <a:solidFill>
                  <a:srgbClr val="003300"/>
                </a:solidFill>
                <a:latin typeface="Microsoft Sans Serif" pitchFamily="34" charset="0"/>
              </a:rPr>
            </a:br>
            <a:endParaRPr lang="pt-BR" sz="3400" b="1">
              <a:solidFill>
                <a:srgbClr val="003300"/>
              </a:solidFill>
              <a:latin typeface="Microsoft Sans Serif" pitchFamily="34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546225" y="692150"/>
            <a:ext cx="689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pt-BR" sz="2400" b="1">
              <a:solidFill>
                <a:srgbClr val="000099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06363" y="1238250"/>
            <a:ext cx="477837" cy="2736850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73100" y="2222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t-BR">
                <a:solidFill>
                  <a:srgbClr val="008000"/>
                </a:solidFill>
              </a:rPr>
              <a:t>Marconi M de A, Lakatos E M. Técnicas de pesquisa. São Paulo :</a:t>
            </a:r>
          </a:p>
          <a:p>
            <a:pPr eaLnBrk="0" hangingPunct="0"/>
            <a:r>
              <a:rPr lang="pt-BR">
                <a:solidFill>
                  <a:srgbClr val="008000"/>
                </a:solidFill>
              </a:rPr>
              <a:t>Atlas; 1992. Amostragem; p. 37-55.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25475" y="1243013"/>
            <a:ext cx="3441700" cy="1354137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635000" y="1670050"/>
            <a:ext cx="3432175" cy="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692275" y="1306513"/>
            <a:ext cx="1228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/>
              <a:t>Autor do livro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067175" y="1238250"/>
            <a:ext cx="2592388" cy="1354138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4048125" y="1665288"/>
            <a:ext cx="2611438" cy="1587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625975" y="1301750"/>
            <a:ext cx="1241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/>
              <a:t>Título do livro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6659563" y="1238250"/>
            <a:ext cx="2312987" cy="1354138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6659563" y="1665288"/>
            <a:ext cx="2292350" cy="1587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7491413" y="130175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/>
              <a:t>Local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631825" y="2601913"/>
            <a:ext cx="828675" cy="1354137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631825" y="3563938"/>
            <a:ext cx="812800" cy="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22300" y="3624263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/>
              <a:t>Editora 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449388" y="2603500"/>
            <a:ext cx="692150" cy="1354138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476375" y="3603625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/>
              <a:t>Ano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2144713" y="2595563"/>
            <a:ext cx="1611312" cy="1354137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2124075" y="3563938"/>
            <a:ext cx="1628775" cy="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166938" y="3595688"/>
            <a:ext cx="152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/>
              <a:t>Título do capítulo</a:t>
            </a: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3749675" y="2597150"/>
            <a:ext cx="1033463" cy="1354138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3760788" y="3563938"/>
            <a:ext cx="1027112" cy="1587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3732213" y="3495675"/>
            <a:ext cx="1090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/>
              <a:t>Paginação </a:t>
            </a:r>
          </a:p>
          <a:p>
            <a:r>
              <a:rPr lang="pt-BR" sz="1400" b="1"/>
              <a:t>do capítulo 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179388" y="4621213"/>
            <a:ext cx="368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CC3300"/>
                </a:solidFill>
              </a:rPr>
              <a:t>A</a:t>
            </a:r>
          </a:p>
          <a:p>
            <a:r>
              <a:rPr lang="pt-BR" b="1">
                <a:solidFill>
                  <a:srgbClr val="CC3300"/>
                </a:solidFill>
              </a:rPr>
              <a:t>B</a:t>
            </a:r>
          </a:p>
          <a:p>
            <a:r>
              <a:rPr lang="pt-BR" b="1">
                <a:solidFill>
                  <a:srgbClr val="CC3300"/>
                </a:solidFill>
              </a:rPr>
              <a:t>N</a:t>
            </a:r>
          </a:p>
          <a:p>
            <a:r>
              <a:rPr lang="pt-BR" b="1">
                <a:solidFill>
                  <a:srgbClr val="CC3300"/>
                </a:solidFill>
              </a:rPr>
              <a:t>T</a:t>
            </a: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123825" y="4675188"/>
            <a:ext cx="477838" cy="1274762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644525" y="4676775"/>
            <a:ext cx="8455025" cy="1274763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2628900" y="981075"/>
            <a:ext cx="48958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1450975" y="3563938"/>
            <a:ext cx="682625" cy="1587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798513" y="4972050"/>
            <a:ext cx="78422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t-BR">
                <a:solidFill>
                  <a:srgbClr val="008000"/>
                </a:solidFill>
              </a:rPr>
              <a:t>VIEIRA, S. As questões básicas.  In: _____. </a:t>
            </a:r>
            <a:r>
              <a:rPr lang="pt-BR" b="1">
                <a:solidFill>
                  <a:srgbClr val="008000"/>
                </a:solidFill>
              </a:rPr>
              <a:t>Como escrever uma tese</a:t>
            </a:r>
            <a:r>
              <a:rPr lang="pt-BR">
                <a:solidFill>
                  <a:srgbClr val="008000"/>
                </a:solidFill>
              </a:rPr>
              <a:t>.   5.ed.  São Paulo : Pioneira, 2001.  p. 5-19.</a:t>
            </a:r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buFont typeface="Verdana" pitchFamily="34" charset="0"/>
              <a:buChar char="©"/>
            </a:pPr>
            <a:endParaRPr lang="pt-BR" altLang="en-US" sz="12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  <p:bldP spid="31754" grpId="0" animBg="1"/>
      <p:bldP spid="31755" grpId="0"/>
      <p:bldP spid="31756" grpId="0" animBg="1"/>
      <p:bldP spid="31757" grpId="0" animBg="1"/>
      <p:bldP spid="31758" grpId="0"/>
      <p:bldP spid="31759" grpId="0" animBg="1"/>
      <p:bldP spid="31760" grpId="0" animBg="1"/>
      <p:bldP spid="31761" grpId="0"/>
      <p:bldP spid="31762" grpId="0" animBg="1"/>
      <p:bldP spid="31763" grpId="0" animBg="1"/>
      <p:bldP spid="31764" grpId="0"/>
      <p:bldP spid="31765" grpId="0" animBg="1"/>
      <p:bldP spid="31767" grpId="0"/>
      <p:bldP spid="31768" grpId="0" animBg="1"/>
      <p:bldP spid="31769" grpId="0" animBg="1"/>
      <p:bldP spid="31770" grpId="0"/>
      <p:bldP spid="31771" grpId="0" animBg="1"/>
      <p:bldP spid="31772" grpId="0" animBg="1"/>
      <p:bldP spid="31773" grpId="0"/>
      <p:bldP spid="31776" grpId="0"/>
      <p:bldP spid="31777" grpId="0" animBg="1"/>
      <p:bldP spid="31778" grpId="0" animBg="1"/>
      <p:bldP spid="31766" grpId="0" animBg="1"/>
      <p:bldP spid="317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166688"/>
            <a:ext cx="8753475" cy="598487"/>
          </a:xfrm>
          <a:noFill/>
          <a:ln/>
        </p:spPr>
        <p:txBody>
          <a:bodyPr/>
          <a:lstStyle/>
          <a:p>
            <a:r>
              <a:rPr lang="pt-BR" sz="3400" b="1" dirty="0">
                <a:solidFill>
                  <a:srgbClr val="003300"/>
                </a:solidFill>
                <a:latin typeface="Microsoft Sans Serif" pitchFamily="34" charset="0"/>
              </a:rPr>
              <a:t>Documentos eletrônicos - Livros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546225" y="692150"/>
            <a:ext cx="689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pt-BR" sz="2400" b="1">
              <a:solidFill>
                <a:srgbClr val="000099"/>
              </a:solidFill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2844800" y="908050"/>
            <a:ext cx="48958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68313" y="1458913"/>
            <a:ext cx="211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400" b="1">
                <a:solidFill>
                  <a:srgbClr val="CC3300"/>
                </a:solidFill>
              </a:rPr>
              <a:t>VANCOUVER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68313" y="2189163"/>
            <a:ext cx="828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t-BR" dirty="0">
                <a:solidFill>
                  <a:srgbClr val="003300"/>
                </a:solidFill>
              </a:rPr>
              <a:t>Franco Junior JG, </a:t>
            </a:r>
            <a:r>
              <a:rPr lang="pt-BR" dirty="0" err="1">
                <a:solidFill>
                  <a:srgbClr val="003300"/>
                </a:solidFill>
              </a:rPr>
              <a:t>Baruffi</a:t>
            </a:r>
            <a:r>
              <a:rPr lang="pt-BR" dirty="0">
                <a:solidFill>
                  <a:srgbClr val="003300"/>
                </a:solidFill>
              </a:rPr>
              <a:t> RC, Mauri AL, </a:t>
            </a:r>
            <a:r>
              <a:rPr lang="pt-BR" dirty="0" err="1">
                <a:solidFill>
                  <a:srgbClr val="003300"/>
                </a:solidFill>
              </a:rPr>
              <a:t>Petersen</a:t>
            </a:r>
            <a:r>
              <a:rPr lang="pt-BR" dirty="0">
                <a:solidFill>
                  <a:srgbClr val="003300"/>
                </a:solidFill>
              </a:rPr>
              <a:t> CG.   Reprodução assistida [monografia na internet].  Ribeirão Preto: Sociedade Brasileira de Reprodução Assistida; 2009.  [acesso em 19 fev2017]. Disponível em: http://crh.com.br/crh.asp?pasta=33&amp;livro=1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68313" y="4476750"/>
            <a:ext cx="7758112" cy="127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8862" tIns="19431" rIns="38862" bIns="19431">
            <a:spAutoFit/>
          </a:bodyPr>
          <a:lstStyle/>
          <a:p>
            <a:pPr marL="103188" defTabSz="388938" eaLnBrk="0" hangingPunct="0"/>
            <a:r>
              <a:rPr lang="pt-BR" dirty="0">
                <a:solidFill>
                  <a:srgbClr val="003300"/>
                </a:solidFill>
              </a:rPr>
              <a:t>FRANCO JUNIOR, J.G. et al.   </a:t>
            </a:r>
            <a:r>
              <a:rPr lang="pt-BR" b="1" dirty="0">
                <a:solidFill>
                  <a:srgbClr val="003300"/>
                </a:solidFill>
              </a:rPr>
              <a:t>Reprodução assistida</a:t>
            </a:r>
            <a:r>
              <a:rPr lang="pt-BR" dirty="0">
                <a:solidFill>
                  <a:srgbClr val="003300"/>
                </a:solidFill>
              </a:rPr>
              <a:t> .  Ribeirão Preto: Sociedade Brasileira de Reprodução Assistida, 2009. Disponível em: &lt; http://crh.com.br/crh.asp?pasta=33&amp;livro=1 &gt; Acesso em: 19 fevereiro 2017.</a:t>
            </a:r>
            <a:r>
              <a:rPr lang="pt-BR" dirty="0"/>
              <a:t> 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468313" y="3763963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400" b="1">
                <a:solidFill>
                  <a:srgbClr val="CC3300"/>
                </a:solidFill>
              </a:rPr>
              <a:t>ABNT</a:t>
            </a:r>
          </a:p>
        </p:txBody>
      </p:sp>
    </p:spTree>
    <p:extLst>
      <p:ext uri="{BB962C8B-B14F-4D97-AF65-F5344CB8AC3E}">
        <p14:creationId xmlns:p14="http://schemas.microsoft.com/office/powerpoint/2010/main" val="41180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  <p:bldP spid="829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8358"/>
            <a:ext cx="8229600" cy="414338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Comunicação científica formal – artigos</a:t>
            </a:r>
            <a:endParaRPr lang="pt-BR" sz="32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746125" y="1124744"/>
            <a:ext cx="814635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000" b="1" dirty="0">
                <a:solidFill>
                  <a:srgbClr val="003300"/>
                </a:solidFill>
                <a:latin typeface="Microsoft Sans Serif" pitchFamily="34" charset="0"/>
              </a:rPr>
              <a:t>PERIÓDICO ou REVISTA CIENTÍFICA</a:t>
            </a:r>
          </a:p>
          <a:p>
            <a:r>
              <a:rPr lang="pt-BR" sz="2000" b="1" dirty="0">
                <a:solidFill>
                  <a:srgbClr val="003300"/>
                </a:solidFill>
                <a:latin typeface="Microsoft Sans Serif" pitchFamily="34" charset="0"/>
              </a:rPr>
              <a:t> Publica resultados de pesquisa; editada a intervalos regulares, por tempo indeterminado, no qual colaboram diversos pesquisadores, sob um tema específico. </a:t>
            </a:r>
          </a:p>
          <a:p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000" b="1" dirty="0">
                <a:solidFill>
                  <a:srgbClr val="003300"/>
                </a:solidFill>
                <a:latin typeface="Microsoft Sans Serif" pitchFamily="34" charset="0"/>
              </a:rPr>
              <a:t>ARTIGOS CIENTÍFICOS</a:t>
            </a:r>
          </a:p>
          <a:p>
            <a:pPr lvl="1"/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pPr lvl="1"/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Validade = avaliação por pares </a:t>
            </a:r>
          </a:p>
          <a:p>
            <a:pPr lvl="1"/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CONSELHO EDITORIAL </a:t>
            </a:r>
          </a:p>
          <a:p>
            <a:pPr lvl="1"/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r>
              <a:rPr lang="pt-BR" sz="1200" dirty="0"/>
              <a:t>.</a:t>
            </a:r>
            <a:endParaRPr lang="pt-B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63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Periódico</a:t>
            </a:r>
            <a:r>
              <a:rPr lang="en-US" sz="3800" b="1"/>
              <a:t>  </a:t>
            </a:r>
            <a:r>
              <a:rPr lang="en-US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ou</a:t>
            </a:r>
            <a:r>
              <a:rPr lang="en-US" sz="3800" b="1"/>
              <a:t> </a:t>
            </a:r>
            <a:r>
              <a:rPr lang="en-US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revista científica</a:t>
            </a:r>
            <a:endParaRPr lang="pt-BR" sz="2800" b="1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</p:txBody>
      </p:sp>
      <p:pic>
        <p:nvPicPr>
          <p:cNvPr id="1075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t="26469" b="26302"/>
          <a:stretch>
            <a:fillRect/>
          </a:stretch>
        </p:blipFill>
        <p:spPr>
          <a:xfrm>
            <a:off x="395288" y="1196975"/>
            <a:ext cx="8569325" cy="4679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Artigo</a:t>
            </a:r>
            <a:r>
              <a:rPr lang="en-US" sz="3800" b="1"/>
              <a:t> </a:t>
            </a:r>
            <a:r>
              <a:rPr lang="en-US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de</a:t>
            </a:r>
            <a:r>
              <a:rPr lang="en-US" sz="3800" b="1"/>
              <a:t> </a:t>
            </a:r>
            <a:r>
              <a:rPr lang="en-US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periódico/revista científica</a:t>
            </a:r>
            <a:endParaRPr lang="pt-BR" sz="3800" b="1"/>
          </a:p>
        </p:txBody>
      </p:sp>
      <p:pic>
        <p:nvPicPr>
          <p:cNvPr id="1085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3932" t="17991" r="3684" b="20292"/>
          <a:stretch/>
        </p:blipFill>
        <p:spPr>
          <a:xfrm>
            <a:off x="179512" y="21515"/>
            <a:ext cx="8929563" cy="3663243"/>
          </a:xfrm>
          <a:noFill/>
          <a:ln/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0C30C1FB-85FF-4E26-AC2A-C604F43C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311501"/>
            <a:ext cx="748883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pt-BR" dirty="0" err="1">
                <a:solidFill>
                  <a:srgbClr val="003300"/>
                </a:solidFill>
              </a:rPr>
              <a:t>Contaldo</a:t>
            </a:r>
            <a:r>
              <a:rPr lang="pt-BR" dirty="0">
                <a:solidFill>
                  <a:srgbClr val="003300"/>
                </a:solidFill>
              </a:rPr>
              <a:t> F, </a:t>
            </a:r>
            <a:r>
              <a:rPr lang="pt-BR" dirty="0" err="1">
                <a:solidFill>
                  <a:srgbClr val="003300"/>
                </a:solidFill>
              </a:rPr>
              <a:t>Pasanisi</a:t>
            </a:r>
            <a:r>
              <a:rPr lang="pt-BR" dirty="0">
                <a:solidFill>
                  <a:srgbClr val="003300"/>
                </a:solidFill>
              </a:rPr>
              <a:t> F.   </a:t>
            </a:r>
            <a:r>
              <a:rPr lang="pt-BR" dirty="0" err="1">
                <a:solidFill>
                  <a:srgbClr val="003300"/>
                </a:solidFill>
              </a:rPr>
              <a:t>Obesity</a:t>
            </a:r>
            <a:r>
              <a:rPr lang="pt-BR" dirty="0">
                <a:solidFill>
                  <a:srgbClr val="003300"/>
                </a:solidFill>
              </a:rPr>
              <a:t> </a:t>
            </a:r>
            <a:r>
              <a:rPr lang="pt-BR" dirty="0" err="1">
                <a:solidFill>
                  <a:srgbClr val="003300"/>
                </a:solidFill>
              </a:rPr>
              <a:t>epidemics</a:t>
            </a:r>
            <a:r>
              <a:rPr lang="pt-BR" dirty="0">
                <a:solidFill>
                  <a:srgbClr val="003300"/>
                </a:solidFill>
              </a:rPr>
              <a:t>: </a:t>
            </a:r>
            <a:r>
              <a:rPr lang="pt-BR" dirty="0" err="1">
                <a:solidFill>
                  <a:srgbClr val="003300"/>
                </a:solidFill>
              </a:rPr>
              <a:t>simple</a:t>
            </a:r>
            <a:r>
              <a:rPr lang="pt-BR" dirty="0">
                <a:solidFill>
                  <a:srgbClr val="003300"/>
                </a:solidFill>
              </a:rPr>
              <a:t> </a:t>
            </a:r>
            <a:r>
              <a:rPr lang="pt-BR" dirty="0" err="1">
                <a:solidFill>
                  <a:srgbClr val="003300"/>
                </a:solidFill>
              </a:rPr>
              <a:t>or</a:t>
            </a:r>
            <a:r>
              <a:rPr lang="pt-BR" dirty="0">
                <a:solidFill>
                  <a:srgbClr val="003300"/>
                </a:solidFill>
              </a:rPr>
              <a:t> </a:t>
            </a:r>
            <a:r>
              <a:rPr lang="pt-BR" dirty="0" err="1">
                <a:solidFill>
                  <a:srgbClr val="003300"/>
                </a:solidFill>
              </a:rPr>
              <a:t>simplistic</a:t>
            </a:r>
            <a:r>
              <a:rPr lang="pt-BR" dirty="0">
                <a:solidFill>
                  <a:srgbClr val="003300"/>
                </a:solidFill>
              </a:rPr>
              <a:t> </a:t>
            </a:r>
            <a:r>
              <a:rPr lang="pt-BR" dirty="0" err="1">
                <a:solidFill>
                  <a:srgbClr val="003300"/>
                </a:solidFill>
              </a:rPr>
              <a:t>answers</a:t>
            </a:r>
            <a:r>
              <a:rPr lang="pt-BR" dirty="0">
                <a:solidFill>
                  <a:srgbClr val="003300"/>
                </a:solidFill>
              </a:rPr>
              <a:t>? </a:t>
            </a:r>
            <a:r>
              <a:rPr lang="pt-BR" dirty="0" err="1">
                <a:solidFill>
                  <a:srgbClr val="003300"/>
                </a:solidFill>
              </a:rPr>
              <a:t>Clin</a:t>
            </a:r>
            <a:r>
              <a:rPr lang="pt-BR" dirty="0">
                <a:solidFill>
                  <a:srgbClr val="003300"/>
                </a:solidFill>
              </a:rPr>
              <a:t> </a:t>
            </a:r>
            <a:r>
              <a:rPr lang="pt-BR" dirty="0" err="1">
                <a:solidFill>
                  <a:srgbClr val="003300"/>
                </a:solidFill>
              </a:rPr>
              <a:t>Nutr</a:t>
            </a:r>
            <a:r>
              <a:rPr lang="pt-BR" dirty="0">
                <a:solidFill>
                  <a:srgbClr val="003300"/>
                </a:solidFill>
              </a:rPr>
              <a:t> 2005; 24(4):221-4.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32B5D3E2-351B-43DE-9540-AC119FDB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5158829"/>
            <a:ext cx="72739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3399"/>
                </a:solidFill>
              </a:rPr>
              <a:t>CONTALDO, F.; PASANISI, F. </a:t>
            </a:r>
            <a:r>
              <a:rPr lang="pt-BR" dirty="0" err="1">
                <a:solidFill>
                  <a:srgbClr val="003399"/>
                </a:solidFill>
              </a:rPr>
              <a:t>Obesity</a:t>
            </a:r>
            <a:r>
              <a:rPr lang="pt-BR" dirty="0">
                <a:solidFill>
                  <a:srgbClr val="003399"/>
                </a:solidFill>
              </a:rPr>
              <a:t> </a:t>
            </a:r>
            <a:r>
              <a:rPr lang="pt-BR" dirty="0" err="1">
                <a:solidFill>
                  <a:srgbClr val="003399"/>
                </a:solidFill>
              </a:rPr>
              <a:t>epidemics</a:t>
            </a:r>
            <a:r>
              <a:rPr lang="pt-BR" dirty="0">
                <a:solidFill>
                  <a:srgbClr val="003399"/>
                </a:solidFill>
              </a:rPr>
              <a:t>: </a:t>
            </a:r>
            <a:r>
              <a:rPr lang="pt-BR" dirty="0" err="1">
                <a:solidFill>
                  <a:srgbClr val="003399"/>
                </a:solidFill>
              </a:rPr>
              <a:t>simple</a:t>
            </a:r>
            <a:r>
              <a:rPr lang="pt-BR" dirty="0">
                <a:solidFill>
                  <a:srgbClr val="003399"/>
                </a:solidFill>
              </a:rPr>
              <a:t> </a:t>
            </a:r>
            <a:r>
              <a:rPr lang="pt-BR" dirty="0" err="1">
                <a:solidFill>
                  <a:srgbClr val="003399"/>
                </a:solidFill>
              </a:rPr>
              <a:t>or</a:t>
            </a:r>
            <a:r>
              <a:rPr lang="pt-BR" dirty="0">
                <a:solidFill>
                  <a:srgbClr val="003399"/>
                </a:solidFill>
              </a:rPr>
              <a:t> </a:t>
            </a:r>
            <a:r>
              <a:rPr lang="pt-BR" dirty="0" err="1">
                <a:solidFill>
                  <a:srgbClr val="003399"/>
                </a:solidFill>
              </a:rPr>
              <a:t>simplistic</a:t>
            </a:r>
            <a:r>
              <a:rPr lang="pt-BR" dirty="0">
                <a:solidFill>
                  <a:srgbClr val="003399"/>
                </a:solidFill>
              </a:rPr>
              <a:t> </a:t>
            </a:r>
            <a:r>
              <a:rPr lang="pt-BR" dirty="0" err="1">
                <a:solidFill>
                  <a:srgbClr val="003399"/>
                </a:solidFill>
              </a:rPr>
              <a:t>answers</a:t>
            </a:r>
            <a:r>
              <a:rPr lang="pt-BR" dirty="0">
                <a:solidFill>
                  <a:srgbClr val="003399"/>
                </a:solidFill>
              </a:rPr>
              <a:t>? </a:t>
            </a:r>
            <a:r>
              <a:rPr lang="pt-BR" b="1" dirty="0" err="1">
                <a:solidFill>
                  <a:srgbClr val="003399"/>
                </a:solidFill>
              </a:rPr>
              <a:t>Clinical</a:t>
            </a:r>
            <a:r>
              <a:rPr lang="pt-BR" b="1" dirty="0">
                <a:solidFill>
                  <a:srgbClr val="003399"/>
                </a:solidFill>
              </a:rPr>
              <a:t> </a:t>
            </a:r>
            <a:r>
              <a:rPr lang="pt-BR" b="1" dirty="0" err="1">
                <a:solidFill>
                  <a:srgbClr val="003399"/>
                </a:solidFill>
              </a:rPr>
              <a:t>Nutrition</a:t>
            </a:r>
            <a:r>
              <a:rPr lang="pt-BR" dirty="0">
                <a:solidFill>
                  <a:srgbClr val="003399"/>
                </a:solidFill>
              </a:rPr>
              <a:t>, Geneva, v.24, n.4, p. 221-4, </a:t>
            </a:r>
            <a:r>
              <a:rPr lang="pt-BR" dirty="0" err="1">
                <a:solidFill>
                  <a:srgbClr val="003399"/>
                </a:solidFill>
              </a:rPr>
              <a:t>apr</a:t>
            </a:r>
            <a:r>
              <a:rPr lang="pt-BR" dirty="0">
                <a:solidFill>
                  <a:srgbClr val="003399"/>
                </a:solidFill>
              </a:rPr>
              <a:t>. 2005. </a:t>
            </a: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F84D915B-29D1-4BEB-AD73-F553896A4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488" y="4544293"/>
            <a:ext cx="1398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rgbClr val="CC3300"/>
                </a:solidFill>
              </a:rPr>
              <a:t>Vancouver</a:t>
            </a:r>
            <a:endParaRPr lang="pt-BR" dirty="0"/>
          </a:p>
        </p:txBody>
      </p:sp>
      <p:sp>
        <p:nvSpPr>
          <p:cNvPr id="9" name="Text Box 30">
            <a:extLst>
              <a:ext uri="{FF2B5EF4-FFF2-40B4-BE49-F238E27FC236}">
                <a16:creationId xmlns:a16="http://schemas.microsoft.com/office/drawing/2014/main" id="{746496C5-302C-40E1-BEC0-6CA5A7A80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360" y="5480397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rgbClr val="CC3300"/>
                </a:solidFill>
              </a:rPr>
              <a:t>ABNT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310233"/>
            <a:ext cx="8753475" cy="598487"/>
          </a:xfrm>
          <a:noFill/>
          <a:ln/>
        </p:spPr>
        <p:txBody>
          <a:bodyPr/>
          <a:lstStyle/>
          <a:p>
            <a:r>
              <a:rPr lang="pt-BR" sz="3400" b="1" dirty="0">
                <a:solidFill>
                  <a:srgbClr val="003300"/>
                </a:solidFill>
                <a:latin typeface="Microsoft Sans Serif" pitchFamily="34" charset="0"/>
              </a:rPr>
              <a:t>Documentos eletrônicos - Revistas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46225" y="692150"/>
            <a:ext cx="689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pt-BR" sz="2400" b="1">
              <a:solidFill>
                <a:srgbClr val="000099"/>
              </a:solidFill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2844800" y="908050"/>
            <a:ext cx="48958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468313" y="1383159"/>
            <a:ext cx="4116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400" b="1" dirty="0">
                <a:solidFill>
                  <a:srgbClr val="CC3300"/>
                </a:solidFill>
              </a:rPr>
              <a:t>Artigo online - VANCOUVER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468313" y="3212976"/>
            <a:ext cx="2986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400" b="1" dirty="0">
                <a:solidFill>
                  <a:srgbClr val="CC3300"/>
                </a:solidFill>
              </a:rPr>
              <a:t>Artigo online - ABNT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7EBCD333-A863-49B9-8725-729D2FDA5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922056"/>
            <a:ext cx="8424862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pt-BR" dirty="0" err="1">
                <a:solidFill>
                  <a:srgbClr val="003300"/>
                </a:solidFill>
              </a:rPr>
              <a:t>Contaldo</a:t>
            </a:r>
            <a:r>
              <a:rPr lang="pt-BR" dirty="0">
                <a:solidFill>
                  <a:srgbClr val="003300"/>
                </a:solidFill>
              </a:rPr>
              <a:t> F, </a:t>
            </a:r>
            <a:r>
              <a:rPr lang="pt-BR" dirty="0" err="1">
                <a:solidFill>
                  <a:srgbClr val="003300"/>
                </a:solidFill>
              </a:rPr>
              <a:t>Pasanisi</a:t>
            </a:r>
            <a:r>
              <a:rPr lang="pt-BR" dirty="0">
                <a:solidFill>
                  <a:srgbClr val="003300"/>
                </a:solidFill>
              </a:rPr>
              <a:t> F.   </a:t>
            </a:r>
            <a:r>
              <a:rPr lang="pt-BR" dirty="0" err="1">
                <a:solidFill>
                  <a:srgbClr val="003300"/>
                </a:solidFill>
              </a:rPr>
              <a:t>Obesity</a:t>
            </a:r>
            <a:r>
              <a:rPr lang="pt-BR" dirty="0">
                <a:solidFill>
                  <a:srgbClr val="003300"/>
                </a:solidFill>
              </a:rPr>
              <a:t> </a:t>
            </a:r>
            <a:r>
              <a:rPr lang="pt-BR" dirty="0" err="1">
                <a:solidFill>
                  <a:srgbClr val="003300"/>
                </a:solidFill>
              </a:rPr>
              <a:t>epidemics</a:t>
            </a:r>
            <a:r>
              <a:rPr lang="pt-BR" dirty="0">
                <a:solidFill>
                  <a:srgbClr val="003300"/>
                </a:solidFill>
              </a:rPr>
              <a:t>: </a:t>
            </a:r>
            <a:r>
              <a:rPr lang="pt-BR" dirty="0" err="1">
                <a:solidFill>
                  <a:srgbClr val="003300"/>
                </a:solidFill>
              </a:rPr>
              <a:t>simple</a:t>
            </a:r>
            <a:r>
              <a:rPr lang="pt-BR" dirty="0">
                <a:solidFill>
                  <a:srgbClr val="003300"/>
                </a:solidFill>
              </a:rPr>
              <a:t> </a:t>
            </a:r>
            <a:r>
              <a:rPr lang="pt-BR" dirty="0" err="1">
                <a:solidFill>
                  <a:srgbClr val="003300"/>
                </a:solidFill>
              </a:rPr>
              <a:t>or</a:t>
            </a:r>
            <a:r>
              <a:rPr lang="pt-BR" dirty="0">
                <a:solidFill>
                  <a:srgbClr val="003300"/>
                </a:solidFill>
              </a:rPr>
              <a:t> </a:t>
            </a:r>
            <a:r>
              <a:rPr lang="pt-BR" dirty="0" err="1">
                <a:solidFill>
                  <a:srgbClr val="003300"/>
                </a:solidFill>
              </a:rPr>
              <a:t>simplistic</a:t>
            </a:r>
            <a:r>
              <a:rPr lang="pt-BR" dirty="0">
                <a:solidFill>
                  <a:srgbClr val="003300"/>
                </a:solidFill>
              </a:rPr>
              <a:t> </a:t>
            </a:r>
            <a:r>
              <a:rPr lang="pt-BR" dirty="0" err="1">
                <a:solidFill>
                  <a:srgbClr val="003300"/>
                </a:solidFill>
              </a:rPr>
              <a:t>answers</a:t>
            </a:r>
            <a:r>
              <a:rPr lang="pt-BR" dirty="0">
                <a:solidFill>
                  <a:srgbClr val="003300"/>
                </a:solidFill>
              </a:rPr>
              <a:t>? </a:t>
            </a:r>
            <a:r>
              <a:rPr lang="pt-BR" dirty="0" err="1">
                <a:solidFill>
                  <a:srgbClr val="003300"/>
                </a:solidFill>
              </a:rPr>
              <a:t>Clin</a:t>
            </a:r>
            <a:r>
              <a:rPr lang="pt-BR" dirty="0">
                <a:solidFill>
                  <a:srgbClr val="003300"/>
                </a:solidFill>
              </a:rPr>
              <a:t> </a:t>
            </a:r>
            <a:r>
              <a:rPr lang="pt-BR" dirty="0" err="1">
                <a:solidFill>
                  <a:srgbClr val="003300"/>
                </a:solidFill>
              </a:rPr>
              <a:t>Nutr</a:t>
            </a:r>
            <a:r>
              <a:rPr lang="pt-BR" dirty="0">
                <a:solidFill>
                  <a:srgbClr val="003300"/>
                </a:solidFill>
              </a:rPr>
              <a:t> [internet]. 2005 [acesso em 27 maio 2023] 24(4):[12 telas].;2(2). Disponível em: </a:t>
            </a:r>
            <a:r>
              <a:rPr lang="pt-BR" dirty="0">
                <a:solidFill>
                  <a:srgbClr val="003300"/>
                </a:solidFill>
                <a:hlinkClick r:id="rId3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https://doi.org/10.1016/j.clnu.2004.10.005</a:t>
            </a:r>
            <a:endParaRPr lang="pt-BR" dirty="0">
              <a:solidFill>
                <a:srgbClr val="003300"/>
              </a:solidFill>
            </a:endParaRPr>
          </a:p>
          <a:p>
            <a:pPr eaLnBrk="0" hangingPunct="0"/>
            <a:endParaRPr lang="pt-BR" dirty="0">
              <a:solidFill>
                <a:srgbClr val="003300"/>
              </a:solidFill>
            </a:endParaRPr>
          </a:p>
          <a:p>
            <a:pPr eaLnBrk="0" hangingPunct="0"/>
            <a:endParaRPr lang="en-US" dirty="0">
              <a:solidFill>
                <a:srgbClr val="003300"/>
              </a:solidFill>
            </a:endParaRPr>
          </a:p>
          <a:p>
            <a:pPr eaLnBrk="0" hangingPunct="0"/>
            <a:endParaRPr lang="pt-BR" dirty="0">
              <a:solidFill>
                <a:srgbClr val="003300"/>
              </a:solidFill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3170FBD6-BFE0-4570-936D-0710F4906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27" y="3933056"/>
            <a:ext cx="8282037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3399"/>
                </a:solidFill>
              </a:rPr>
              <a:t>CONTALDO, F.; PASANISI, F. </a:t>
            </a:r>
            <a:r>
              <a:rPr lang="pt-BR" dirty="0" err="1">
                <a:solidFill>
                  <a:srgbClr val="003399"/>
                </a:solidFill>
              </a:rPr>
              <a:t>Obesity</a:t>
            </a:r>
            <a:r>
              <a:rPr lang="pt-BR" dirty="0">
                <a:solidFill>
                  <a:srgbClr val="003399"/>
                </a:solidFill>
              </a:rPr>
              <a:t> </a:t>
            </a:r>
            <a:r>
              <a:rPr lang="pt-BR" dirty="0" err="1">
                <a:solidFill>
                  <a:srgbClr val="003399"/>
                </a:solidFill>
              </a:rPr>
              <a:t>epidemics</a:t>
            </a:r>
            <a:r>
              <a:rPr lang="pt-BR" dirty="0">
                <a:solidFill>
                  <a:srgbClr val="003399"/>
                </a:solidFill>
              </a:rPr>
              <a:t>: </a:t>
            </a:r>
            <a:r>
              <a:rPr lang="pt-BR" dirty="0" err="1">
                <a:solidFill>
                  <a:srgbClr val="003399"/>
                </a:solidFill>
              </a:rPr>
              <a:t>simple</a:t>
            </a:r>
            <a:r>
              <a:rPr lang="pt-BR" dirty="0">
                <a:solidFill>
                  <a:srgbClr val="003399"/>
                </a:solidFill>
              </a:rPr>
              <a:t> </a:t>
            </a:r>
            <a:r>
              <a:rPr lang="pt-BR" dirty="0" err="1">
                <a:solidFill>
                  <a:srgbClr val="003399"/>
                </a:solidFill>
              </a:rPr>
              <a:t>or</a:t>
            </a:r>
            <a:r>
              <a:rPr lang="pt-BR" dirty="0">
                <a:solidFill>
                  <a:srgbClr val="003399"/>
                </a:solidFill>
              </a:rPr>
              <a:t> </a:t>
            </a:r>
            <a:r>
              <a:rPr lang="pt-BR" dirty="0" err="1">
                <a:solidFill>
                  <a:srgbClr val="003399"/>
                </a:solidFill>
              </a:rPr>
              <a:t>simplistic</a:t>
            </a:r>
            <a:r>
              <a:rPr lang="pt-BR" dirty="0">
                <a:solidFill>
                  <a:srgbClr val="003399"/>
                </a:solidFill>
              </a:rPr>
              <a:t> </a:t>
            </a:r>
            <a:r>
              <a:rPr lang="pt-BR" dirty="0" err="1">
                <a:solidFill>
                  <a:srgbClr val="003399"/>
                </a:solidFill>
              </a:rPr>
              <a:t>answers</a:t>
            </a:r>
            <a:r>
              <a:rPr lang="pt-BR" dirty="0">
                <a:solidFill>
                  <a:srgbClr val="003399"/>
                </a:solidFill>
              </a:rPr>
              <a:t>? </a:t>
            </a:r>
            <a:r>
              <a:rPr lang="pt-BR" b="1" dirty="0" err="1">
                <a:solidFill>
                  <a:srgbClr val="003399"/>
                </a:solidFill>
              </a:rPr>
              <a:t>Clinical</a:t>
            </a:r>
            <a:r>
              <a:rPr lang="pt-BR" b="1" dirty="0">
                <a:solidFill>
                  <a:srgbClr val="003399"/>
                </a:solidFill>
              </a:rPr>
              <a:t> </a:t>
            </a:r>
            <a:r>
              <a:rPr lang="pt-BR" b="1" dirty="0" err="1">
                <a:solidFill>
                  <a:srgbClr val="003399"/>
                </a:solidFill>
              </a:rPr>
              <a:t>Nutrition</a:t>
            </a:r>
            <a:r>
              <a:rPr lang="pt-BR" dirty="0">
                <a:solidFill>
                  <a:srgbClr val="003399"/>
                </a:solidFill>
              </a:rPr>
              <a:t>, Geneva, v.24, n.4, p. 221-4, </a:t>
            </a:r>
            <a:r>
              <a:rPr lang="pt-BR" dirty="0" err="1">
                <a:solidFill>
                  <a:srgbClr val="003399"/>
                </a:solidFill>
              </a:rPr>
              <a:t>apr</a:t>
            </a:r>
            <a:r>
              <a:rPr lang="pt-BR" dirty="0">
                <a:solidFill>
                  <a:srgbClr val="003399"/>
                </a:solidFill>
              </a:rPr>
              <a:t>. 2005. Disponível em </a:t>
            </a:r>
            <a:r>
              <a:rPr lang="pt-BR" dirty="0">
                <a:solidFill>
                  <a:srgbClr val="003300"/>
                </a:solidFill>
                <a:hlinkClick r:id="rId3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https://doi.org/10.1016/j.clnu.2004.10.005</a:t>
            </a:r>
            <a:r>
              <a:rPr lang="pt-BR" dirty="0">
                <a:solidFill>
                  <a:srgbClr val="003300"/>
                </a:solidFill>
              </a:rPr>
              <a:t>. Acesso em: 27 maio 2023.</a:t>
            </a:r>
            <a:endParaRPr lang="pt-BR" dirty="0">
              <a:solidFill>
                <a:srgbClr val="003399"/>
              </a:solidFill>
            </a:endParaRPr>
          </a:p>
          <a:p>
            <a:r>
              <a:rPr lang="pt-BR" dirty="0"/>
              <a:t> </a:t>
            </a:r>
            <a:endParaRPr lang="pt-BR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8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91680" y="6021288"/>
            <a:ext cx="5843587" cy="457200"/>
          </a:xfrm>
        </p:spPr>
        <p:txBody>
          <a:bodyPr/>
          <a:lstStyle/>
          <a:p>
            <a:r>
              <a:rPr lang="en-US" altLang="en-US" dirty="0" err="1"/>
              <a:t>Acesso</a:t>
            </a:r>
            <a:r>
              <a:rPr lang="en-US" altLang="en-US" dirty="0"/>
              <a:t> </a:t>
            </a:r>
            <a:r>
              <a:rPr lang="en-US" altLang="en-US" dirty="0" err="1"/>
              <a:t>também</a:t>
            </a:r>
            <a:r>
              <a:rPr lang="en-US" altLang="en-US" dirty="0"/>
              <a:t> </a:t>
            </a:r>
            <a:r>
              <a:rPr lang="en-US" altLang="en-US" dirty="0" err="1"/>
              <a:t>em</a:t>
            </a:r>
            <a:r>
              <a:rPr lang="en-US" altLang="en-US" dirty="0"/>
              <a:t> “</a:t>
            </a:r>
            <a:r>
              <a:rPr lang="en-US" altLang="en-US" dirty="0" err="1"/>
              <a:t>como</a:t>
            </a:r>
            <a:r>
              <a:rPr lang="en-US" altLang="en-US" dirty="0"/>
              <a:t> </a:t>
            </a:r>
            <a:r>
              <a:rPr lang="en-US" altLang="en-US" dirty="0" err="1"/>
              <a:t>citar</a:t>
            </a:r>
            <a:r>
              <a:rPr lang="en-US" altLang="en-US" dirty="0"/>
              <a:t>” </a:t>
            </a:r>
            <a:r>
              <a:rPr lang="en-US" altLang="en-US" dirty="0" err="1"/>
              <a:t>nas</a:t>
            </a:r>
            <a:r>
              <a:rPr lang="en-US" altLang="en-US" dirty="0"/>
              <a:t> </a:t>
            </a:r>
            <a:r>
              <a:rPr lang="en-US" altLang="en-US" dirty="0" err="1"/>
              <a:t>próprias</a:t>
            </a:r>
            <a:r>
              <a:rPr lang="en-US" altLang="en-US" dirty="0"/>
              <a:t> bases de dados</a:t>
            </a:r>
            <a:endParaRPr lang="pt-BR" alt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166688"/>
            <a:ext cx="8753475" cy="598487"/>
          </a:xfrm>
          <a:noFill/>
          <a:ln/>
        </p:spPr>
        <p:txBody>
          <a:bodyPr/>
          <a:lstStyle/>
          <a:p>
            <a:r>
              <a:rPr lang="pt-BR" sz="3400" b="1" dirty="0">
                <a:solidFill>
                  <a:srgbClr val="003300"/>
                </a:solidFill>
                <a:latin typeface="Microsoft Sans Serif" pitchFamily="34" charset="0"/>
              </a:rPr>
              <a:t>Referências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546225" y="692150"/>
            <a:ext cx="689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pt-BR" sz="2400" b="1">
              <a:solidFill>
                <a:srgbClr val="000099"/>
              </a:solidFill>
            </a:endParaRP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844800" y="908050"/>
            <a:ext cx="48958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84213" y="908720"/>
            <a:ext cx="74882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1" dirty="0"/>
              <a:t>CONSULTADA   </a:t>
            </a:r>
            <a:r>
              <a:rPr lang="pt-BR" b="1" dirty="0">
                <a:solidFill>
                  <a:srgbClr val="FF0000"/>
                </a:solidFill>
              </a:rPr>
              <a:t>          </a:t>
            </a:r>
            <a:r>
              <a:rPr lang="pt-BR" b="1" dirty="0"/>
              <a:t>#</a:t>
            </a:r>
            <a:r>
              <a:rPr lang="pt-BR" b="1" dirty="0">
                <a:solidFill>
                  <a:srgbClr val="FF0000"/>
                </a:solidFill>
              </a:rPr>
              <a:t>               </a:t>
            </a:r>
            <a:r>
              <a:rPr lang="pt-BR" sz="2400" b="1" dirty="0"/>
              <a:t>CITADA</a:t>
            </a:r>
          </a:p>
          <a:p>
            <a:r>
              <a:rPr lang="pt-BR" b="1" dirty="0">
                <a:solidFill>
                  <a:srgbClr val="CC3300"/>
                </a:solidFill>
              </a:rPr>
              <a:t>Bibliografia complementar</a:t>
            </a:r>
            <a:r>
              <a:rPr lang="pt-BR" sz="2400" b="1" dirty="0">
                <a:solidFill>
                  <a:srgbClr val="CC3300"/>
                </a:solidFill>
              </a:rPr>
              <a:t>	 R</a:t>
            </a:r>
            <a:r>
              <a:rPr lang="pt-BR" b="1" dirty="0">
                <a:solidFill>
                  <a:srgbClr val="CC3300"/>
                </a:solidFill>
              </a:rPr>
              <a:t>eferências</a:t>
            </a:r>
          </a:p>
          <a:p>
            <a:r>
              <a:rPr lang="pt-BR" b="1" dirty="0">
                <a:solidFill>
                  <a:srgbClr val="CC3300"/>
                </a:solidFill>
              </a:rPr>
              <a:t>Bibliografia consultada</a:t>
            </a:r>
          </a:p>
          <a:p>
            <a:r>
              <a:rPr lang="pt-BR" b="1" dirty="0">
                <a:solidFill>
                  <a:srgbClr val="CC3300"/>
                </a:solidFill>
              </a:rPr>
              <a:t>Leitura complementar </a:t>
            </a:r>
          </a:p>
          <a:p>
            <a:r>
              <a:rPr lang="pt-BR" b="1" dirty="0">
                <a:solidFill>
                  <a:srgbClr val="000080"/>
                </a:solidFill>
              </a:rPr>
              <a:t>                          </a:t>
            </a:r>
            <a:endParaRPr lang="pt-BR" sz="2400" b="1" dirty="0">
              <a:solidFill>
                <a:srgbClr val="CC3300"/>
              </a:solidFill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07950" y="2852936"/>
            <a:ext cx="892810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hlinkClick r:id="rId3"/>
              </a:rPr>
              <a:t>Guia</a:t>
            </a:r>
            <a:r>
              <a:rPr lang="en-US" b="1" dirty="0">
                <a:solidFill>
                  <a:srgbClr val="FF0000"/>
                </a:solidFill>
                <a:hlinkClick r:id="rId3"/>
              </a:rPr>
              <a:t> de </a:t>
            </a:r>
            <a:r>
              <a:rPr lang="en-US" b="1" dirty="0" err="1">
                <a:solidFill>
                  <a:srgbClr val="FF0000"/>
                </a:solidFill>
                <a:hlinkClick r:id="rId3"/>
              </a:rPr>
              <a:t>apresentação</a:t>
            </a:r>
            <a:r>
              <a:rPr lang="en-US" b="1" dirty="0">
                <a:solidFill>
                  <a:srgbClr val="FF0000"/>
                </a:solidFill>
                <a:hlinkClick r:id="rId3"/>
              </a:rPr>
              <a:t> de </a:t>
            </a:r>
            <a:r>
              <a:rPr lang="en-US" b="1" dirty="0" err="1">
                <a:solidFill>
                  <a:srgbClr val="FF0000"/>
                </a:solidFill>
                <a:hlinkClick r:id="rId3"/>
              </a:rPr>
              <a:t>teses</a:t>
            </a:r>
            <a:r>
              <a:rPr lang="en-US" b="1" dirty="0">
                <a:solidFill>
                  <a:srgbClr val="FF0000"/>
                </a:solidFill>
                <a:hlinkClick r:id="rId3"/>
              </a:rPr>
              <a:t>/ </a:t>
            </a:r>
            <a:r>
              <a:rPr lang="en-US" b="1" dirty="0" err="1">
                <a:solidFill>
                  <a:srgbClr val="FF0000"/>
                </a:solidFill>
                <a:hlinkClick r:id="rId3"/>
              </a:rPr>
              <a:t>Adotado</a:t>
            </a:r>
            <a:r>
              <a:rPr lang="en-US" b="1" dirty="0">
                <a:solidFill>
                  <a:srgbClr val="FF0000"/>
                </a:solidFill>
                <a:hlinkClick r:id="rId3"/>
              </a:rPr>
              <a:t> </a:t>
            </a:r>
            <a:r>
              <a:rPr lang="en-US" b="1" dirty="0" err="1">
                <a:solidFill>
                  <a:srgbClr val="FF0000"/>
                </a:solidFill>
                <a:hlinkClick r:id="rId3"/>
              </a:rPr>
              <a:t>na</a:t>
            </a:r>
            <a:r>
              <a:rPr lang="en-US" b="1" dirty="0">
                <a:solidFill>
                  <a:srgbClr val="FF0000"/>
                </a:solidFill>
                <a:hlinkClick r:id="rId3"/>
              </a:rPr>
              <a:t> FSP/USP</a:t>
            </a:r>
            <a:endParaRPr lang="en-US" b="1" dirty="0">
              <a:solidFill>
                <a:srgbClr val="FF0000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  <a:p>
            <a:r>
              <a:rPr lang="pt-BR" b="1" i="0" dirty="0">
                <a:solidFill>
                  <a:srgbClr val="268FA9"/>
                </a:solidFill>
                <a:effectLst/>
                <a:latin typeface="-apple-system"/>
              </a:rPr>
              <a:t>ABNT - </a:t>
            </a:r>
            <a:r>
              <a:rPr lang="pt-BR" b="0" i="0" dirty="0">
                <a:solidFill>
                  <a:srgbClr val="212529"/>
                </a:solidFill>
                <a:effectLst/>
                <a:latin typeface="-apple-system"/>
              </a:rPr>
              <a:t>Portal contendo normas e do Mercosul, além de outras; acesso aberto a toda comunidade USP, por meio de reconhecimento de IP, </a:t>
            </a:r>
            <a:r>
              <a:rPr lang="pt-BR" dirty="0">
                <a:solidFill>
                  <a:srgbClr val="212529"/>
                </a:solidFill>
                <a:latin typeface="-apple-system"/>
              </a:rPr>
              <a:t>ou via</a:t>
            </a:r>
            <a:r>
              <a:rPr lang="pt-BR" b="0" i="0" dirty="0">
                <a:solidFill>
                  <a:srgbClr val="212529"/>
                </a:solidFill>
                <a:effectLst/>
                <a:latin typeface="-apple-system"/>
              </a:rPr>
              <a:t> VPN USP ou Senha Única da USP (link: </a:t>
            </a:r>
            <a:r>
              <a:rPr lang="pt-BR" b="0" i="0" dirty="0">
                <a:solidFill>
                  <a:srgbClr val="212529"/>
                </a:solidFill>
                <a:effectLst/>
                <a:latin typeface="-apple-system"/>
                <a:hlinkClick r:id="rId4"/>
              </a:rPr>
              <a:t>https://uspdigital.usp.br</a:t>
            </a:r>
            <a:r>
              <a:rPr lang="pt-BR" b="0" i="0" dirty="0">
                <a:solidFill>
                  <a:srgbClr val="212529"/>
                </a:solidFill>
                <a:effectLst/>
                <a:latin typeface="-apple-system"/>
              </a:rPr>
              <a:t>). </a:t>
            </a:r>
            <a:r>
              <a:rPr lang="pt-BR" sz="2000" b="1" dirty="0">
                <a:solidFill>
                  <a:srgbClr val="0033CC"/>
                </a:solidFill>
              </a:rPr>
              <a:t>Portal </a:t>
            </a:r>
            <a:r>
              <a:rPr lang="pt-BR" sz="2000" b="1" dirty="0" err="1">
                <a:solidFill>
                  <a:srgbClr val="0033CC"/>
                </a:solidFill>
              </a:rPr>
              <a:t>Gedweb</a:t>
            </a:r>
            <a:endParaRPr lang="pt-B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pt-B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pt-BR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1" i="0" dirty="0" err="1">
                <a:solidFill>
                  <a:srgbClr val="4D4D4D"/>
                </a:solidFill>
                <a:effectLst/>
                <a:latin typeface="sourcesansregular"/>
              </a:rPr>
              <a:t>Estilo</a:t>
            </a:r>
            <a:r>
              <a:rPr lang="en-US" b="1" i="0" dirty="0">
                <a:solidFill>
                  <a:srgbClr val="4D4D4D"/>
                </a:solidFill>
                <a:effectLst/>
                <a:latin typeface="sourcesansregular"/>
              </a:rPr>
              <a:t> </a:t>
            </a:r>
            <a:r>
              <a:rPr lang="en-US" b="1" dirty="0">
                <a:solidFill>
                  <a:srgbClr val="4D4D4D"/>
                </a:solidFill>
                <a:effectLst/>
                <a:latin typeface="sourcesansregular"/>
              </a:rPr>
              <a:t>Vancouver</a:t>
            </a:r>
            <a:r>
              <a:rPr lang="en-US" b="0" i="0" dirty="0">
                <a:solidFill>
                  <a:srgbClr val="4D4D4D"/>
                </a:solidFill>
                <a:effectLst/>
                <a:latin typeface="sourcesansregular"/>
              </a:rPr>
              <a:t> – </a:t>
            </a:r>
            <a:r>
              <a:rPr lang="en-US" b="0" i="0" u="sng" dirty="0">
                <a:solidFill>
                  <a:srgbClr val="0063A7"/>
                </a:solidFill>
                <a:effectLst/>
                <a:latin typeface="sourcesansbold"/>
                <a:hlinkClick r:id="rId5"/>
              </a:rPr>
              <a:t>Uniform Requirements for Manuscripts Submitted to Biomedical Journals: Writing and Editing for Biomedical Publication</a:t>
            </a:r>
            <a:endParaRPr lang="en-US" b="0" i="0" u="sng" dirty="0">
              <a:solidFill>
                <a:srgbClr val="0063A7"/>
              </a:solidFill>
              <a:effectLst/>
              <a:latin typeface="sourcesansbold"/>
            </a:endParaRPr>
          </a:p>
          <a:p>
            <a:r>
              <a:rPr lang="en-US" b="0" i="0" u="sng" dirty="0" err="1">
                <a:solidFill>
                  <a:srgbClr val="0063A7"/>
                </a:solidFill>
                <a:effectLst/>
                <a:latin typeface="sourcesansbold"/>
              </a:rPr>
              <a:t>referências</a:t>
            </a:r>
            <a:r>
              <a:rPr lang="en-US" b="0" i="0" u="sng" dirty="0">
                <a:solidFill>
                  <a:srgbClr val="0063A7"/>
                </a:solidFill>
                <a:effectLst/>
                <a:latin typeface="sourcesansbold"/>
              </a:rPr>
              <a:t>:</a:t>
            </a:r>
            <a:r>
              <a:rPr lang="en-US" b="0" i="0" dirty="0">
                <a:solidFill>
                  <a:srgbClr val="4D4D4D"/>
                </a:solidFill>
                <a:effectLst/>
                <a:latin typeface="sourcesansregular"/>
              </a:rPr>
              <a:t> https://www.nlm.nih.gov/bsd/uniform_requirements.html#electronic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166688"/>
            <a:ext cx="8753475" cy="598487"/>
          </a:xfrm>
          <a:noFill/>
          <a:ln/>
        </p:spPr>
        <p:txBody>
          <a:bodyPr/>
          <a:lstStyle/>
          <a:p>
            <a:r>
              <a:rPr lang="pt-BR" sz="3400" b="1" dirty="0">
                <a:solidFill>
                  <a:srgbClr val="003300"/>
                </a:solidFill>
                <a:latin typeface="Microsoft Sans Serif" pitchFamily="34" charset="0"/>
              </a:rPr>
              <a:t>Referências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546225" y="692150"/>
            <a:ext cx="689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pt-BR" sz="2400" b="1">
              <a:solidFill>
                <a:srgbClr val="000099"/>
              </a:solidFill>
            </a:endParaRP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844800" y="908050"/>
            <a:ext cx="48958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84213" y="3356992"/>
            <a:ext cx="74882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1" dirty="0" err="1"/>
              <a:t>Comparison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reference</a:t>
            </a:r>
            <a:r>
              <a:rPr lang="pt-BR" b="1" dirty="0"/>
              <a:t> management software</a:t>
            </a:r>
            <a:r>
              <a:rPr lang="pt-BR" b="1" dirty="0">
                <a:solidFill>
                  <a:srgbClr val="000080"/>
                </a:solidFill>
              </a:rPr>
              <a:t>       </a:t>
            </a:r>
          </a:p>
          <a:p>
            <a:r>
              <a:rPr lang="pt-BR" b="1" dirty="0">
                <a:solidFill>
                  <a:srgbClr val="000080"/>
                </a:solidFill>
              </a:rPr>
              <a:t>http://en.wikipedia.org/wiki/Comparison_of_reference_management_software                </a:t>
            </a:r>
            <a:endParaRPr lang="pt-BR" dirty="0"/>
          </a:p>
          <a:p>
            <a:pPr eaLnBrk="0" hangingPunct="0"/>
            <a:r>
              <a:rPr lang="pt-BR" sz="2400" b="1" dirty="0" err="1">
                <a:solidFill>
                  <a:srgbClr val="CC3300"/>
                </a:solidFill>
                <a:hlinkClick r:id="rId3"/>
              </a:rPr>
              <a:t>wikipedia</a:t>
            </a:r>
            <a:endParaRPr lang="pt-BR" sz="2400" b="1" dirty="0">
              <a:solidFill>
                <a:srgbClr val="CC3300"/>
              </a:solidFill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808038" y="908720"/>
            <a:ext cx="7287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Alguns programas que controlam as referências bibliográficas: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err="1">
                <a:solidFill>
                  <a:srgbClr val="FF0000"/>
                </a:solidFill>
              </a:rPr>
              <a:t>Zotero</a:t>
            </a:r>
            <a:r>
              <a:rPr lang="pt-BR" b="1" dirty="0">
                <a:solidFill>
                  <a:srgbClr val="FF0000"/>
                </a:solidFill>
              </a:rPr>
              <a:t>  </a:t>
            </a:r>
            <a:r>
              <a:rPr lang="pt-BR" b="1" dirty="0">
                <a:solidFill>
                  <a:srgbClr val="FF0000"/>
                </a:solidFill>
                <a:hlinkClick r:id="rId4"/>
              </a:rPr>
              <a:t>www.zotero.org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err="1">
                <a:solidFill>
                  <a:srgbClr val="FF0000"/>
                </a:solidFill>
              </a:rPr>
              <a:t>EndNote</a:t>
            </a:r>
            <a:r>
              <a:rPr lang="pt-BR" b="1" dirty="0">
                <a:solidFill>
                  <a:srgbClr val="FF0000"/>
                </a:solidFill>
              </a:rPr>
              <a:t> Web  </a:t>
            </a:r>
            <a:r>
              <a:rPr lang="pt-BR" b="1" dirty="0">
                <a:solidFill>
                  <a:srgbClr val="FF0000"/>
                </a:solidFill>
                <a:hlinkClick r:id="rId5"/>
              </a:rPr>
              <a:t>www.myendnoteweb.com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err="1">
                <a:solidFill>
                  <a:srgbClr val="FF0000"/>
                </a:solidFill>
              </a:rPr>
              <a:t>Mendeley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  <a:hlinkClick r:id="rId6"/>
              </a:rPr>
              <a:t>www.mendeley.com</a:t>
            </a:r>
            <a:r>
              <a:rPr lang="pt-BR" b="1" dirty="0">
                <a:solidFill>
                  <a:srgbClr val="FF0000"/>
                </a:solidFill>
              </a:rPr>
              <a:t>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480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9474"/>
            <a:ext cx="9510713" cy="703262"/>
          </a:xfrm>
        </p:spPr>
        <p:txBody>
          <a:bodyPr/>
          <a:lstStyle/>
          <a:p>
            <a:r>
              <a:rPr lang="pt-B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Referências bibliográficas</a:t>
            </a:r>
            <a:endParaRPr lang="pt-BR" sz="3800" b="1" dirty="0">
              <a:solidFill>
                <a:srgbClr val="CC3300"/>
              </a:solidFill>
              <a:latin typeface="Microsoft Sans Serif" pitchFamily="34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9750" y="1125538"/>
            <a:ext cx="80645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pt-BR" sz="2400" b="1" dirty="0">
              <a:solidFill>
                <a:srgbClr val="CC3300"/>
              </a:solidFill>
            </a:endParaRPr>
          </a:p>
          <a:p>
            <a:r>
              <a:rPr lang="pt-BR" sz="2400" b="1" dirty="0">
                <a:solidFill>
                  <a:srgbClr val="003300"/>
                </a:solidFill>
              </a:rPr>
              <a:t>Conjunto de elementos descritivos e essenciais que permitem a identificação e localização dos diferentes </a:t>
            </a:r>
            <a:r>
              <a:rPr lang="pt-BR" sz="2400" b="1" u="sng" dirty="0">
                <a:solidFill>
                  <a:srgbClr val="003300"/>
                </a:solidFill>
              </a:rPr>
              <a:t>tipos de documentos</a:t>
            </a:r>
            <a:r>
              <a:rPr lang="pt-BR" sz="2400" b="1" dirty="0">
                <a:solidFill>
                  <a:srgbClr val="003300"/>
                </a:solidFill>
              </a:rPr>
              <a:t> ou parte deles.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916238" y="981075"/>
            <a:ext cx="48958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331913" y="2924175"/>
            <a:ext cx="7127875" cy="18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Aft>
                <a:spcPct val="30000"/>
              </a:spcAft>
            </a:pPr>
            <a:r>
              <a:rPr lang="pt-BR" sz="1600" b="1" dirty="0">
                <a:solidFill>
                  <a:srgbClr val="008000"/>
                </a:solidFill>
              </a:rPr>
              <a:t>Exemplo</a:t>
            </a:r>
          </a:p>
          <a:p>
            <a:pPr eaLnBrk="0" hangingPunct="0">
              <a:spcAft>
                <a:spcPct val="30000"/>
              </a:spcAft>
            </a:pPr>
            <a:endParaRPr lang="pt-BR" sz="1600" b="1" dirty="0">
              <a:solidFill>
                <a:srgbClr val="008000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pt-BR" sz="2400" b="1" dirty="0">
                <a:solidFill>
                  <a:srgbClr val="008000"/>
                </a:solidFill>
              </a:rPr>
              <a:t>Núcleo de Estudos e Pesquisas em Alimentação.   Tabela brasileira de composição de alimentos.   Campinas: NEPA/UNICAMP; 2016.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03213" y="63039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66688"/>
            <a:ext cx="8229600" cy="703262"/>
          </a:xfrm>
        </p:spPr>
        <p:txBody>
          <a:bodyPr/>
          <a:lstStyle/>
          <a:p>
            <a:r>
              <a:rPr lang="pt-BR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Referências bibliográficas</a:t>
            </a:r>
            <a:endParaRPr lang="pt-BR" sz="3800" b="1" dirty="0">
              <a:solidFill>
                <a:srgbClr val="CC3300"/>
              </a:solidFill>
              <a:latin typeface="Microsoft Sans Serif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68313" y="1556792"/>
            <a:ext cx="83534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pt-BR" sz="2400" b="1" dirty="0">
                <a:solidFill>
                  <a:srgbClr val="003300"/>
                </a:solidFill>
              </a:rPr>
              <a:t>Adequação ao tema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pt-BR" sz="2400" b="1" dirty="0">
                <a:solidFill>
                  <a:srgbClr val="003300"/>
                </a:solidFill>
              </a:rPr>
              <a:t>Atualidade/Temporalidade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2916238" y="981075"/>
            <a:ext cx="48958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19113" y="30638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400050" y="980728"/>
            <a:ext cx="2339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400" b="1" dirty="0">
                <a:solidFill>
                  <a:srgbClr val="CC3300"/>
                </a:solidFill>
              </a:rPr>
              <a:t>O que indicam?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519113" y="36401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95288" y="3732212"/>
            <a:ext cx="843532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SzPct val="75000"/>
              <a:buFont typeface="Wingdings" pitchFamily="2" charset="2"/>
              <a:buChar char="l"/>
            </a:pPr>
            <a:r>
              <a:rPr lang="pt-BR" sz="2400" b="1" dirty="0">
                <a:solidFill>
                  <a:srgbClr val="003300"/>
                </a:solidFill>
              </a:rPr>
              <a:t> troca</a:t>
            </a:r>
            <a:r>
              <a:rPr lang="pt-BR" sz="2800" b="1" dirty="0">
                <a:solidFill>
                  <a:srgbClr val="003300"/>
                </a:solidFill>
              </a:rPr>
              <a:t> </a:t>
            </a:r>
            <a:r>
              <a:rPr lang="pt-BR" sz="2400" b="1" dirty="0">
                <a:solidFill>
                  <a:srgbClr val="003300"/>
                </a:solidFill>
              </a:rPr>
              <a:t>de</a:t>
            </a:r>
            <a:r>
              <a:rPr lang="pt-BR" sz="2800" b="1" dirty="0">
                <a:solidFill>
                  <a:srgbClr val="003300"/>
                </a:solidFill>
              </a:rPr>
              <a:t> </a:t>
            </a:r>
            <a:r>
              <a:rPr lang="pt-BR" sz="2400" b="1" dirty="0">
                <a:solidFill>
                  <a:srgbClr val="003300"/>
                </a:solidFill>
              </a:rPr>
              <a:t>informações</a:t>
            </a:r>
            <a:r>
              <a:rPr lang="pt-BR" sz="2800" b="1" dirty="0">
                <a:solidFill>
                  <a:srgbClr val="003300"/>
                </a:solidFill>
              </a:rPr>
              <a:t> - </a:t>
            </a:r>
            <a:r>
              <a:rPr lang="pt-BR" sz="2400" b="1" dirty="0">
                <a:solidFill>
                  <a:srgbClr val="003300"/>
                </a:solidFill>
              </a:rPr>
              <a:t>eliminar</a:t>
            </a:r>
            <a:r>
              <a:rPr lang="pt-BR" sz="2800" b="1" dirty="0">
                <a:solidFill>
                  <a:srgbClr val="003300"/>
                </a:solidFill>
              </a:rPr>
              <a:t> </a:t>
            </a:r>
            <a:r>
              <a:rPr lang="pt-BR" sz="2400" b="1" dirty="0">
                <a:solidFill>
                  <a:srgbClr val="003300"/>
                </a:solidFill>
              </a:rPr>
              <a:t>barreiras</a:t>
            </a:r>
            <a:r>
              <a:rPr lang="pt-BR" sz="2800" b="1" dirty="0">
                <a:solidFill>
                  <a:srgbClr val="003300"/>
                </a:solidFill>
              </a:rPr>
              <a:t> </a:t>
            </a:r>
            <a:r>
              <a:rPr lang="pt-BR" sz="2400" b="1" dirty="0">
                <a:solidFill>
                  <a:srgbClr val="003300"/>
                </a:solidFill>
              </a:rPr>
              <a:t>na</a:t>
            </a:r>
            <a:r>
              <a:rPr lang="pt-BR" sz="2800" b="1" dirty="0">
                <a:solidFill>
                  <a:srgbClr val="003300"/>
                </a:solidFill>
              </a:rPr>
              <a:t> </a:t>
            </a:r>
            <a:r>
              <a:rPr lang="pt-BR" sz="2400" b="1" dirty="0">
                <a:solidFill>
                  <a:srgbClr val="003300"/>
                </a:solidFill>
              </a:rPr>
              <a:t>comunicação</a:t>
            </a:r>
          </a:p>
          <a:p>
            <a:pPr eaLnBrk="0" hangingPunct="0">
              <a:buSzPct val="75000"/>
              <a:buFont typeface="Wingdings" pitchFamily="2" charset="2"/>
              <a:buChar char="l"/>
            </a:pPr>
            <a:r>
              <a:rPr lang="pt-BR" sz="2400" b="1" dirty="0">
                <a:solidFill>
                  <a:srgbClr val="003300"/>
                </a:solidFill>
              </a:rPr>
              <a:t> simplificar procedimentos: “memória auxiliar” (volta à fonte)</a:t>
            </a:r>
          </a:p>
          <a:p>
            <a:pPr eaLnBrk="0" hangingPunct="0">
              <a:buSzPct val="75000"/>
              <a:buFont typeface="Wingdings" pitchFamily="2" charset="2"/>
              <a:buChar char="l"/>
            </a:pPr>
            <a:r>
              <a:rPr lang="pt-BR" sz="2400" b="1" dirty="0">
                <a:solidFill>
                  <a:srgbClr val="003300"/>
                </a:solidFill>
              </a:rPr>
              <a:t> honestidade intelectual: dar devido crédito ao autor</a:t>
            </a:r>
          </a:p>
          <a:p>
            <a:pPr eaLnBrk="0" hangingPunct="0">
              <a:buSzPct val="75000"/>
              <a:buFont typeface="Wingdings" pitchFamily="2" charset="2"/>
              <a:buChar char="l"/>
            </a:pP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inserção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nas</a:t>
            </a:r>
            <a:r>
              <a:rPr lang="en-US" sz="2400" b="1" dirty="0">
                <a:solidFill>
                  <a:srgbClr val="003300"/>
                </a:solidFill>
              </a:rPr>
              <a:t> bases de dados – </a:t>
            </a:r>
            <a:r>
              <a:rPr lang="en-US" sz="2400" b="1" dirty="0" err="1">
                <a:solidFill>
                  <a:srgbClr val="003300"/>
                </a:solidFill>
              </a:rPr>
              <a:t>índices</a:t>
            </a:r>
            <a:r>
              <a:rPr lang="en-US" sz="2400" b="1" dirty="0">
                <a:solidFill>
                  <a:srgbClr val="003300"/>
                </a:solidFill>
              </a:rPr>
              <a:t> de </a:t>
            </a:r>
            <a:r>
              <a:rPr lang="en-US" sz="2400" b="1" dirty="0" err="1">
                <a:solidFill>
                  <a:srgbClr val="003300"/>
                </a:solidFill>
              </a:rPr>
              <a:t>citação</a:t>
            </a:r>
            <a:endParaRPr lang="pt-BR" sz="2400" b="1" dirty="0">
              <a:solidFill>
                <a:srgbClr val="0033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52450" y="2996952"/>
            <a:ext cx="6542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400" b="1" dirty="0">
                <a:solidFill>
                  <a:srgbClr val="CC3300"/>
                </a:solidFill>
              </a:rPr>
              <a:t>Por que há padrão  para fazer as referências?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err="1"/>
              <a:t>Baseado</a:t>
            </a:r>
            <a:r>
              <a:rPr lang="en-US" altLang="en-US" dirty="0"/>
              <a:t> no GUIA DE APRESENTAÇÃO DE TESES da FSP/USP</a:t>
            </a:r>
            <a:endParaRPr lang="pt-BR" alt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936" y="277466"/>
            <a:ext cx="8229600" cy="703262"/>
          </a:xfrm>
        </p:spPr>
        <p:txBody>
          <a:bodyPr/>
          <a:lstStyle/>
          <a:p>
            <a:r>
              <a:rPr lang="pt-BR" sz="3200" b="1" dirty="0">
                <a:solidFill>
                  <a:srgbClr val="003300"/>
                </a:solidFill>
                <a:latin typeface="Microsoft Sans Serif" pitchFamily="34" charset="0"/>
              </a:rPr>
              <a:t>Normas de referências</a:t>
            </a:r>
            <a:br>
              <a:rPr lang="pt-BR" sz="3800" b="1" dirty="0">
                <a:solidFill>
                  <a:srgbClr val="003300"/>
                </a:solidFill>
                <a:latin typeface="Microsoft Sans Serif" pitchFamily="34" charset="0"/>
              </a:rPr>
            </a:br>
            <a:endParaRPr lang="pt-BR" sz="3800" b="1" dirty="0">
              <a:solidFill>
                <a:srgbClr val="003300"/>
              </a:solidFill>
              <a:latin typeface="Microsoft Sans Serif" pitchFamily="34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95288" y="1004888"/>
            <a:ext cx="2219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t-BR" sz="2400" b="1" dirty="0">
                <a:solidFill>
                  <a:srgbClr val="CC0000"/>
                </a:solidFill>
              </a:rPr>
              <a:t>Quem faz?</a:t>
            </a:r>
            <a:endParaRPr lang="pt-BR" sz="2400" b="1" dirty="0">
              <a:solidFill>
                <a:srgbClr val="000080"/>
              </a:solidFill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2224089" y="2222500"/>
            <a:ext cx="60923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SzPct val="75000"/>
            </a:pPr>
            <a:r>
              <a:rPr lang="pt-BR" b="1" dirty="0">
                <a:solidFill>
                  <a:srgbClr val="003300"/>
                </a:solidFill>
              </a:rPr>
              <a:t>ABNT - Associação Brasileira de Normas Técnicas é o Fórum Nacional de Normalização</a:t>
            </a:r>
          </a:p>
          <a:p>
            <a:pPr marL="190500" lvl="1" eaLnBrk="0" hangingPunct="0">
              <a:buSzPct val="75000"/>
              <a:buFont typeface="Wingdings" pitchFamily="2" charset="2"/>
              <a:buNone/>
            </a:pPr>
            <a:r>
              <a:rPr lang="pt-BR" b="1" dirty="0">
                <a:solidFill>
                  <a:srgbClr val="003300"/>
                </a:solidFill>
              </a:rPr>
              <a:t>Comitê Brasileiro 14 - Documentação</a:t>
            </a:r>
          </a:p>
          <a:p>
            <a:pPr lvl="2" eaLnBrk="0" hangingPunct="0">
              <a:buSzPct val="75000"/>
              <a:buFont typeface="Wingdings" pitchFamily="2" charset="2"/>
              <a:buNone/>
            </a:pPr>
            <a:r>
              <a:rPr lang="pt-BR" b="1" dirty="0">
                <a:solidFill>
                  <a:srgbClr val="003300"/>
                </a:solidFill>
              </a:rPr>
              <a:t>NBR-6023 - Referências bibliográficas</a:t>
            </a:r>
          </a:p>
          <a:p>
            <a:pPr lvl="2" eaLnBrk="0" hangingPunct="0">
              <a:buSzPct val="75000"/>
              <a:buFont typeface="Wingdings" pitchFamily="2" charset="2"/>
              <a:buNone/>
            </a:pPr>
            <a:r>
              <a:rPr lang="pt-BR" b="1" dirty="0">
                <a:solidFill>
                  <a:srgbClr val="003300"/>
                </a:solidFill>
              </a:rPr>
              <a:t>NBR-6024 - Numeração progressiva</a:t>
            </a:r>
          </a:p>
          <a:p>
            <a:pPr lvl="2" eaLnBrk="0" hangingPunct="0">
              <a:buSzPct val="75000"/>
              <a:buFont typeface="Wingdings" pitchFamily="2" charset="2"/>
              <a:buNone/>
            </a:pPr>
            <a:r>
              <a:rPr lang="pt-BR" b="1" dirty="0">
                <a:solidFill>
                  <a:srgbClr val="003300"/>
                </a:solidFill>
              </a:rPr>
              <a:t>NBR-6028 – Resumos, entre outras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2224088" y="1509713"/>
            <a:ext cx="652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75000"/>
            </a:pPr>
            <a:r>
              <a:rPr lang="pt-BR" b="1" dirty="0">
                <a:solidFill>
                  <a:srgbClr val="003300"/>
                </a:solidFill>
              </a:rPr>
              <a:t>ISO </a:t>
            </a:r>
            <a:r>
              <a:rPr lang="pt-BR" b="1" i="1" dirty="0" err="1">
                <a:solidFill>
                  <a:srgbClr val="003300"/>
                </a:solidFill>
              </a:rPr>
              <a:t>International</a:t>
            </a:r>
            <a:r>
              <a:rPr lang="pt-BR" b="1" i="1" dirty="0">
                <a:solidFill>
                  <a:srgbClr val="003300"/>
                </a:solidFill>
              </a:rPr>
              <a:t> </a:t>
            </a:r>
            <a:r>
              <a:rPr lang="pt-BR" b="1" i="1" dirty="0" err="1">
                <a:solidFill>
                  <a:srgbClr val="003300"/>
                </a:solidFill>
              </a:rPr>
              <a:t>Organization</a:t>
            </a:r>
            <a:r>
              <a:rPr lang="pt-BR" b="1" i="1" dirty="0">
                <a:solidFill>
                  <a:srgbClr val="003300"/>
                </a:solidFill>
              </a:rPr>
              <a:t> for </a:t>
            </a:r>
            <a:r>
              <a:rPr lang="pt-BR" b="1" i="1" dirty="0" err="1">
                <a:solidFill>
                  <a:srgbClr val="003300"/>
                </a:solidFill>
              </a:rPr>
              <a:t>Standardization</a:t>
            </a:r>
            <a:endParaRPr lang="pt-BR" b="1" i="1" dirty="0">
              <a:solidFill>
                <a:srgbClr val="003300"/>
              </a:solidFill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2376488" y="5229200"/>
            <a:ext cx="71640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SzPct val="75000"/>
            </a:pPr>
            <a:r>
              <a:rPr lang="pt-BR" b="1" dirty="0">
                <a:solidFill>
                  <a:srgbClr val="003300"/>
                </a:solidFill>
              </a:rPr>
              <a:t>Grupo de Vancouver para revistas da área de biomedicina (Comitê Internacional de Revistas Biomédicas)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71488" y="2311400"/>
            <a:ext cx="1580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 dirty="0">
                <a:solidFill>
                  <a:srgbClr val="CC0000"/>
                </a:solidFill>
              </a:rPr>
              <a:t>Nacional:</a:t>
            </a:r>
            <a:endParaRPr lang="pt-BR" sz="2400" b="1" dirty="0">
              <a:solidFill>
                <a:srgbClr val="CC0000"/>
              </a:solidFill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1488" y="1509713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>
                <a:solidFill>
                  <a:srgbClr val="CC0000"/>
                </a:solidFill>
              </a:rPr>
              <a:t>Internacional:</a:t>
            </a:r>
            <a:endParaRPr lang="pt-BR" sz="2800" b="1">
              <a:solidFill>
                <a:srgbClr val="CC0000"/>
              </a:solidFill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04813" y="450912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 dirty="0">
                <a:solidFill>
                  <a:srgbClr val="CC0000"/>
                </a:solidFill>
              </a:rPr>
              <a:t>Institucional:</a:t>
            </a:r>
            <a:endParaRPr lang="pt-BR" sz="2400" b="1" dirty="0">
              <a:solidFill>
                <a:srgbClr val="CC0000"/>
              </a:solidFill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95288" y="5301208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 dirty="0">
                <a:solidFill>
                  <a:srgbClr val="CC0000"/>
                </a:solidFill>
              </a:rPr>
              <a:t>Área específica:</a:t>
            </a:r>
            <a:endParaRPr lang="pt-BR" sz="2400" b="1" dirty="0">
              <a:solidFill>
                <a:srgbClr val="CC0000"/>
              </a:solidFill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2376489" y="4509120"/>
            <a:ext cx="6299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SzPct val="75000"/>
            </a:pPr>
            <a:r>
              <a:rPr lang="pt-BR" b="1" dirty="0">
                <a:solidFill>
                  <a:srgbClr val="003300"/>
                </a:solidFill>
              </a:rPr>
              <a:t>Faculdade de Saúde Pública/USP  -  ABNT </a:t>
            </a:r>
            <a:r>
              <a:rPr lang="pt-BR" b="1" u="sng" dirty="0">
                <a:solidFill>
                  <a:srgbClr val="003300"/>
                </a:solidFill>
              </a:rPr>
              <a:t>ou</a:t>
            </a:r>
            <a:r>
              <a:rPr lang="pt-BR" b="1" dirty="0">
                <a:solidFill>
                  <a:srgbClr val="003300"/>
                </a:solidFill>
              </a:rPr>
              <a:t> estilo </a:t>
            </a:r>
            <a:r>
              <a:rPr lang="pt-BR" b="1" i="1" dirty="0">
                <a:solidFill>
                  <a:srgbClr val="003300"/>
                </a:solidFill>
              </a:rPr>
              <a:t>Vancouver</a:t>
            </a:r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2916238" y="981075"/>
            <a:ext cx="48958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366"/>
            <a:ext cx="8435280" cy="414338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Comunicação científica formal – Livro</a:t>
            </a:r>
            <a:endParaRPr lang="pt-BR" sz="32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395536" y="1124744"/>
            <a:ext cx="84969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000" b="1" dirty="0">
                <a:solidFill>
                  <a:srgbClr val="003300"/>
                </a:solidFill>
                <a:latin typeface="Microsoft Sans Serif" pitchFamily="34" charset="0"/>
              </a:rPr>
              <a:t>publicação de conteúdo científico, técnico, didático, literário.</a:t>
            </a:r>
          </a:p>
          <a:p>
            <a:pPr>
              <a:buFont typeface="Wingdings" pitchFamily="2" charset="2"/>
              <a:buChar char="q"/>
            </a:pPr>
            <a:r>
              <a:rPr lang="pt-BR" sz="2000" b="1" dirty="0">
                <a:solidFill>
                  <a:srgbClr val="003300"/>
                </a:solidFill>
                <a:latin typeface="Microsoft Sans Serif" pitchFamily="34" charset="0"/>
              </a:rPr>
              <a:t>  Livros ... termo genérico para manuscritos e impressos de toda espécie ... de pesquisa, de cultura, de ensino, de informação e lazer. Livro texto, livro didático, livro acadêmico, livro científico etc.</a:t>
            </a:r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r>
              <a:rPr lang="pt-BR" sz="2000" b="1" dirty="0">
                <a:solidFill>
                  <a:srgbClr val="0033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Capes - Coordenação de Aperfeiçoamento de Pessoal de Nível Superior, fundação pública ligada ao MEC.</a:t>
            </a:r>
          </a:p>
          <a:p>
            <a:r>
              <a:rPr lang="pt-BR" sz="2000" dirty="0">
                <a:solidFill>
                  <a:srgbClr val="4D515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...</a:t>
            </a:r>
            <a:r>
              <a:rPr lang="pt-BR" sz="2000" b="1" dirty="0">
                <a:solidFill>
                  <a:srgbClr val="0033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qualquer texto com ISBN - </a:t>
            </a:r>
            <a:r>
              <a:rPr lang="pt-BR" sz="2000" b="1" dirty="0" err="1">
                <a:solidFill>
                  <a:srgbClr val="0033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International</a:t>
            </a:r>
            <a:r>
              <a:rPr lang="pt-BR" sz="2000" b="1" dirty="0">
                <a:solidFill>
                  <a:srgbClr val="0033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Standard Book </a:t>
            </a:r>
            <a:r>
              <a:rPr lang="pt-BR" sz="2000" b="1" dirty="0" err="1">
                <a:solidFill>
                  <a:srgbClr val="0033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Number</a:t>
            </a:r>
            <a:r>
              <a:rPr lang="pt-BR" sz="2000" b="1" dirty="0">
                <a:solidFill>
                  <a:srgbClr val="0033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endParaRPr lang="pt-BR" sz="1600" dirty="0"/>
          </a:p>
          <a:p>
            <a:r>
              <a:rPr lang="pt-BR" sz="1600" dirty="0"/>
              <a:t>Agência Internacional do ISBN, que orienta, coordena e delega poderes às agências nacionais designadas em cada país. Desde 1978, a Fundação Biblioteca Nacional representa a Agência Brasileira, com a função de atribuir o número de identificação aos livros editados no país.</a:t>
            </a:r>
          </a:p>
          <a:p>
            <a:endParaRPr lang="pt-BR" sz="1600" dirty="0"/>
          </a:p>
          <a:p>
            <a:r>
              <a:rPr lang="pt-BR" sz="2400" b="1" dirty="0">
                <a:solidFill>
                  <a:srgbClr val="003300"/>
                </a:solidFill>
                <a:latin typeface="Microsoft Sans Serif" pitchFamily="34" charset="0"/>
              </a:rPr>
              <a:t>Validade = EDITORA</a:t>
            </a:r>
          </a:p>
          <a:p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  <a:p>
            <a:endParaRPr lang="pt-BR" sz="2400" b="1" dirty="0">
              <a:solidFill>
                <a:srgbClr val="003300"/>
              </a:solidFill>
              <a:latin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703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D1468-9CFD-41E8-A58C-092990E3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kern="1200" dirty="0">
                <a:solidFill>
                  <a:srgbClr val="0033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LIVRO</a:t>
            </a:r>
            <a:r>
              <a:rPr lang="pt-BR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3F7738-51CE-4B77-A00A-C04A3273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B75BCAF-2DB6-41D5-815B-735F7426AA63}" type="slidenum">
              <a:rPr lang="pt-BR" altLang="en-US" smtClean="0"/>
              <a:pPr>
                <a:defRPr/>
              </a:pPr>
              <a:t>6</a:t>
            </a:fld>
            <a:endParaRPr lang="pt-BR" alt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8B5F2A-FABD-4FA9-8964-AFB294EA6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5" t="20600" r="20489" b="16401"/>
          <a:stretch/>
        </p:blipFill>
        <p:spPr>
          <a:xfrm>
            <a:off x="323528" y="1052736"/>
            <a:ext cx="856895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3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824757" y="6237288"/>
            <a:ext cx="5843587" cy="457200"/>
          </a:xfrm>
        </p:spPr>
        <p:txBody>
          <a:bodyPr/>
          <a:lstStyle/>
          <a:p>
            <a:r>
              <a:rPr lang="en-US" altLang="en-US" dirty="0" err="1"/>
              <a:t>Baseado</a:t>
            </a:r>
            <a:r>
              <a:rPr lang="en-US" altLang="en-US" dirty="0"/>
              <a:t> no GUIA DE APRESENTAÇÃO DE TESES da FSP/USP</a:t>
            </a:r>
            <a:endParaRPr lang="pt-BR" altLang="en-US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558800"/>
          </a:xfrm>
        </p:spPr>
        <p:txBody>
          <a:bodyPr/>
          <a:lstStyle/>
          <a:p>
            <a:r>
              <a:rPr lang="pt-B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Elementos essenciais para referências</a:t>
            </a:r>
            <a:r>
              <a:rPr lang="pt-BR" sz="3800" b="1" dirty="0">
                <a:solidFill>
                  <a:srgbClr val="003300"/>
                </a:solidFill>
                <a:latin typeface="Microsoft Sans Serif" pitchFamily="34" charset="0"/>
              </a:rPr>
              <a:t> -  </a:t>
            </a:r>
            <a:r>
              <a:rPr lang="pt-BR" sz="3000" b="1" dirty="0">
                <a:solidFill>
                  <a:srgbClr val="003300"/>
                </a:solidFill>
                <a:latin typeface="Microsoft Sans Serif" pitchFamily="34" charset="0"/>
              </a:rPr>
              <a:t>Livro</a:t>
            </a:r>
            <a:br>
              <a:rPr lang="pt-BR" sz="3000" b="1" dirty="0">
                <a:solidFill>
                  <a:srgbClr val="003300"/>
                </a:solidFill>
                <a:latin typeface="Microsoft Sans Serif" pitchFamily="34" charset="0"/>
              </a:rPr>
            </a:br>
            <a:br>
              <a:rPr lang="pt-BR" sz="3800" b="1" dirty="0">
                <a:solidFill>
                  <a:srgbClr val="003300"/>
                </a:solidFill>
                <a:latin typeface="Microsoft Sans Serif" pitchFamily="34" charset="0"/>
              </a:rPr>
            </a:br>
            <a:endParaRPr lang="pt-BR" sz="3800" b="1" dirty="0">
              <a:solidFill>
                <a:srgbClr val="003300"/>
              </a:solidFill>
              <a:latin typeface="Microsoft Sans Serif" pitchFamily="34" charset="0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95288" y="3573463"/>
            <a:ext cx="4032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t-BR" dirty="0">
                <a:solidFill>
                  <a:srgbClr val="003300"/>
                </a:solidFill>
              </a:rPr>
              <a:t>Marques</a:t>
            </a:r>
            <a:r>
              <a:rPr lang="pt-BR" dirty="0"/>
              <a:t> MCC. A história de uma epidemia moderna: a emergência política da Aids/HIV no Brasil. Maringá: </a:t>
            </a:r>
            <a:r>
              <a:rPr lang="pt-BR" dirty="0" err="1"/>
              <a:t>RiMa</a:t>
            </a:r>
            <a:r>
              <a:rPr lang="pt-BR" dirty="0"/>
              <a:t>/</a:t>
            </a:r>
            <a:r>
              <a:rPr lang="pt-BR" dirty="0" err="1"/>
              <a:t>Eduem</a:t>
            </a:r>
            <a:r>
              <a:rPr lang="pt-BR" dirty="0"/>
              <a:t>; 2003.</a:t>
            </a:r>
            <a:endParaRPr lang="pt-BR" b="1" dirty="0">
              <a:solidFill>
                <a:srgbClr val="003300"/>
              </a:solidFill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419100" y="1073150"/>
            <a:ext cx="81137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t-BR" b="1" u="sng" dirty="0">
                <a:solidFill>
                  <a:srgbClr val="003300"/>
                </a:solidFill>
              </a:rPr>
              <a:t>Autor</a:t>
            </a:r>
            <a:r>
              <a:rPr lang="pt-BR" sz="2400" b="1" dirty="0">
                <a:solidFill>
                  <a:srgbClr val="CC3300"/>
                </a:solidFill>
              </a:rPr>
              <a:t> </a:t>
            </a:r>
            <a:r>
              <a:rPr lang="pt-BR" b="1" dirty="0">
                <a:solidFill>
                  <a:srgbClr val="003300"/>
                </a:solidFill>
              </a:rPr>
              <a:t>sobrenome e </a:t>
            </a:r>
            <a:r>
              <a:rPr lang="pt-BR" b="1" dirty="0" err="1">
                <a:solidFill>
                  <a:srgbClr val="003300"/>
                </a:solidFill>
              </a:rPr>
              <a:t>prénome</a:t>
            </a:r>
            <a:endParaRPr lang="pt-BR" b="1" dirty="0">
              <a:solidFill>
                <a:srgbClr val="0033CC"/>
              </a:solidFill>
            </a:endParaRPr>
          </a:p>
          <a:p>
            <a:pPr eaLnBrk="0" hangingPunct="0"/>
            <a:r>
              <a:rPr lang="pt-BR" b="1" u="sng" dirty="0">
                <a:solidFill>
                  <a:srgbClr val="003300"/>
                </a:solidFill>
              </a:rPr>
              <a:t>Título</a:t>
            </a:r>
            <a:r>
              <a:rPr lang="pt-BR" sz="2400" b="1" dirty="0">
                <a:solidFill>
                  <a:srgbClr val="CC3300"/>
                </a:solidFill>
              </a:rPr>
              <a:t> </a:t>
            </a:r>
            <a:r>
              <a:rPr lang="pt-BR" b="1" dirty="0">
                <a:solidFill>
                  <a:srgbClr val="003300"/>
                </a:solidFill>
              </a:rPr>
              <a:t>e subtítulo </a:t>
            </a:r>
          </a:p>
          <a:p>
            <a:pPr eaLnBrk="0" hangingPunct="0"/>
            <a:r>
              <a:rPr lang="pt-BR" b="1" u="sng" dirty="0">
                <a:solidFill>
                  <a:srgbClr val="003300"/>
                </a:solidFill>
              </a:rPr>
              <a:t>Edição</a:t>
            </a:r>
            <a:r>
              <a:rPr lang="pt-BR" sz="2400" b="1" dirty="0">
                <a:solidFill>
                  <a:srgbClr val="CC3300"/>
                </a:solidFill>
              </a:rPr>
              <a:t> </a:t>
            </a:r>
            <a:r>
              <a:rPr lang="pt-BR" b="1" dirty="0">
                <a:solidFill>
                  <a:srgbClr val="003300"/>
                </a:solidFill>
              </a:rPr>
              <a:t>-</a:t>
            </a:r>
            <a:r>
              <a:rPr lang="pt-BR" sz="2400" b="1" dirty="0">
                <a:solidFill>
                  <a:srgbClr val="003300"/>
                </a:solidFill>
              </a:rPr>
              <a:t> </a:t>
            </a:r>
            <a:r>
              <a:rPr lang="pt-BR" b="1" dirty="0">
                <a:solidFill>
                  <a:srgbClr val="003300"/>
                </a:solidFill>
              </a:rPr>
              <a:t>somente a partir da segunda edição</a:t>
            </a:r>
          </a:p>
          <a:p>
            <a:pPr eaLnBrk="0" hangingPunct="0"/>
            <a:r>
              <a:rPr lang="pt-BR" b="1" u="sng" dirty="0">
                <a:solidFill>
                  <a:srgbClr val="003300"/>
                </a:solidFill>
              </a:rPr>
              <a:t>Local</a:t>
            </a:r>
            <a:r>
              <a:rPr lang="pt-BR" sz="2400" b="1" dirty="0">
                <a:solidFill>
                  <a:srgbClr val="CC3300"/>
                </a:solidFill>
              </a:rPr>
              <a:t> </a:t>
            </a:r>
            <a:r>
              <a:rPr lang="pt-BR" b="1" dirty="0">
                <a:solidFill>
                  <a:srgbClr val="003300"/>
                </a:solidFill>
              </a:rPr>
              <a:t>de</a:t>
            </a:r>
            <a:r>
              <a:rPr lang="pt-BR" sz="2400" b="1" dirty="0">
                <a:solidFill>
                  <a:srgbClr val="CC3300"/>
                </a:solidFill>
              </a:rPr>
              <a:t> </a:t>
            </a:r>
            <a:r>
              <a:rPr lang="pt-BR" b="1" dirty="0">
                <a:solidFill>
                  <a:srgbClr val="003300"/>
                </a:solidFill>
              </a:rPr>
              <a:t>publicação</a:t>
            </a:r>
            <a:r>
              <a:rPr lang="pt-BR" sz="2400" b="1" dirty="0">
                <a:solidFill>
                  <a:srgbClr val="CC3300"/>
                </a:solidFill>
              </a:rPr>
              <a:t> </a:t>
            </a:r>
            <a:r>
              <a:rPr lang="pt-BR" b="1" dirty="0">
                <a:solidFill>
                  <a:srgbClr val="003300"/>
                </a:solidFill>
              </a:rPr>
              <a:t>- </a:t>
            </a:r>
            <a:r>
              <a:rPr lang="pt-BR" b="1" u="sng" dirty="0">
                <a:solidFill>
                  <a:srgbClr val="003300"/>
                </a:solidFill>
              </a:rPr>
              <a:t>cidade</a:t>
            </a:r>
            <a:r>
              <a:rPr lang="pt-BR" b="1" dirty="0">
                <a:solidFill>
                  <a:srgbClr val="003300"/>
                </a:solidFill>
              </a:rPr>
              <a:t> onde foi publicado</a:t>
            </a:r>
          </a:p>
          <a:p>
            <a:pPr eaLnBrk="0" hangingPunct="0"/>
            <a:r>
              <a:rPr lang="pt-BR" b="1" u="sng" dirty="0">
                <a:solidFill>
                  <a:srgbClr val="003300"/>
                </a:solidFill>
              </a:rPr>
              <a:t>Editora - </a:t>
            </a:r>
            <a:r>
              <a:rPr lang="pt-BR" sz="2400" b="1" dirty="0">
                <a:solidFill>
                  <a:srgbClr val="CC3300"/>
                </a:solidFill>
              </a:rPr>
              <a:t> </a:t>
            </a:r>
            <a:r>
              <a:rPr lang="pt-BR" b="1" dirty="0">
                <a:solidFill>
                  <a:srgbClr val="003300"/>
                </a:solidFill>
              </a:rPr>
              <a:t>a primeira, quando houver mais do que duas </a:t>
            </a:r>
          </a:p>
          <a:p>
            <a:pPr eaLnBrk="0" hangingPunct="0">
              <a:spcAft>
                <a:spcPct val="25000"/>
              </a:spcAft>
            </a:pPr>
            <a:r>
              <a:rPr lang="pt-BR" b="1" u="sng" dirty="0">
                <a:solidFill>
                  <a:srgbClr val="003300"/>
                </a:solidFill>
              </a:rPr>
              <a:t>Ano</a:t>
            </a:r>
            <a:r>
              <a:rPr lang="pt-BR" sz="1800" b="1" dirty="0">
                <a:solidFill>
                  <a:srgbClr val="CC3300"/>
                </a:solidFill>
              </a:rPr>
              <a:t> </a:t>
            </a:r>
            <a:r>
              <a:rPr lang="pt-BR" b="1" dirty="0">
                <a:solidFill>
                  <a:srgbClr val="003300"/>
                </a:solidFill>
              </a:rPr>
              <a:t>de</a:t>
            </a:r>
            <a:r>
              <a:rPr lang="pt-BR" sz="1800" b="1" dirty="0">
                <a:solidFill>
                  <a:srgbClr val="CC3300"/>
                </a:solidFill>
              </a:rPr>
              <a:t> </a:t>
            </a:r>
            <a:r>
              <a:rPr lang="pt-BR" b="1" dirty="0">
                <a:solidFill>
                  <a:srgbClr val="003300"/>
                </a:solidFill>
              </a:rPr>
              <a:t>publicação - ano do conteúdo; não de reimpressão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83569" y="5301208"/>
            <a:ext cx="4032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 dirty="0">
                <a:solidFill>
                  <a:srgbClr val="CC3300"/>
                </a:solidFill>
              </a:rPr>
              <a:t>Vancouver – Bases USP </a:t>
            </a:r>
            <a:r>
              <a:rPr lang="pt-BR" sz="2400" b="1" dirty="0">
                <a:solidFill>
                  <a:srgbClr val="CC3300"/>
                </a:solidFill>
                <a:hlinkClick r:id="rId3" action="ppaction://hlinksldjump"/>
              </a:rPr>
              <a:t>NLM </a:t>
            </a:r>
            <a:r>
              <a:rPr lang="pt-BR" sz="2400" b="1" dirty="0" err="1">
                <a:solidFill>
                  <a:srgbClr val="CC3300"/>
                </a:solidFill>
                <a:hlinkClick r:id="rId3" action="ppaction://hlinksldjump"/>
              </a:rPr>
              <a:t>PubMed</a:t>
            </a:r>
            <a:r>
              <a:rPr lang="pt-BR" sz="2400" b="1" dirty="0">
                <a:solidFill>
                  <a:srgbClr val="CC3300"/>
                </a:solidFill>
                <a:hlinkClick r:id="rId3" action="ppaction://hlinksldjump"/>
              </a:rPr>
              <a:t> normas</a:t>
            </a:r>
            <a:endParaRPr lang="pt-BR" sz="2400" b="1" dirty="0">
              <a:solidFill>
                <a:srgbClr val="CC3300"/>
              </a:solidFill>
            </a:endParaRPr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>
            <a:off x="2484438" y="908050"/>
            <a:ext cx="48958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>
            <a:off x="2339975" y="5013176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5848350" y="38560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4984750" y="34226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4716463" y="3573463"/>
            <a:ext cx="40322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t-BR">
                <a:solidFill>
                  <a:srgbClr val="003300"/>
                </a:solidFill>
              </a:rPr>
              <a:t>MARQUES,</a:t>
            </a:r>
            <a:r>
              <a:rPr lang="pt-BR"/>
              <a:t> M.C. da C. </a:t>
            </a:r>
            <a:r>
              <a:rPr lang="pt-BR" b="1"/>
              <a:t>A história de uma epidemia moderna</a:t>
            </a:r>
            <a:r>
              <a:rPr lang="pt-BR"/>
              <a:t>: a emergência política da Aids/HIV no Brasil. Maringá: RiMa/Eduem, 2003.</a:t>
            </a:r>
            <a:endParaRPr lang="pt-BR" b="1">
              <a:solidFill>
                <a:srgbClr val="003300"/>
              </a:solidFill>
            </a:endParaRPr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6516688" y="5013176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5919788" y="56562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5364089" y="5301208"/>
            <a:ext cx="33846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 dirty="0">
                <a:solidFill>
                  <a:srgbClr val="0033CC"/>
                </a:solidFill>
              </a:rPr>
              <a:t>ABNT - Bases USP Portal </a:t>
            </a:r>
            <a:r>
              <a:rPr lang="pt-BR" sz="2400" b="1" dirty="0" err="1">
                <a:solidFill>
                  <a:srgbClr val="0033CC"/>
                </a:solidFill>
              </a:rPr>
              <a:t>Gedweb</a:t>
            </a:r>
            <a:endParaRPr lang="pt-BR" sz="2400" b="1" dirty="0">
              <a:solidFill>
                <a:srgbClr val="0033CC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pt-BR" sz="2400" b="1" dirty="0">
                <a:solidFill>
                  <a:srgbClr val="00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8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69" grpId="0"/>
      <p:bldP spid="113671" grpId="0" animBg="1"/>
      <p:bldP spid="113674" grpId="0"/>
      <p:bldP spid="113675" grpId="0" animBg="1"/>
      <p:bldP spid="1136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D1468-9CFD-41E8-A58C-092990E3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kern="1200" dirty="0">
                <a:solidFill>
                  <a:srgbClr val="003300"/>
                </a:solidFill>
                <a:latin typeface="Microsoft Sans Serif" pitchFamily="34" charset="0"/>
                <a:ea typeface="+mn-ea"/>
                <a:cs typeface="+mn-cs"/>
              </a:rPr>
              <a:t>LIVRO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3F7738-51CE-4B77-A00A-C04A3273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B75BCAF-2DB6-41D5-815B-735F7426AA63}" type="slidenum">
              <a:rPr lang="pt-BR" altLang="en-US" smtClean="0"/>
              <a:pPr>
                <a:defRPr/>
              </a:pPr>
              <a:t>8</a:t>
            </a:fld>
            <a:endParaRPr lang="pt-BR" alt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910F458-8647-461B-8001-5935955CB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20600" r="7476" b="12201"/>
          <a:stretch/>
        </p:blipFill>
        <p:spPr>
          <a:xfrm>
            <a:off x="179512" y="908720"/>
            <a:ext cx="896448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5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Baseado no GUIA DE APRESENTAÇÃO DE TESES da FSP/USP</a:t>
            </a:r>
            <a:endParaRPr lang="pt-BR" altLang="en-US"/>
          </a:p>
        </p:txBody>
      </p:sp>
      <p:sp>
        <p:nvSpPr>
          <p:cNvPr id="29763" name="Text Box 67"/>
          <p:cNvSpPr txBox="1">
            <a:spLocks noChangeArrowheads="1"/>
          </p:cNvSpPr>
          <p:nvPr/>
        </p:nvSpPr>
        <p:spPr bwMode="auto">
          <a:xfrm>
            <a:off x="7112047" y="3356992"/>
            <a:ext cx="19271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400" b="1" dirty="0"/>
              <a:t>Volume e </a:t>
            </a:r>
          </a:p>
          <a:p>
            <a:pPr algn="ctr"/>
            <a:r>
              <a:rPr lang="pt-BR" sz="1400" b="1" dirty="0"/>
              <a:t>paginação do capítulo</a:t>
            </a: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220663" y="1301750"/>
            <a:ext cx="3794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800" b="1">
                <a:solidFill>
                  <a:srgbClr val="CC3300"/>
                </a:solidFill>
              </a:rPr>
              <a:t>V</a:t>
            </a:r>
          </a:p>
          <a:p>
            <a:r>
              <a:rPr lang="pt-BR" sz="1800" b="1">
                <a:solidFill>
                  <a:srgbClr val="CC3300"/>
                </a:solidFill>
              </a:rPr>
              <a:t>a</a:t>
            </a:r>
          </a:p>
          <a:p>
            <a:r>
              <a:rPr lang="pt-BR" sz="1800" b="1">
                <a:solidFill>
                  <a:srgbClr val="CC3300"/>
                </a:solidFill>
              </a:rPr>
              <a:t>n</a:t>
            </a:r>
          </a:p>
          <a:p>
            <a:r>
              <a:rPr lang="pt-BR" sz="1800" b="1">
                <a:solidFill>
                  <a:srgbClr val="CC3300"/>
                </a:solidFill>
              </a:rPr>
              <a:t>c</a:t>
            </a:r>
          </a:p>
          <a:p>
            <a:r>
              <a:rPr lang="pt-BR" sz="1800" b="1">
                <a:solidFill>
                  <a:srgbClr val="CC3300"/>
                </a:solidFill>
              </a:rPr>
              <a:t>o</a:t>
            </a:r>
          </a:p>
          <a:p>
            <a:r>
              <a:rPr lang="pt-BR" sz="1800" b="1">
                <a:solidFill>
                  <a:srgbClr val="CC3300"/>
                </a:solidFill>
              </a:rPr>
              <a:t>u</a:t>
            </a:r>
          </a:p>
          <a:p>
            <a:r>
              <a:rPr lang="pt-BR" sz="1800" b="1">
                <a:solidFill>
                  <a:srgbClr val="CC3300"/>
                </a:solidFill>
              </a:rPr>
              <a:t>v</a:t>
            </a:r>
          </a:p>
          <a:p>
            <a:r>
              <a:rPr lang="pt-BR" sz="1800" b="1">
                <a:solidFill>
                  <a:srgbClr val="CC3300"/>
                </a:solidFill>
              </a:rPr>
              <a:t>e</a:t>
            </a:r>
          </a:p>
          <a:p>
            <a:r>
              <a:rPr lang="pt-BR" sz="1800" b="1">
                <a:solidFill>
                  <a:srgbClr val="CC3300"/>
                </a:solidFill>
              </a:rPr>
              <a:t>r</a:t>
            </a:r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title"/>
          </p:nvPr>
        </p:nvSpPr>
        <p:spPr>
          <a:xfrm>
            <a:off x="390525" y="134416"/>
            <a:ext cx="8686800" cy="1139825"/>
          </a:xfrm>
          <a:noFill/>
          <a:ln/>
        </p:spPr>
        <p:txBody>
          <a:bodyPr/>
          <a:lstStyle/>
          <a:p>
            <a:pPr algn="ctr"/>
            <a:r>
              <a:rPr lang="pt-B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Parte</a:t>
            </a:r>
            <a:r>
              <a:rPr lang="pt-BR" sz="3800" b="1" dirty="0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de</a:t>
            </a:r>
            <a:r>
              <a:rPr lang="pt-BR" sz="3800" b="1" dirty="0">
                <a:solidFill>
                  <a:srgbClr val="003300"/>
                </a:solidFill>
                <a:latin typeface="Microsoft Sans Serif" pitchFamily="34" charset="0"/>
              </a:rPr>
              <a:t> </a:t>
            </a:r>
            <a:r>
              <a:rPr lang="pt-B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livro - capítulo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46225" y="692150"/>
            <a:ext cx="689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pt-BR" sz="2400" b="1">
              <a:solidFill>
                <a:srgbClr val="000099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1663" y="4765675"/>
            <a:ext cx="85423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</a:rPr>
              <a:t>MOREIRA,  Walter.  Avaliação do estilo de produção do comunicação de um pesquisador.  In: WITTER, Geraldina P. (Org.)  </a:t>
            </a:r>
            <a:r>
              <a:rPr lang="pt-BR" b="1">
                <a:solidFill>
                  <a:schemeClr val="accent2"/>
                </a:solidFill>
              </a:rPr>
              <a:t>Produção científica</a:t>
            </a:r>
            <a:r>
              <a:rPr lang="pt-BR" i="1">
                <a:solidFill>
                  <a:schemeClr val="accent2"/>
                </a:solidFill>
              </a:rPr>
              <a:t>.</a:t>
            </a:r>
            <a:r>
              <a:rPr lang="pt-BR">
                <a:solidFill>
                  <a:schemeClr val="accent2"/>
                </a:solidFill>
              </a:rPr>
              <a:t>  Campinas : Ed. Átomo,  1997.  p. 193-202.</a:t>
            </a:r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>
            <a:off x="106363" y="1238250"/>
            <a:ext cx="477837" cy="2713038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673100" y="2222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>
                <a:solidFill>
                  <a:srgbClr val="008000"/>
                </a:solidFill>
              </a:rPr>
              <a:t>Lourenço Filho  MB. A psicologia no Brasil. In: Azevedo F, organizador. </a:t>
            </a:r>
          </a:p>
          <a:p>
            <a:r>
              <a:rPr lang="pt-BR" dirty="0">
                <a:solidFill>
                  <a:srgbClr val="008000"/>
                </a:solidFill>
              </a:rPr>
              <a:t>As ciências no Brasil</a:t>
            </a:r>
            <a:r>
              <a:rPr lang="pt-BR" i="1" dirty="0">
                <a:solidFill>
                  <a:srgbClr val="008000"/>
                </a:solidFill>
              </a:rPr>
              <a:t>. </a:t>
            </a:r>
            <a:r>
              <a:rPr lang="pt-BR" dirty="0">
                <a:solidFill>
                  <a:srgbClr val="008000"/>
                </a:solidFill>
              </a:rPr>
              <a:t>São Paulo</a:t>
            </a:r>
            <a:r>
              <a:rPr lang="pt-BR" dirty="0"/>
              <a:t> </a:t>
            </a:r>
            <a:r>
              <a:rPr lang="pt-BR" dirty="0">
                <a:solidFill>
                  <a:schemeClr val="tx2"/>
                </a:solidFill>
              </a:rPr>
              <a:t>:</a:t>
            </a:r>
            <a:r>
              <a:rPr lang="pt-BR" dirty="0"/>
              <a:t> </a:t>
            </a:r>
            <a:r>
              <a:rPr lang="pt-BR" dirty="0">
                <a:solidFill>
                  <a:srgbClr val="008000"/>
                </a:solidFill>
              </a:rPr>
              <a:t>Melhoramentos; 1995. v. 2, p. 263-96</a:t>
            </a:r>
            <a:r>
              <a:rPr lang="pt-BR" b="1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29743" name="Rectangle 47"/>
          <p:cNvSpPr>
            <a:spLocks noChangeArrowheads="1"/>
          </p:cNvSpPr>
          <p:nvPr/>
        </p:nvSpPr>
        <p:spPr bwMode="auto">
          <a:xfrm>
            <a:off x="625475" y="1243013"/>
            <a:ext cx="2470150" cy="1354137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>
            <a:off x="635000" y="1670050"/>
            <a:ext cx="2447925" cy="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1031875" y="1306513"/>
            <a:ext cx="151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/>
              <a:t>Autor do capítulo</a:t>
            </a:r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3092450" y="1238250"/>
            <a:ext cx="2584450" cy="1354138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47" name="Line 51"/>
          <p:cNvSpPr>
            <a:spLocks noChangeShapeType="1"/>
          </p:cNvSpPr>
          <p:nvPr/>
        </p:nvSpPr>
        <p:spPr bwMode="auto">
          <a:xfrm>
            <a:off x="3101975" y="1665288"/>
            <a:ext cx="2560638" cy="1587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3538538" y="1301750"/>
            <a:ext cx="152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/>
              <a:t>Título do capítulo</a:t>
            </a: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5673725" y="1238250"/>
            <a:ext cx="3298825" cy="1354138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>
            <a:off x="5683250" y="1665288"/>
            <a:ext cx="3268663" cy="1587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9751" name="Text Box 55"/>
          <p:cNvSpPr txBox="1">
            <a:spLocks noChangeArrowheads="1"/>
          </p:cNvSpPr>
          <p:nvPr/>
        </p:nvSpPr>
        <p:spPr bwMode="auto">
          <a:xfrm>
            <a:off x="6500813" y="1301750"/>
            <a:ext cx="1228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/>
              <a:t>Autor do livro</a:t>
            </a:r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620713" y="2601913"/>
            <a:ext cx="2630487" cy="1354137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53" name="Line 57"/>
          <p:cNvSpPr>
            <a:spLocks noChangeShapeType="1"/>
          </p:cNvSpPr>
          <p:nvPr/>
        </p:nvSpPr>
        <p:spPr bwMode="auto">
          <a:xfrm>
            <a:off x="585788" y="3327400"/>
            <a:ext cx="2606675" cy="1587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1160463" y="3501008"/>
            <a:ext cx="1241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/>
              <a:t>Título do livro</a:t>
            </a:r>
          </a:p>
        </p:txBody>
      </p:sp>
      <p:sp>
        <p:nvSpPr>
          <p:cNvPr id="29755" name="Rectangle 59"/>
          <p:cNvSpPr>
            <a:spLocks noChangeArrowheads="1"/>
          </p:cNvSpPr>
          <p:nvPr/>
        </p:nvSpPr>
        <p:spPr bwMode="auto">
          <a:xfrm>
            <a:off x="3251200" y="2603500"/>
            <a:ext cx="1230313" cy="1354138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>
            <a:off x="3285360" y="3309937"/>
            <a:ext cx="1219200" cy="1588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3519488" y="3501008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 dirty="0"/>
              <a:t>Local</a:t>
            </a:r>
          </a:p>
        </p:txBody>
      </p: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4483100" y="2598738"/>
            <a:ext cx="2032000" cy="1354137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59" name="Line 63"/>
          <p:cNvSpPr>
            <a:spLocks noChangeShapeType="1"/>
          </p:cNvSpPr>
          <p:nvPr/>
        </p:nvSpPr>
        <p:spPr bwMode="auto">
          <a:xfrm>
            <a:off x="4481000" y="3324206"/>
            <a:ext cx="2012950" cy="1587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5110163" y="3501008"/>
            <a:ext cx="747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 dirty="0"/>
              <a:t>Editora</a:t>
            </a:r>
          </a:p>
        </p:txBody>
      </p:sp>
      <p:sp>
        <p:nvSpPr>
          <p:cNvPr id="29761" name="Rectangle 65"/>
          <p:cNvSpPr>
            <a:spLocks noChangeArrowheads="1"/>
          </p:cNvSpPr>
          <p:nvPr/>
        </p:nvSpPr>
        <p:spPr bwMode="auto">
          <a:xfrm>
            <a:off x="6508750" y="2598738"/>
            <a:ext cx="698500" cy="1354137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62" name="Line 66"/>
          <p:cNvSpPr>
            <a:spLocks noChangeShapeType="1"/>
          </p:cNvSpPr>
          <p:nvPr/>
        </p:nvSpPr>
        <p:spPr bwMode="auto">
          <a:xfrm>
            <a:off x="6515874" y="3338513"/>
            <a:ext cx="692150" cy="1587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9764" name="Text Box 68"/>
          <p:cNvSpPr txBox="1">
            <a:spLocks noChangeArrowheads="1"/>
          </p:cNvSpPr>
          <p:nvPr/>
        </p:nvSpPr>
        <p:spPr bwMode="auto">
          <a:xfrm>
            <a:off x="6607175" y="3501008"/>
            <a:ext cx="547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 dirty="0"/>
              <a:t>Ano </a:t>
            </a:r>
          </a:p>
        </p:txBody>
      </p:sp>
      <p:sp>
        <p:nvSpPr>
          <p:cNvPr id="29765" name="Rectangle 69"/>
          <p:cNvSpPr>
            <a:spLocks noChangeArrowheads="1"/>
          </p:cNvSpPr>
          <p:nvPr/>
        </p:nvSpPr>
        <p:spPr bwMode="auto">
          <a:xfrm>
            <a:off x="7202488" y="2593975"/>
            <a:ext cx="1765300" cy="1354138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66" name="Line 70"/>
          <p:cNvSpPr>
            <a:spLocks noChangeShapeType="1"/>
          </p:cNvSpPr>
          <p:nvPr/>
        </p:nvSpPr>
        <p:spPr bwMode="auto">
          <a:xfrm>
            <a:off x="7169749" y="3318211"/>
            <a:ext cx="1749425" cy="1588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9767" name="Text Box 71"/>
          <p:cNvSpPr txBox="1">
            <a:spLocks noChangeArrowheads="1"/>
          </p:cNvSpPr>
          <p:nvPr/>
        </p:nvSpPr>
        <p:spPr bwMode="auto">
          <a:xfrm>
            <a:off x="179388" y="4437112"/>
            <a:ext cx="368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CC3300"/>
                </a:solidFill>
              </a:rPr>
              <a:t>A</a:t>
            </a:r>
          </a:p>
          <a:p>
            <a:r>
              <a:rPr lang="pt-BR" b="1">
                <a:solidFill>
                  <a:srgbClr val="CC3300"/>
                </a:solidFill>
              </a:rPr>
              <a:t>B</a:t>
            </a:r>
          </a:p>
          <a:p>
            <a:r>
              <a:rPr lang="pt-BR" b="1">
                <a:solidFill>
                  <a:srgbClr val="CC3300"/>
                </a:solidFill>
              </a:rPr>
              <a:t>N</a:t>
            </a:r>
          </a:p>
          <a:p>
            <a:r>
              <a:rPr lang="pt-BR" b="1">
                <a:solidFill>
                  <a:srgbClr val="CC3300"/>
                </a:solidFill>
              </a:rPr>
              <a:t>T</a:t>
            </a:r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123825" y="4509120"/>
            <a:ext cx="477838" cy="1274762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69" name="Rectangle 73"/>
          <p:cNvSpPr>
            <a:spLocks noChangeArrowheads="1"/>
          </p:cNvSpPr>
          <p:nvPr/>
        </p:nvSpPr>
        <p:spPr bwMode="auto">
          <a:xfrm>
            <a:off x="644525" y="4509120"/>
            <a:ext cx="8455025" cy="1274763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70" name="Line 74"/>
          <p:cNvSpPr>
            <a:spLocks noChangeShapeType="1"/>
          </p:cNvSpPr>
          <p:nvPr/>
        </p:nvSpPr>
        <p:spPr bwMode="auto">
          <a:xfrm>
            <a:off x="2628900" y="981075"/>
            <a:ext cx="48958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9771" name="Rectangle 75"/>
          <p:cNvSpPr>
            <a:spLocks noChangeArrowheads="1"/>
          </p:cNvSpPr>
          <p:nvPr/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buFont typeface="Verdana" pitchFamily="34" charset="0"/>
              <a:buChar char="©"/>
            </a:pPr>
            <a:endParaRPr lang="pt-BR" altLang="en-US" sz="12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63" grpId="0"/>
      <p:bldP spid="29701" grpId="0"/>
      <p:bldP spid="29743" grpId="0" animBg="1"/>
      <p:bldP spid="29744" grpId="0" animBg="1"/>
      <p:bldP spid="29745" grpId="0"/>
      <p:bldP spid="29746" grpId="0" animBg="1"/>
      <p:bldP spid="29747" grpId="0" animBg="1"/>
      <p:bldP spid="29748" grpId="0"/>
      <p:bldP spid="29749" grpId="0" animBg="1"/>
      <p:bldP spid="29750" grpId="0" animBg="1"/>
      <p:bldP spid="29751" grpId="0"/>
      <p:bldP spid="29752" grpId="0" animBg="1"/>
      <p:bldP spid="29753" grpId="0" animBg="1"/>
      <p:bldP spid="29754" grpId="0"/>
      <p:bldP spid="29755" grpId="0" animBg="1"/>
      <p:bldP spid="29756" grpId="0" animBg="1"/>
      <p:bldP spid="29757" grpId="0"/>
      <p:bldP spid="29758" grpId="0" animBg="1"/>
      <p:bldP spid="29759" grpId="0" animBg="1"/>
      <p:bldP spid="29760" grpId="0"/>
      <p:bldP spid="29761" grpId="0" animBg="1"/>
      <p:bldP spid="29762" grpId="0" animBg="1"/>
      <p:bldP spid="29764" grpId="0"/>
      <p:bldP spid="29765" grpId="0" animBg="1"/>
      <p:bldP spid="29766" grpId="0" animBg="1"/>
      <p:bldP spid="29767" grpId="0"/>
      <p:bldP spid="29768" grpId="0" animBg="1"/>
      <p:bldP spid="29769" grpId="0" animBg="1"/>
    </p:bldLst>
  </p:timing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1719</TotalTime>
  <Words>1970</Words>
  <Application>Microsoft Office PowerPoint</Application>
  <PresentationFormat>Apresentação na tela (4:3)</PresentationFormat>
  <Paragraphs>214</Paragraphs>
  <Slides>17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-apple-system</vt:lpstr>
      <vt:lpstr>Arial</vt:lpstr>
      <vt:lpstr>Garamond</vt:lpstr>
      <vt:lpstr>Microsoft Sans Serif</vt:lpstr>
      <vt:lpstr>sourcesansbold</vt:lpstr>
      <vt:lpstr>sourcesansregular</vt:lpstr>
      <vt:lpstr>Times New Roman</vt:lpstr>
      <vt:lpstr>Verdana</vt:lpstr>
      <vt:lpstr>Wingdings</vt:lpstr>
      <vt:lpstr>Borda</vt:lpstr>
      <vt:lpstr>Padrões na normalização  de referências </vt:lpstr>
      <vt:lpstr>Referências bibliográficas</vt:lpstr>
      <vt:lpstr>Referências bibliográficas</vt:lpstr>
      <vt:lpstr>Normas de referências </vt:lpstr>
      <vt:lpstr>Comunicação científica formal – Livro</vt:lpstr>
      <vt:lpstr>LIVRO </vt:lpstr>
      <vt:lpstr>Elementos essenciais para referências -  Livro  </vt:lpstr>
      <vt:lpstr>LIVRO </vt:lpstr>
      <vt:lpstr>Parte de livro - capítulo</vt:lpstr>
      <vt:lpstr>Parte de livro - capítulo da mesma autoria </vt:lpstr>
      <vt:lpstr>Documentos eletrônicos - Livros</vt:lpstr>
      <vt:lpstr>Comunicação científica formal – artigos</vt:lpstr>
      <vt:lpstr>Periódico  ou revista científica</vt:lpstr>
      <vt:lpstr>Artigo de periódico/revista científica</vt:lpstr>
      <vt:lpstr>Documentos eletrônicos - Revistas</vt:lpstr>
      <vt:lpstr>Referências</vt:lpstr>
      <vt:lpstr>Referências</vt:lpstr>
    </vt:vector>
  </TitlesOfParts>
  <Company>SADIA S/A.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Padrões de apresentação e normalização  da comunicação científica na área de saúde pública</dc:title>
  <dc:creator>Wagner Cuenca</dc:creator>
  <cp:lastModifiedBy>Angela Maria Belloni Cuenca</cp:lastModifiedBy>
  <cp:revision>110</cp:revision>
  <dcterms:created xsi:type="dcterms:W3CDTF">2003-01-23T18:09:53Z</dcterms:created>
  <dcterms:modified xsi:type="dcterms:W3CDTF">2024-08-28T15:44:12Z</dcterms:modified>
</cp:coreProperties>
</file>