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76" r:id="rId12"/>
    <p:sldId id="263" r:id="rId13"/>
    <p:sldId id="272" r:id="rId14"/>
    <p:sldId id="265" r:id="rId15"/>
    <p:sldId id="271" r:id="rId16"/>
    <p:sldId id="267" r:id="rId17"/>
    <p:sldId id="264" r:id="rId18"/>
    <p:sldId id="266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3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1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5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7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5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8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8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8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1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028-EE15-A74B-BCCE-200BEA6B1934}" type="datetimeFigureOut">
              <a:rPr lang="en-US" smtClean="0"/>
              <a:t>05/01/22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5C53-2EAD-6C40-B9D7-B95A9258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Controle de constitucionalidade: antecedentes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José </a:t>
            </a:r>
            <a:r>
              <a:rPr lang="en-US" dirty="0" smtClean="0"/>
              <a:t>Levi Mello do Amaral Júnior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2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Objeções </a:t>
            </a:r>
            <a:r>
              <a:rPr lang="pt-BR" b="1" dirty="0" err="1" smtClean="0"/>
              <a:t>antifederalistas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i="1" dirty="0" err="1" smtClean="0"/>
              <a:t>framers</a:t>
            </a:r>
            <a:r>
              <a:rPr lang="pt-BR" dirty="0" smtClean="0"/>
              <a:t> parecem </a:t>
            </a:r>
            <a:r>
              <a:rPr lang="pt-BR" dirty="0"/>
              <a:t>ter seguido </a:t>
            </a:r>
            <a:r>
              <a:rPr lang="pt-BR" dirty="0" smtClean="0"/>
              <a:t>a Constituição inglesa na </a:t>
            </a:r>
            <a:r>
              <a:rPr lang="pt-BR" dirty="0"/>
              <a:t>independência dos juízes, </a:t>
            </a:r>
            <a:r>
              <a:rPr lang="pt-BR" dirty="0" smtClean="0"/>
              <a:t>mas não no </a:t>
            </a:r>
            <a:r>
              <a:rPr lang="pt-BR" dirty="0"/>
              <a:t>instituir um tribunal cujos erros possam ser corrigidos; e sem prevenir isso, o judiciário sob este sistema tem um poder que está acima do legislativo, e certamente acima de qualquer poder já dado a judiciário de governo </a:t>
            </a:r>
            <a:r>
              <a:rPr lang="pt-BR" dirty="0" smtClean="0"/>
              <a:t>livre.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Objeções </a:t>
            </a:r>
            <a:r>
              <a:rPr lang="pt-BR" b="1" dirty="0" err="1" smtClean="0"/>
              <a:t>antifederalistas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Três objeções:</a:t>
            </a:r>
          </a:p>
          <a:p>
            <a:pPr lvl="1"/>
            <a:r>
              <a:rPr lang="pt-BR" dirty="0" smtClean="0"/>
              <a:t>decisões finais, irreversíveis, sem controle;</a:t>
            </a:r>
          </a:p>
          <a:p>
            <a:pPr lvl="1"/>
            <a:r>
              <a:rPr lang="pt-BR" dirty="0" smtClean="0"/>
              <a:t>juiz não pode ser removido por erro ou incompetência;</a:t>
            </a:r>
          </a:p>
          <a:p>
            <a:pPr lvl="1"/>
            <a:r>
              <a:rPr lang="pt-BR" dirty="0" smtClean="0"/>
              <a:t>cortes acima dos legisladores.</a:t>
            </a:r>
          </a:p>
          <a:p>
            <a:r>
              <a:rPr lang="pt-BR" b="1" dirty="0" smtClean="0"/>
              <a:t>BRUTUS:</a:t>
            </a:r>
            <a:r>
              <a:rPr lang="pt-BR" dirty="0" smtClean="0"/>
              <a:t> a </a:t>
            </a:r>
            <a:r>
              <a:rPr lang="pt-BR" dirty="0"/>
              <a:t>Constituição foi calculada para abolir inteiramente os governos estaduais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pt-BR" dirty="0"/>
              <a:t>os juízes serão hábeis no estender gradualmente os limites do poder </a:t>
            </a:r>
            <a:r>
              <a:rPr lang="pt-BR" dirty="0" smtClean="0"/>
              <a:t>central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66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Marbury </a:t>
            </a:r>
            <a:r>
              <a:rPr lang="en-US" b="1" i="1" dirty="0" smtClean="0"/>
              <a:t>v. </a:t>
            </a:r>
            <a:r>
              <a:rPr lang="en-US" b="1" dirty="0" smtClean="0"/>
              <a:t>Madison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Washington 1789-1797</a:t>
            </a:r>
          </a:p>
          <a:p>
            <a:r>
              <a:rPr lang="en-US" dirty="0" smtClean="0"/>
              <a:t>John Adams 1797-1801</a:t>
            </a:r>
          </a:p>
          <a:p>
            <a:pPr lvl="1"/>
            <a:r>
              <a:rPr lang="en-US" i="1" dirty="0" smtClean="0"/>
              <a:t>Midnight judges</a:t>
            </a:r>
          </a:p>
          <a:p>
            <a:pPr lvl="1"/>
            <a:r>
              <a:rPr lang="en-US" dirty="0" smtClean="0"/>
              <a:t>John Marshall</a:t>
            </a:r>
          </a:p>
          <a:p>
            <a:pPr lvl="1"/>
            <a:r>
              <a:rPr lang="en-US" dirty="0" smtClean="0"/>
              <a:t>William Marbury</a:t>
            </a:r>
          </a:p>
          <a:p>
            <a:r>
              <a:rPr lang="en-US" dirty="0" smtClean="0"/>
              <a:t>Thomas Jefferson 1801-1809</a:t>
            </a:r>
          </a:p>
          <a:p>
            <a:r>
              <a:rPr lang="en-US" dirty="0" smtClean="0"/>
              <a:t>James Madison 1809-1817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5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modelo americano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Difuso: qualquer juiz</a:t>
            </a:r>
          </a:p>
          <a:p>
            <a:r>
              <a:rPr lang="pt-BR" dirty="0" smtClean="0"/>
              <a:t>Em concreto: em face de um caso concreto</a:t>
            </a:r>
          </a:p>
          <a:p>
            <a:r>
              <a:rPr lang="pt-BR" dirty="0" smtClean="0"/>
              <a:t>Incidental: o controle é um incidente no curso do julgamento do caso concreto</a:t>
            </a:r>
          </a:p>
          <a:p>
            <a:r>
              <a:rPr lang="pt-BR" i="1" dirty="0" smtClean="0"/>
              <a:t>Inter partes: </a:t>
            </a:r>
            <a:r>
              <a:rPr lang="pt-BR" dirty="0" smtClean="0"/>
              <a:t>apenas entre as partes do caso concreto; lei não é revogada, apenas deixa de ser aplicada no caso concreto julgado</a:t>
            </a:r>
          </a:p>
          <a:p>
            <a:r>
              <a:rPr lang="pt-BR" i="1" dirty="0" err="1" smtClean="0"/>
              <a:t>Ex</a:t>
            </a:r>
            <a:r>
              <a:rPr lang="pt-BR" i="1" dirty="0" smtClean="0"/>
              <a:t> </a:t>
            </a:r>
            <a:r>
              <a:rPr lang="pt-BR" i="1" dirty="0" err="1" smtClean="0"/>
              <a:t>tunc</a:t>
            </a:r>
            <a:r>
              <a:rPr lang="pt-BR" i="1" dirty="0" smtClean="0"/>
              <a:t>: </a:t>
            </a:r>
            <a:r>
              <a:rPr lang="pt-BR" dirty="0" smtClean="0"/>
              <a:t>nulidade no plano da existência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4265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George Washington</a:t>
            </a:r>
            <a:endParaRPr lang="en-US" b="1" dirty="0"/>
          </a:p>
        </p:txBody>
      </p:sp>
      <p:pic>
        <p:nvPicPr>
          <p:cNvPr id="4" name="Content Placeholder 3" descr="Imagem - George Washingto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079" r="-600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6856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Alexander Hamilton</a:t>
            </a:r>
            <a:endParaRPr lang="en-US" b="1" dirty="0"/>
          </a:p>
        </p:txBody>
      </p:sp>
      <p:pic>
        <p:nvPicPr>
          <p:cNvPr id="4" name="Content Placeholder 3" descr="Imagem - Alexander Hamilto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686" r="-576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94500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Adams</a:t>
            </a:r>
            <a:endParaRPr lang="en-US" b="1" dirty="0"/>
          </a:p>
        </p:txBody>
      </p:sp>
      <p:pic>
        <p:nvPicPr>
          <p:cNvPr id="4" name="Content Placeholder 3" descr="Imagem - John Adam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235" r="-602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4222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Marshall</a:t>
            </a:r>
            <a:endParaRPr lang="en-US" b="1" dirty="0"/>
          </a:p>
        </p:txBody>
      </p:sp>
      <p:pic>
        <p:nvPicPr>
          <p:cNvPr id="4" name="Content Placeholder 3" descr="Imagem - John Marshall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622" r="-626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9305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William Marbury</a:t>
            </a:r>
            <a:endParaRPr lang="en-US" b="1" dirty="0"/>
          </a:p>
        </p:txBody>
      </p:sp>
      <p:pic>
        <p:nvPicPr>
          <p:cNvPr id="4" name="Content Placeholder 3" descr="Imagem - William Marbury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537" r="-675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5201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Thomas Jefferson</a:t>
            </a:r>
            <a:endParaRPr lang="en-US" b="1" dirty="0"/>
          </a:p>
        </p:txBody>
      </p:sp>
      <p:pic>
        <p:nvPicPr>
          <p:cNvPr id="4" name="Content Placeholder 3" descr="Imagem - Thomas Jefferso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720" r="-58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0651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Antecedentes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i="1" dirty="0" err="1" smtClean="0"/>
              <a:t>graphè</a:t>
            </a:r>
            <a:r>
              <a:rPr lang="pt-BR" i="1" dirty="0" smtClean="0"/>
              <a:t> </a:t>
            </a:r>
            <a:r>
              <a:rPr lang="pt-BR" i="1" dirty="0" err="1" smtClean="0"/>
              <a:t>paranomon</a:t>
            </a:r>
            <a:endParaRPr lang="pt-BR" i="1" dirty="0" smtClean="0"/>
          </a:p>
          <a:p>
            <a:r>
              <a:rPr lang="pt-BR" i="1" dirty="0" smtClean="0"/>
              <a:t>Sir </a:t>
            </a:r>
            <a:r>
              <a:rPr lang="pt-BR" dirty="0" smtClean="0"/>
              <a:t>Edward </a:t>
            </a:r>
            <a:r>
              <a:rPr lang="pt-BR" dirty="0" err="1" smtClean="0"/>
              <a:t>Coke</a:t>
            </a:r>
            <a:r>
              <a:rPr lang="pt-BR" dirty="0" smtClean="0"/>
              <a:t>: Dr. </a:t>
            </a:r>
            <a:r>
              <a:rPr lang="pt-BR" dirty="0" err="1" smtClean="0"/>
              <a:t>Bonham’s</a:t>
            </a:r>
            <a:r>
              <a:rPr lang="pt-BR" dirty="0" smtClean="0"/>
              <a:t> Case (1610)</a:t>
            </a:r>
          </a:p>
          <a:p>
            <a:r>
              <a:rPr lang="pt-BR" dirty="0" smtClean="0"/>
              <a:t>Contratos de </a:t>
            </a:r>
            <a:r>
              <a:rPr lang="pt-BR" dirty="0" err="1" smtClean="0"/>
              <a:t>colanização</a:t>
            </a:r>
            <a:r>
              <a:rPr lang="pt-BR" dirty="0" smtClean="0"/>
              <a:t>: “paradoxo”</a:t>
            </a:r>
          </a:p>
          <a:p>
            <a:r>
              <a:rPr lang="pt-BR" dirty="0"/>
              <a:t>Júri constitucional (</a:t>
            </a:r>
            <a:r>
              <a:rPr lang="pt-BR" dirty="0" err="1"/>
              <a:t>Sieyès</a:t>
            </a:r>
            <a:r>
              <a:rPr lang="pt-BR" dirty="0"/>
              <a:t>)</a:t>
            </a:r>
          </a:p>
          <a:p>
            <a:r>
              <a:rPr lang="pt-BR" dirty="0" smtClean="0"/>
              <a:t>Federalista </a:t>
            </a:r>
            <a:r>
              <a:rPr lang="pt-BR" dirty="0" err="1"/>
              <a:t>n</a:t>
            </a:r>
            <a:r>
              <a:rPr lang="pt-BR" dirty="0"/>
              <a:t>. LXXVIII </a:t>
            </a:r>
            <a:r>
              <a:rPr lang="pt-BR" i="1" dirty="0"/>
              <a:t>v. </a:t>
            </a:r>
            <a:r>
              <a:rPr lang="pt-BR" dirty="0" err="1"/>
              <a:t>Antifederalista</a:t>
            </a:r>
            <a:r>
              <a:rPr lang="pt-BR" dirty="0"/>
              <a:t> </a:t>
            </a:r>
            <a:r>
              <a:rPr lang="pt-BR" dirty="0" err="1"/>
              <a:t>n</a:t>
            </a:r>
            <a:r>
              <a:rPr lang="pt-BR" dirty="0"/>
              <a:t>. </a:t>
            </a:r>
            <a:r>
              <a:rPr lang="pt-BR" dirty="0" smtClean="0"/>
              <a:t>XV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525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James Madison</a:t>
            </a:r>
            <a:endParaRPr lang="en-US" b="1" dirty="0"/>
          </a:p>
        </p:txBody>
      </p:sp>
      <p:pic>
        <p:nvPicPr>
          <p:cNvPr id="4" name="Content Placeholder 3" descr="Imagem - James Madiso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917" r="-569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6577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Quincy Adams</a:t>
            </a:r>
            <a:endParaRPr lang="en-US" b="1" dirty="0"/>
          </a:p>
        </p:txBody>
      </p:sp>
      <p:pic>
        <p:nvPicPr>
          <p:cNvPr id="4" name="Content Placeholder 3" descr="Imagem - John Quincy Adam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569" r="-685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33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Federalista </a:t>
            </a:r>
            <a:r>
              <a:rPr lang="pt-BR" b="1" dirty="0" err="1" smtClean="0"/>
              <a:t>n</a:t>
            </a:r>
            <a:r>
              <a:rPr lang="pt-BR" b="1" dirty="0" smtClean="0"/>
              <a:t>. LXXVIII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Mote: </a:t>
            </a:r>
            <a:r>
              <a:rPr lang="pt-BR" i="1" dirty="0" err="1" smtClean="0"/>
              <a:t>good</a:t>
            </a:r>
            <a:r>
              <a:rPr lang="pt-BR" i="1" dirty="0" smtClean="0"/>
              <a:t> </a:t>
            </a:r>
            <a:r>
              <a:rPr lang="pt-BR" i="1" dirty="0" err="1" smtClean="0"/>
              <a:t>behavior</a:t>
            </a:r>
            <a:r>
              <a:rPr lang="pt-BR" i="1" dirty="0" smtClean="0"/>
              <a:t> </a:t>
            </a:r>
            <a:r>
              <a:rPr lang="pt-BR" dirty="0" smtClean="0"/>
              <a:t>e vitaliciedade</a:t>
            </a:r>
          </a:p>
          <a:p>
            <a:r>
              <a:rPr lang="pt-BR" dirty="0" smtClean="0"/>
              <a:t>“melhor recurso que se poderia conceber para assegurar uma administração das leis equilibrada, íntegra e imparcial”</a:t>
            </a:r>
          </a:p>
          <a:p>
            <a:r>
              <a:rPr lang="pt-BR" dirty="0" smtClean="0"/>
              <a:t>“o judiciário, pela natureza de suas funções, será sempre o menos perigoso para os direitos políticos da Constituição”</a:t>
            </a:r>
          </a:p>
          <a:p>
            <a:r>
              <a:rPr lang="pt-BR" dirty="0" smtClean="0"/>
              <a:t>espada e bolsa; vontade e julgamento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71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Federalista </a:t>
            </a:r>
            <a:r>
              <a:rPr lang="pt-BR" b="1" dirty="0" err="1" smtClean="0"/>
              <a:t>n</a:t>
            </a:r>
            <a:r>
              <a:rPr lang="pt-BR" b="1" dirty="0" smtClean="0"/>
              <a:t>. LXXVIII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Inflexão de narrativa: “</a:t>
            </a:r>
            <a:r>
              <a:rPr lang="pt-BR" dirty="0"/>
              <a:t>a completa independência dos tribunais de justiça é peculiarmente essencial numa Constituição limitada</a:t>
            </a:r>
            <a:r>
              <a:rPr lang="pt-BR" dirty="0" smtClean="0"/>
              <a:t>”</a:t>
            </a:r>
          </a:p>
          <a:p>
            <a:r>
              <a:rPr lang="en-US" dirty="0" smtClean="0"/>
              <a:t>= </a:t>
            </a:r>
            <a:r>
              <a:rPr lang="pt-BR" dirty="0"/>
              <a:t>aquela “que contenha certas exceções especificadas ao poder legislativo, como por exemplo, a de que ele não aprovará decretos de perda de direitos civis, leis </a:t>
            </a:r>
            <a:r>
              <a:rPr lang="pt-BR" i="1" dirty="0" err="1"/>
              <a:t>ex</a:t>
            </a:r>
            <a:r>
              <a:rPr lang="pt-BR" i="1" dirty="0"/>
              <a:t> post facto, </a:t>
            </a:r>
            <a:r>
              <a:rPr lang="pt-BR" dirty="0"/>
              <a:t>ou coisas semelhantes</a:t>
            </a:r>
            <a:r>
              <a:rPr lang="pt-BR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3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Federalista </a:t>
            </a:r>
            <a:r>
              <a:rPr lang="pt-BR" b="1" dirty="0" err="1" smtClean="0"/>
              <a:t>n</a:t>
            </a:r>
            <a:r>
              <a:rPr lang="pt-BR" b="1" dirty="0" smtClean="0"/>
              <a:t>. LXXVIII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“esta conclusão não supõe de modo algum uma superioridade do poder judiciário sobre o legislativo. Supõe apenas que o poder do povo é superior a ambos, e que, quando a vontade do legislativo, expressa em suas leis, entra em oposição com a do povo, expressa na Constituição, os juízes devem ser governados por esta última e não pelas primeiras”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7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Federalista </a:t>
            </a:r>
            <a:r>
              <a:rPr lang="pt-BR" b="1" dirty="0" err="1" smtClean="0"/>
              <a:t>n</a:t>
            </a:r>
            <a:r>
              <a:rPr lang="pt-BR" b="1" dirty="0" smtClean="0"/>
              <a:t>. LXXVIII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contrário “seria afirmar que o delegado é maior que o outorgante; que o servidor está acima do senhor; que os </a:t>
            </a:r>
            <a:r>
              <a:rPr lang="pt-BR" dirty="0" smtClean="0"/>
              <a:t>representantes </a:t>
            </a:r>
            <a:r>
              <a:rPr lang="pt-BR" dirty="0"/>
              <a:t>do povo são superiores ao próprio povo; que homens que atuam em virtude de poderes a eles confiados podem fazer não só o que estes autorizam, mas o que proíbem</a:t>
            </a:r>
            <a:r>
              <a:rPr lang="pt-BR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4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Federalista </a:t>
            </a:r>
            <a:r>
              <a:rPr lang="pt-BR" b="1" dirty="0" err="1" smtClean="0"/>
              <a:t>n</a:t>
            </a:r>
            <a:r>
              <a:rPr lang="pt-BR" b="1" dirty="0" smtClean="0"/>
              <a:t>. LXXVIII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Limites!</a:t>
            </a:r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/>
              <a:t>Não se pode dar nenhum peso à afirmação de que os tribunais podem, a pretexto de uma incompatibilidade, substituir as intenções constitucionais do legislativo por seus próprios desejos. (...) caso se dispusessem a exercer a </a:t>
            </a:r>
            <a:r>
              <a:rPr lang="pt-BR" i="1" dirty="0"/>
              <a:t>vontade</a:t>
            </a:r>
            <a:r>
              <a:rPr lang="pt-BR" dirty="0"/>
              <a:t> em vez do </a:t>
            </a:r>
            <a:r>
              <a:rPr lang="pt-BR" i="1" dirty="0"/>
              <a:t>julgamento, </a:t>
            </a:r>
            <a:r>
              <a:rPr lang="pt-BR" dirty="0"/>
              <a:t>isso levaria igualmente à substituição do desejo do corpo legislativo pelo seu próprio. Se esta observação provasse alguma coisa, seria que não deve haver nenhum juiz além do próprio legislativo.</a:t>
            </a:r>
            <a:r>
              <a:rPr lang="pt-BR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3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Objeções </a:t>
            </a:r>
            <a:r>
              <a:rPr lang="pt-BR" b="1" dirty="0" err="1" smtClean="0"/>
              <a:t>antifederalistas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“é óbvio que estas cortes terão autoridade para decidir sobre a validade das leis de qualquer dos estados, em todos os casos colocados em questão perante </a:t>
            </a:r>
            <a:r>
              <a:rPr lang="pt-BR" dirty="0" smtClean="0"/>
              <a:t>elas”</a:t>
            </a:r>
          </a:p>
          <a:p>
            <a:r>
              <a:rPr lang="pt-BR" dirty="0"/>
              <a:t>Suprema </a:t>
            </a:r>
            <a:r>
              <a:rPr lang="pt-BR" dirty="0" smtClean="0"/>
              <a:t>Corte exaltada </a:t>
            </a:r>
            <a:r>
              <a:rPr lang="pt-BR" dirty="0"/>
              <a:t>acima de todos os outros poderes e não </a:t>
            </a:r>
            <a:r>
              <a:rPr lang="pt-BR" dirty="0" smtClean="0"/>
              <a:t>fica </a:t>
            </a:r>
            <a:r>
              <a:rPr lang="pt-BR" dirty="0"/>
              <a:t>sujeita a nenhum </a:t>
            </a:r>
            <a:r>
              <a:rPr lang="pt-BR" dirty="0" smtClean="0"/>
              <a:t>controle: </a:t>
            </a:r>
            <a:r>
              <a:rPr lang="pt-BR" b="1" dirty="0" smtClean="0"/>
              <a:t>BRUTUS </a:t>
            </a:r>
            <a:r>
              <a:rPr lang="pt-BR" dirty="0" smtClean="0"/>
              <a:t>questiona </a:t>
            </a:r>
            <a:r>
              <a:rPr lang="pt-BR" dirty="0"/>
              <a:t>se o mundo já </a:t>
            </a:r>
            <a:r>
              <a:rPr lang="pt-BR" dirty="0" smtClean="0"/>
              <a:t>viu uma </a:t>
            </a:r>
            <a:r>
              <a:rPr lang="pt-BR" dirty="0"/>
              <a:t>corte de justiça investida de tão imensos poderes e </a:t>
            </a:r>
            <a:r>
              <a:rPr lang="pt-BR" dirty="0" smtClean="0"/>
              <a:t>em </a:t>
            </a:r>
            <a:r>
              <a:rPr lang="pt-BR" dirty="0"/>
              <a:t>posição de tão pequena </a:t>
            </a:r>
            <a:r>
              <a:rPr lang="pt-BR" dirty="0" smtClean="0"/>
              <a:t>responsabilidade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8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Objeções </a:t>
            </a:r>
            <a:r>
              <a:rPr lang="pt-BR" b="1" dirty="0" err="1" smtClean="0"/>
              <a:t>antifederalistas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Inglaterra: juízes </a:t>
            </a:r>
            <a:r>
              <a:rPr lang="pt-BR" dirty="0"/>
              <a:t>mantêm </a:t>
            </a:r>
            <a:r>
              <a:rPr lang="pt-BR" dirty="0" smtClean="0"/>
              <a:t>cargos </a:t>
            </a:r>
            <a:r>
              <a:rPr lang="pt-BR" dirty="0"/>
              <a:t>enquanto têm bom comportamento, mas suas decisões estão sujeitas a correção pela </a:t>
            </a:r>
            <a:r>
              <a:rPr lang="pt-BR" i="1" dirty="0" err="1"/>
              <a:t>House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 smtClean="0"/>
              <a:t>Lords</a:t>
            </a:r>
            <a:r>
              <a:rPr lang="pt-BR" i="1" dirty="0" smtClean="0"/>
              <a:t>.</a:t>
            </a:r>
          </a:p>
          <a:p>
            <a:r>
              <a:rPr lang="pt-BR" dirty="0" smtClean="0"/>
              <a:t>Os </a:t>
            </a:r>
            <a:r>
              <a:rPr lang="pt-BR" dirty="0"/>
              <a:t>juízes na Inglaterra estão sob o controle dos legisladores: </a:t>
            </a:r>
            <a:r>
              <a:rPr lang="pt-BR" dirty="0" smtClean="0"/>
              <a:t>são </a:t>
            </a:r>
            <a:r>
              <a:rPr lang="pt-BR" dirty="0"/>
              <a:t>obrigados a decidir de acordo com as </a:t>
            </a:r>
            <a:r>
              <a:rPr lang="pt-BR" dirty="0" smtClean="0"/>
              <a:t>leis. </a:t>
            </a:r>
            <a:r>
              <a:rPr lang="pt-BR" dirty="0"/>
              <a:t>Porém, </a:t>
            </a:r>
            <a:r>
              <a:rPr lang="pt-BR" dirty="0" smtClean="0"/>
              <a:t>nos EUA, os </a:t>
            </a:r>
            <a:r>
              <a:rPr lang="pt-BR" dirty="0"/>
              <a:t>juízes </a:t>
            </a:r>
            <a:r>
              <a:rPr lang="pt-BR" dirty="0" smtClean="0"/>
              <a:t>controlarão </a:t>
            </a:r>
            <a:r>
              <a:rPr lang="pt-BR" dirty="0"/>
              <a:t>os </a:t>
            </a:r>
            <a:r>
              <a:rPr lang="pt-BR" dirty="0" smtClean="0"/>
              <a:t>legisladores</a:t>
            </a:r>
            <a:r>
              <a:rPr lang="en-US" dirty="0" smtClean="0"/>
              <a:t>. </a:t>
            </a:r>
            <a:r>
              <a:rPr lang="pt-BR" dirty="0" smtClean="0"/>
              <a:t>Decidem </a:t>
            </a:r>
            <a:r>
              <a:rPr lang="pt-BR" dirty="0"/>
              <a:t>qual é a extensão dos poderes do Congresso </a:t>
            </a:r>
            <a:r>
              <a:rPr lang="pt-BR" dirty="0" smtClean="0"/>
              <a:t>americano e interpretam a Constituição.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6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759</Words>
  <Application>Microsoft Macintosh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Controle de constitucionalidade: antecedentes</vt:lpstr>
      <vt:lpstr>Antecedentes</vt:lpstr>
      <vt:lpstr>Federalista n. LXXVIII</vt:lpstr>
      <vt:lpstr>Federalista n. LXXVIII</vt:lpstr>
      <vt:lpstr>Federalista n. LXXVIII</vt:lpstr>
      <vt:lpstr>Federalista n. LXXVIII</vt:lpstr>
      <vt:lpstr>Federalista n. LXXVIII</vt:lpstr>
      <vt:lpstr>Objeções antifederalistas</vt:lpstr>
      <vt:lpstr>Objeções antifederalistas</vt:lpstr>
      <vt:lpstr>Objeções antifederalistas</vt:lpstr>
      <vt:lpstr>Objeções antifederalistas</vt:lpstr>
      <vt:lpstr>Marbury v. Madison</vt:lpstr>
      <vt:lpstr>Características do modelo americano</vt:lpstr>
      <vt:lpstr>George Washington</vt:lpstr>
      <vt:lpstr>Alexander Hamilton</vt:lpstr>
      <vt:lpstr>John Adams</vt:lpstr>
      <vt:lpstr>John Marshall</vt:lpstr>
      <vt:lpstr>William Marbury</vt:lpstr>
      <vt:lpstr>Thomas Jefferson</vt:lpstr>
      <vt:lpstr>James Madison</vt:lpstr>
      <vt:lpstr>John Quincy Adams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 de constitucionalidade : modelo americano</dc:title>
  <dc:creator>José Levi Mello do Amaral Júnior</dc:creator>
  <cp:lastModifiedBy>José Levi Mello do Amaral Júnior</cp:lastModifiedBy>
  <cp:revision>24</cp:revision>
  <dcterms:created xsi:type="dcterms:W3CDTF">2021-06-11T01:17:31Z</dcterms:created>
  <dcterms:modified xsi:type="dcterms:W3CDTF">2022-01-06T13:16:51Z</dcterms:modified>
</cp:coreProperties>
</file>