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68" r:id="rId4"/>
    <p:sldId id="275" r:id="rId5"/>
    <p:sldId id="276" r:id="rId6"/>
    <p:sldId id="277" r:id="rId7"/>
    <p:sldId id="280" r:id="rId8"/>
    <p:sldId id="283" r:id="rId9"/>
    <p:sldId id="281" r:id="rId10"/>
    <p:sldId id="282" r:id="rId11"/>
    <p:sldId id="285" r:id="rId12"/>
    <p:sldId id="284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4" r:id="rId21"/>
    <p:sldId id="295" r:id="rId22"/>
    <p:sldId id="296" r:id="rId23"/>
    <p:sldId id="297" r:id="rId24"/>
    <p:sldId id="298" r:id="rId25"/>
    <p:sldId id="29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62240"/>
    <a:srgbClr val="FFB027"/>
    <a:srgbClr val="9A1A30"/>
    <a:srgbClr val="50A7FA"/>
    <a:srgbClr val="FA2F4C"/>
    <a:srgbClr val="EF32FA"/>
    <a:srgbClr val="FFDA68"/>
    <a:srgbClr val="244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A802-BDBB-8A49-BF3E-CC3CE8A23EF9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BA29B-96BA-DD48-80F1-F66AF5AC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09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7FDCA-3F7F-2745-9AB1-F4E8740808E1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FC66-4470-0B4F-9312-A0F3AFBA4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Marketing </a:t>
            </a:r>
            <a:r>
              <a:rPr lang="en-US" dirty="0" smtClean="0"/>
              <a:t>Social</a:t>
            </a:r>
            <a:r>
              <a:rPr lang="en-US" dirty="0" smtClean="0"/>
              <a:t>: ABORDAGEM HISTÓRICA E DESAFIOS CONTEMPORÂNEOS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45143" y="1181069"/>
            <a:ext cx="8633989" cy="541508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H</a:t>
            </a:r>
            <a:r>
              <a:rPr lang="pt-BR" sz="4000" dirty="0" smtClean="0"/>
              <a:t>á uma mudança no comportamento das pessoas na busca por um maior bem estar social</a:t>
            </a:r>
          </a:p>
        </p:txBody>
      </p:sp>
    </p:spTree>
    <p:extLst>
      <p:ext uri="{BB962C8B-B14F-4D97-AF65-F5344CB8AC3E}">
        <p14:creationId xmlns:p14="http://schemas.microsoft.com/office/powerpoint/2010/main" val="25574555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Kotler e Levy (1969) </a:t>
            </a:r>
            <a:r>
              <a:rPr lang="mr-IN" sz="4800" dirty="0" smtClean="0"/>
              <a:t>–</a:t>
            </a:r>
            <a:r>
              <a:rPr lang="pt-BR" sz="4800" dirty="0" smtClean="0"/>
              <a:t> ampliaç</a:t>
            </a:r>
            <a:r>
              <a:rPr lang="pt-BR" sz="4800" dirty="0" smtClean="0"/>
              <a:t>ão do conceito de </a:t>
            </a:r>
            <a:r>
              <a:rPr lang="pt-BR" sz="4800" dirty="0" err="1" smtClean="0"/>
              <a:t>mkt</a:t>
            </a:r>
            <a:r>
              <a:rPr lang="pt-BR" sz="4800" dirty="0" smtClean="0"/>
              <a:t> a fim de não restringir os estudos e práticas de </a:t>
            </a:r>
            <a:r>
              <a:rPr lang="pt-BR" sz="4800" dirty="0" err="1" smtClean="0"/>
              <a:t>mkt</a:t>
            </a:r>
            <a:r>
              <a:rPr lang="pt-BR" sz="4800" dirty="0" smtClean="0"/>
              <a:t> apenas ao contexto empresarial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23245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Kelly (1971) afirma que os consumidores n</a:t>
            </a:r>
            <a:r>
              <a:rPr lang="pt-BR" sz="4800" dirty="0" smtClean="0"/>
              <a:t>ão se preocupam apenas em satisfazer seus desejos e necessidades, mas também estão preocupados com o bem estar </a:t>
            </a:r>
            <a:r>
              <a:rPr lang="pt-BR" sz="4800" dirty="0" err="1" smtClean="0"/>
              <a:t>societal</a:t>
            </a:r>
            <a:r>
              <a:rPr lang="pt-BR" sz="4800" dirty="0" smtClean="0"/>
              <a:t> e as empresas devem atender as demandas </a:t>
            </a:r>
            <a:r>
              <a:rPr lang="pt-BR" sz="4800" dirty="0" err="1" smtClean="0"/>
              <a:t>societais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4223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Kotler (1972) prop</a:t>
            </a:r>
            <a:r>
              <a:rPr lang="pt-BR" sz="4800" dirty="0" smtClean="0"/>
              <a:t>õe uma visão ainda mais ampla do conceito de </a:t>
            </a:r>
            <a:r>
              <a:rPr lang="pt-BR" sz="4800" dirty="0" err="1" smtClean="0"/>
              <a:t>mkt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94008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O Tema envolvendo </a:t>
            </a:r>
            <a:r>
              <a:rPr lang="pt-BR" sz="4800" dirty="0" err="1" smtClean="0"/>
              <a:t>mkt</a:t>
            </a:r>
            <a:r>
              <a:rPr lang="pt-BR" sz="4800" dirty="0" smtClean="0"/>
              <a:t> e sociedade </a:t>
            </a:r>
            <a:r>
              <a:rPr lang="pt-BR" sz="4800" dirty="0" smtClean="0"/>
              <a:t>é complexo, pois os autores divergem sobre os pontos essenciais em relação ao escopo e foco da área de </a:t>
            </a:r>
            <a:r>
              <a:rPr lang="pt-BR" sz="4800" dirty="0" err="1" smtClean="0"/>
              <a:t>mkt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55942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Surgimento de </a:t>
            </a:r>
            <a:r>
              <a:rPr lang="pt-BR" sz="4000" dirty="0" err="1" smtClean="0"/>
              <a:t>Mkt</a:t>
            </a:r>
            <a:r>
              <a:rPr lang="pt-BR" sz="4000" dirty="0" smtClean="0"/>
              <a:t> Social</a:t>
            </a:r>
          </a:p>
          <a:p>
            <a:pPr algn="ctr"/>
            <a:r>
              <a:rPr lang="pt-BR" sz="4000" dirty="0" smtClean="0"/>
              <a:t>1º trabalho </a:t>
            </a:r>
            <a:r>
              <a:rPr lang="mr-IN" sz="4000" dirty="0" smtClean="0"/>
              <a:t>–</a:t>
            </a:r>
            <a:r>
              <a:rPr lang="pt-BR" sz="4000" dirty="0" smtClean="0"/>
              <a:t> definiç</a:t>
            </a:r>
            <a:r>
              <a:rPr lang="pt-BR" sz="4000" dirty="0" smtClean="0"/>
              <a:t>ão Kotler e </a:t>
            </a:r>
            <a:r>
              <a:rPr lang="pt-BR" sz="4000" dirty="0" err="1" smtClean="0"/>
              <a:t>Zaltman</a:t>
            </a:r>
            <a:r>
              <a:rPr lang="pt-BR" sz="4000" dirty="0" smtClean="0"/>
              <a:t> (1971)</a:t>
            </a:r>
          </a:p>
          <a:p>
            <a:pPr algn="ctr"/>
            <a:r>
              <a:rPr lang="pt-BR" sz="4000" dirty="0" smtClean="0"/>
              <a:t>Desenho , planejamento e controle de programas para influenciar a aceitação de </a:t>
            </a:r>
            <a:r>
              <a:rPr lang="pt-BR" sz="4000" dirty="0" err="1" smtClean="0"/>
              <a:t>idéias</a:t>
            </a:r>
            <a:r>
              <a:rPr lang="pt-BR" sz="4000" dirty="0" smtClean="0"/>
              <a:t> sociais envolvendo considerações de planejamento do produto, comunicação, preço, distribuição e pesquisa de mercado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55942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Lazer e Kelly (1973)</a:t>
            </a:r>
            <a:r>
              <a:rPr lang="pt-BR" sz="4800" dirty="0"/>
              <a:t> </a:t>
            </a:r>
            <a:r>
              <a:rPr lang="pt-BR" sz="4800" dirty="0" smtClean="0"/>
              <a:t>ampliaram o conceito de Kotler e </a:t>
            </a:r>
            <a:r>
              <a:rPr lang="pt-BR" sz="4800" dirty="0" err="1" smtClean="0"/>
              <a:t>Zaltman</a:t>
            </a:r>
            <a:r>
              <a:rPr lang="pt-BR" sz="4800" dirty="0" smtClean="0"/>
              <a:t>, afirmando que o </a:t>
            </a:r>
            <a:r>
              <a:rPr lang="pt-BR" sz="4800" dirty="0" err="1" smtClean="0"/>
              <a:t>mkt</a:t>
            </a:r>
            <a:r>
              <a:rPr lang="pt-BR" sz="4800" dirty="0" smtClean="0"/>
              <a:t> social </a:t>
            </a:r>
            <a:r>
              <a:rPr lang="pt-BR" sz="4800" dirty="0" err="1" smtClean="0"/>
              <a:t>tb</a:t>
            </a:r>
            <a:r>
              <a:rPr lang="pt-BR" sz="4800" dirty="0" smtClean="0"/>
              <a:t> se preocupa com as consequ</a:t>
            </a:r>
            <a:r>
              <a:rPr lang="pt-BR" sz="4800" dirty="0" smtClean="0"/>
              <a:t>ências </a:t>
            </a:r>
            <a:r>
              <a:rPr lang="pt-BR" sz="4800" dirty="0" err="1" smtClean="0"/>
              <a:t>societais</a:t>
            </a:r>
            <a:r>
              <a:rPr lang="pt-BR" sz="4800" dirty="0" smtClean="0"/>
              <a:t>, políticas, decisões e ações de </a:t>
            </a:r>
            <a:r>
              <a:rPr lang="pt-BR" sz="4800" dirty="0" err="1" smtClean="0"/>
              <a:t>mkt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71945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err="1" smtClean="0"/>
              <a:t>Andreasen</a:t>
            </a:r>
            <a:r>
              <a:rPr lang="pt-BR" sz="4800" dirty="0" smtClean="0"/>
              <a:t> (1994): </a:t>
            </a:r>
            <a:r>
              <a:rPr lang="pt-BR" sz="4800" dirty="0" smtClean="0"/>
              <a:t>adaptaç</a:t>
            </a:r>
            <a:r>
              <a:rPr lang="pt-BR" sz="4800" dirty="0" smtClean="0"/>
              <a:t>ão das tecnologias de </a:t>
            </a:r>
            <a:r>
              <a:rPr lang="pt-BR" sz="4800" dirty="0" err="1" smtClean="0"/>
              <a:t>mkt</a:t>
            </a:r>
            <a:r>
              <a:rPr lang="pt-BR" sz="4800" dirty="0" smtClean="0"/>
              <a:t> comercial à programas desenhados para influenciar o comportamento voluntário do </a:t>
            </a:r>
            <a:r>
              <a:rPr lang="pt-BR" sz="4800" dirty="0" err="1" smtClean="0"/>
              <a:t>público-álvo</a:t>
            </a:r>
            <a:r>
              <a:rPr lang="pt-BR" sz="4800" dirty="0" smtClean="0"/>
              <a:t> para melhorar seu bem estar pessoal e o da sociedade do qual é parte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71945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604000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err="1" smtClean="0"/>
              <a:t>Andreasen</a:t>
            </a:r>
            <a:r>
              <a:rPr lang="pt-BR" sz="4800" dirty="0" smtClean="0"/>
              <a:t>:</a:t>
            </a:r>
          </a:p>
          <a:p>
            <a:pPr algn="ctr"/>
            <a:r>
              <a:rPr lang="pt-BR" sz="4800" dirty="0" err="1" smtClean="0"/>
              <a:t>Mkt</a:t>
            </a:r>
            <a:r>
              <a:rPr lang="pt-BR" sz="4800" dirty="0" smtClean="0"/>
              <a:t> social</a:t>
            </a:r>
          </a:p>
          <a:p>
            <a:pPr algn="ctr"/>
            <a:r>
              <a:rPr lang="pt-BR" sz="4800" dirty="0" smtClean="0"/>
              <a:t>- Aplica as t</a:t>
            </a:r>
            <a:r>
              <a:rPr lang="pt-BR" sz="4800" dirty="0" smtClean="0"/>
              <a:t>écnicas de </a:t>
            </a:r>
            <a:r>
              <a:rPr lang="pt-BR" sz="4800" dirty="0" err="1" smtClean="0"/>
              <a:t>mkt</a:t>
            </a:r>
            <a:r>
              <a:rPr lang="pt-BR" sz="4800" dirty="0" smtClean="0"/>
              <a:t> comercial</a:t>
            </a:r>
          </a:p>
          <a:p>
            <a:pPr algn="ctr"/>
            <a:r>
              <a:rPr lang="pt-BR" sz="4800" dirty="0" smtClean="0"/>
              <a:t>- Influencia o comportamento volunt</a:t>
            </a:r>
            <a:r>
              <a:rPr lang="pt-BR" sz="4800" dirty="0" smtClean="0"/>
              <a:t>ário</a:t>
            </a:r>
          </a:p>
          <a:p>
            <a:pPr algn="ctr"/>
            <a:r>
              <a:rPr lang="pt-BR" sz="4800" dirty="0" smtClean="0"/>
              <a:t>- Busca primariamente o benefício da sociedade e não da organização de </a:t>
            </a:r>
            <a:r>
              <a:rPr lang="pt-BR" sz="4800" dirty="0" err="1" smtClean="0"/>
              <a:t>mkt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71945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err="1" smtClean="0"/>
              <a:t>Andreasen</a:t>
            </a:r>
            <a:r>
              <a:rPr lang="pt-BR" sz="4800" dirty="0" smtClean="0"/>
              <a:t>:</a:t>
            </a:r>
          </a:p>
          <a:p>
            <a:pPr algn="ctr"/>
            <a:r>
              <a:rPr lang="pt-BR" sz="4800" dirty="0" smtClean="0"/>
              <a:t>Quando tem empresa privada n</a:t>
            </a:r>
            <a:r>
              <a:rPr lang="pt-BR" sz="4800" dirty="0" smtClean="0"/>
              <a:t>ão é </a:t>
            </a:r>
            <a:r>
              <a:rPr lang="pt-BR" sz="4800" dirty="0" err="1" smtClean="0"/>
              <a:t>mkt</a:t>
            </a:r>
            <a:r>
              <a:rPr lang="pt-BR" sz="4800" dirty="0" smtClean="0"/>
              <a:t> social</a:t>
            </a:r>
          </a:p>
          <a:p>
            <a:pPr algn="ctr"/>
            <a:r>
              <a:rPr lang="pt-BR" sz="4800" dirty="0" smtClean="0"/>
              <a:t>Mudança social não faz parte do escopo da empresa privada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848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err="1" smtClean="0"/>
              <a:t>Mkt</a:t>
            </a:r>
            <a:r>
              <a:rPr lang="pt-BR" sz="4000" dirty="0" smtClean="0"/>
              <a:t> </a:t>
            </a:r>
            <a:r>
              <a:rPr lang="pt-BR" sz="4000" dirty="0" err="1" smtClean="0"/>
              <a:t>societal</a:t>
            </a:r>
            <a:r>
              <a:rPr lang="pt-BR" sz="4000" dirty="0" smtClean="0"/>
              <a:t> </a:t>
            </a:r>
            <a:r>
              <a:rPr lang="mr-IN" sz="4000" dirty="0" smtClean="0"/>
              <a:t>–</a:t>
            </a:r>
            <a:r>
              <a:rPr lang="pt-BR" sz="4000" dirty="0" smtClean="0"/>
              <a:t> n</a:t>
            </a:r>
            <a:r>
              <a:rPr lang="pt-BR" sz="4000" dirty="0" smtClean="0"/>
              <a:t>ão avalia apenas o lucro nas suas ações, mas também seus efeitos na sociedade</a:t>
            </a:r>
          </a:p>
          <a:p>
            <a:pPr algn="ctr"/>
            <a:r>
              <a:rPr lang="pt-BR" sz="4000" dirty="0" err="1" smtClean="0"/>
              <a:t>Gaski</a:t>
            </a:r>
            <a:r>
              <a:rPr lang="pt-BR" sz="4000" dirty="0" smtClean="0"/>
              <a:t> (1985) </a:t>
            </a:r>
            <a:r>
              <a:rPr lang="mr-IN" sz="4000" dirty="0" smtClean="0"/>
              <a:t>–</a:t>
            </a:r>
            <a:r>
              <a:rPr lang="pt-BR" sz="4000" dirty="0" smtClean="0"/>
              <a:t> o MKT </a:t>
            </a:r>
            <a:r>
              <a:rPr lang="pt-BR" sz="4000" dirty="0" err="1" smtClean="0"/>
              <a:t>societal</a:t>
            </a:r>
            <a:r>
              <a:rPr lang="pt-BR" sz="4000" dirty="0" smtClean="0"/>
              <a:t> transcende o objetivo de lucro. Esse conceito vê o bem estar da sociedade como o objetivo a ser perseguido pelas corporações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848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45103" y="616857"/>
            <a:ext cx="8690003" cy="5979301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charset="2"/>
              <a:buChar char="ü"/>
            </a:pPr>
            <a:endParaRPr lang="pt-BR" sz="2800" dirty="0" smtClean="0"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9285" y="1542143"/>
            <a:ext cx="68398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O Objetivo do trabalho é explorar o desenvolvimento do conhecimento sobre marketing social ao longo dos anos, a fim de compreender a disciplina e identificar quais são os tópicos contemporâneos de pesquisa</a:t>
            </a:r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1199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err="1" smtClean="0"/>
              <a:t>Aguinis</a:t>
            </a:r>
            <a:r>
              <a:rPr lang="pt-BR" sz="4800" dirty="0" smtClean="0"/>
              <a:t> (2011) define RSC como pol</a:t>
            </a:r>
            <a:r>
              <a:rPr lang="pt-BR" sz="4800" dirty="0" smtClean="0"/>
              <a:t>íticas e ações organizacionais que levam em conta as expectativas dos </a:t>
            </a:r>
            <a:r>
              <a:rPr lang="pt-BR" sz="4800" dirty="0" err="1" smtClean="0"/>
              <a:t>stakeholders</a:t>
            </a:r>
            <a:r>
              <a:rPr lang="pt-BR" sz="4800" dirty="0" smtClean="0"/>
              <a:t> nos âmbitos econômicos sociais e ambientais</a:t>
            </a:r>
          </a:p>
          <a:p>
            <a:pPr algn="ctr"/>
            <a:r>
              <a:rPr lang="pt-BR" sz="4800" dirty="0" smtClean="0"/>
              <a:t>Objetivo lucro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848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Na RSC a empresa est</a:t>
            </a:r>
            <a:r>
              <a:rPr lang="pt-BR" sz="4800" dirty="0" smtClean="0"/>
              <a:t>á buscando alguma política ou ação que faça com que a percepção da corporação pelos </a:t>
            </a:r>
            <a:r>
              <a:rPr lang="pt-BR" sz="4800" dirty="0" err="1" smtClean="0"/>
              <a:t>stakeholders</a:t>
            </a:r>
            <a:r>
              <a:rPr lang="pt-BR" sz="4800" dirty="0" smtClean="0"/>
              <a:t> seja mais positiva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11262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Publicaç</a:t>
            </a:r>
            <a:r>
              <a:rPr lang="pt-BR" sz="4400" dirty="0" smtClean="0"/>
              <a:t>ões</a:t>
            </a:r>
          </a:p>
          <a:p>
            <a:pPr algn="ctr"/>
            <a:r>
              <a:rPr lang="pt-BR" sz="4400" dirty="0" err="1" smtClean="0"/>
              <a:t>Mkt</a:t>
            </a:r>
            <a:r>
              <a:rPr lang="pt-BR" sz="4400" dirty="0" smtClean="0"/>
              <a:t> </a:t>
            </a:r>
            <a:r>
              <a:rPr lang="pt-BR" sz="4400" dirty="0" err="1" smtClean="0"/>
              <a:t>Quarterly</a:t>
            </a:r>
            <a:r>
              <a:rPr lang="pt-BR" sz="4400" dirty="0" smtClean="0"/>
              <a:t> 1997 (mais prático)</a:t>
            </a:r>
          </a:p>
          <a:p>
            <a:pPr algn="ctr"/>
            <a:r>
              <a:rPr lang="pt-BR" sz="4400" dirty="0" smtClean="0"/>
              <a:t>2010 </a:t>
            </a:r>
            <a:r>
              <a:rPr lang="pt-BR" sz="4400" dirty="0" err="1" smtClean="0"/>
              <a:t>Journal</a:t>
            </a:r>
            <a:r>
              <a:rPr lang="pt-BR" sz="4400" dirty="0" smtClean="0"/>
              <a:t> </a:t>
            </a:r>
            <a:r>
              <a:rPr lang="pt-BR" sz="4400" dirty="0" err="1" smtClean="0"/>
              <a:t>of</a:t>
            </a:r>
            <a:r>
              <a:rPr lang="pt-BR" sz="4400" dirty="0" smtClean="0"/>
              <a:t> Social </a:t>
            </a:r>
            <a:r>
              <a:rPr lang="pt-BR" sz="4400" dirty="0" err="1" smtClean="0"/>
              <a:t>Mkt</a:t>
            </a:r>
            <a:r>
              <a:rPr lang="pt-BR" sz="4400" dirty="0" smtClean="0"/>
              <a:t> (</a:t>
            </a:r>
            <a:r>
              <a:rPr lang="pt-BR" sz="4400" dirty="0" smtClean="0"/>
              <a:t>mais teóricos)</a:t>
            </a:r>
          </a:p>
          <a:p>
            <a:pPr algn="ctr"/>
            <a:r>
              <a:rPr lang="pt-BR" sz="4400" dirty="0" smtClean="0"/>
              <a:t>Social Marketing </a:t>
            </a:r>
            <a:r>
              <a:rPr lang="pt-BR" sz="4400" dirty="0" err="1" smtClean="0"/>
              <a:t>Conference</a:t>
            </a:r>
            <a:r>
              <a:rPr lang="pt-BR" sz="4400" dirty="0" smtClean="0"/>
              <a:t> 1990 </a:t>
            </a:r>
            <a:r>
              <a:rPr lang="pt-BR" sz="4400" dirty="0" err="1" smtClean="0"/>
              <a:t>University</a:t>
            </a:r>
            <a:r>
              <a:rPr lang="pt-BR" sz="4400" dirty="0" smtClean="0"/>
              <a:t> </a:t>
            </a:r>
            <a:r>
              <a:rPr lang="pt-BR" sz="4400" dirty="0" err="1" smtClean="0"/>
              <a:t>of</a:t>
            </a:r>
            <a:r>
              <a:rPr lang="pt-BR" sz="4400" dirty="0" smtClean="0"/>
              <a:t> Florida</a:t>
            </a:r>
          </a:p>
          <a:p>
            <a:pPr algn="ctr"/>
            <a:r>
              <a:rPr lang="pt-BR" sz="4400" dirty="0" smtClean="0"/>
              <a:t>World non </a:t>
            </a:r>
            <a:r>
              <a:rPr lang="pt-BR" sz="4400" dirty="0" err="1" smtClean="0"/>
              <a:t>profit</a:t>
            </a:r>
            <a:r>
              <a:rPr lang="pt-BR" sz="4400" dirty="0" smtClean="0"/>
              <a:t> </a:t>
            </a:r>
            <a:r>
              <a:rPr lang="pt-BR" sz="4400" dirty="0" err="1" smtClean="0"/>
              <a:t>and</a:t>
            </a:r>
            <a:r>
              <a:rPr lang="pt-BR" sz="4400" dirty="0" smtClean="0"/>
              <a:t> Social </a:t>
            </a:r>
            <a:r>
              <a:rPr lang="pt-BR" sz="4400" dirty="0" err="1" smtClean="0"/>
              <a:t>Mkt</a:t>
            </a:r>
            <a:r>
              <a:rPr lang="pt-BR" sz="4400" dirty="0" smtClean="0"/>
              <a:t> </a:t>
            </a:r>
            <a:r>
              <a:rPr lang="pt-BR" sz="4400" dirty="0" err="1" smtClean="0"/>
              <a:t>Conference</a:t>
            </a:r>
            <a:r>
              <a:rPr lang="pt-BR" sz="4400" dirty="0" smtClean="0"/>
              <a:t> 2008 Inglaterra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11262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Cursos dedicados ao tema: </a:t>
            </a:r>
            <a:r>
              <a:rPr lang="pt-BR" sz="4800" dirty="0" err="1" smtClean="0"/>
              <a:t>University</a:t>
            </a:r>
            <a:r>
              <a:rPr lang="pt-BR" sz="4800" dirty="0" smtClean="0"/>
              <a:t> </a:t>
            </a:r>
            <a:r>
              <a:rPr lang="pt-BR" sz="4800" dirty="0" err="1" smtClean="0"/>
              <a:t>of</a:t>
            </a:r>
            <a:r>
              <a:rPr lang="pt-BR" sz="4800" dirty="0" smtClean="0"/>
              <a:t> South Florida</a:t>
            </a:r>
          </a:p>
          <a:p>
            <a:pPr algn="ctr"/>
            <a:r>
              <a:rPr lang="pt-BR" sz="4800" dirty="0" smtClean="0"/>
              <a:t>5 disciplinas para a formaç</a:t>
            </a:r>
            <a:r>
              <a:rPr lang="pt-BR" sz="4800" dirty="0" smtClean="0"/>
              <a:t>ão em </a:t>
            </a:r>
            <a:r>
              <a:rPr lang="pt-BR" sz="4800" dirty="0" err="1" smtClean="0"/>
              <a:t>mkt</a:t>
            </a:r>
            <a:r>
              <a:rPr lang="pt-BR" sz="4800" dirty="0" smtClean="0"/>
              <a:t> social</a:t>
            </a:r>
          </a:p>
          <a:p>
            <a:pPr algn="ctr"/>
            <a:r>
              <a:rPr lang="pt-BR" sz="4800" dirty="0" smtClean="0"/>
              <a:t>Social </a:t>
            </a:r>
            <a:r>
              <a:rPr lang="pt-BR" sz="4800" dirty="0" err="1" smtClean="0"/>
              <a:t>Mkt</a:t>
            </a:r>
            <a:r>
              <a:rPr lang="pt-BR" sz="4800" dirty="0" smtClean="0"/>
              <a:t> </a:t>
            </a:r>
            <a:r>
              <a:rPr lang="pt-BR" sz="4800" dirty="0" err="1" smtClean="0"/>
              <a:t>Institute</a:t>
            </a:r>
            <a:r>
              <a:rPr lang="pt-BR" sz="4800" dirty="0" smtClean="0"/>
              <a:t> </a:t>
            </a:r>
            <a:r>
              <a:rPr lang="mr-IN" sz="4800" dirty="0" smtClean="0"/>
              <a:t>–</a:t>
            </a:r>
            <a:r>
              <a:rPr lang="pt-BR" sz="4800" dirty="0" smtClean="0"/>
              <a:t> Georgetown </a:t>
            </a:r>
            <a:r>
              <a:rPr lang="pt-BR" sz="4800" dirty="0" err="1" smtClean="0"/>
              <a:t>University</a:t>
            </a:r>
            <a:r>
              <a:rPr lang="pt-BR" sz="4800" dirty="0" smtClean="0"/>
              <a:t> dirigido por </a:t>
            </a:r>
            <a:r>
              <a:rPr lang="pt-BR" sz="4800" dirty="0" err="1" smtClean="0"/>
              <a:t>Andreasen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31946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Whitaker </a:t>
            </a:r>
            <a:r>
              <a:rPr lang="pt-BR" sz="4800" dirty="0" err="1" smtClean="0"/>
              <a:t>Institute</a:t>
            </a:r>
            <a:r>
              <a:rPr lang="pt-BR" sz="4800" dirty="0" smtClean="0"/>
              <a:t> da NVI </a:t>
            </a:r>
            <a:r>
              <a:rPr lang="pt-BR" sz="4800" dirty="0" err="1" smtClean="0"/>
              <a:t>galaway</a:t>
            </a:r>
            <a:r>
              <a:rPr lang="pt-BR" sz="4800" dirty="0" smtClean="0"/>
              <a:t> da Irlanda</a:t>
            </a:r>
          </a:p>
          <a:p>
            <a:pPr algn="ctr"/>
            <a:r>
              <a:rPr lang="pt-BR" sz="4800" dirty="0" err="1" smtClean="0"/>
              <a:t>National</a:t>
            </a:r>
            <a:r>
              <a:rPr lang="pt-BR" sz="4800" dirty="0" smtClean="0"/>
              <a:t> Social Marketing </a:t>
            </a:r>
            <a:r>
              <a:rPr lang="pt-BR" sz="4800" dirty="0" err="1" smtClean="0"/>
              <a:t>Culture</a:t>
            </a:r>
            <a:r>
              <a:rPr lang="pt-BR" sz="4800" dirty="0" smtClean="0"/>
              <a:t> </a:t>
            </a:r>
            <a:r>
              <a:rPr lang="mr-IN" sz="4800" dirty="0" smtClean="0"/>
              <a:t>–</a:t>
            </a:r>
            <a:r>
              <a:rPr lang="pt-BR" sz="4800" dirty="0" smtClean="0"/>
              <a:t> criado pelo </a:t>
            </a:r>
            <a:r>
              <a:rPr lang="pt-BR" sz="4800" smtClean="0"/>
              <a:t>governo Brit</a:t>
            </a:r>
            <a:r>
              <a:rPr lang="pt-BR" sz="4800" smtClean="0"/>
              <a:t>ânico em 2006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4201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27000"/>
            <a:ext cx="8599714" cy="6469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4201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512488" y="163287"/>
            <a:ext cx="8266644" cy="6432872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É possível identificar quais as principais discussões acerca do tema e quais são os tópicos em pesquisa de mais destaque atualmente no </a:t>
            </a:r>
            <a:r>
              <a:rPr lang="pt-BR" sz="4800" dirty="0" err="1" smtClean="0"/>
              <a:t>mkt</a:t>
            </a:r>
            <a:r>
              <a:rPr lang="pt-BR" sz="4800" dirty="0" smtClean="0"/>
              <a:t> social a fim de compreender quais são os possíveis desdobramentos futuros da disciplina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92779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217714"/>
            <a:ext cx="8617857" cy="6378444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Houve um debate em certo momento da disciplina sobre o dom</a:t>
            </a:r>
            <a:r>
              <a:rPr lang="pt-BR" sz="4800" dirty="0" smtClean="0"/>
              <a:t>ínio do </a:t>
            </a:r>
            <a:r>
              <a:rPr lang="pt-BR" sz="4800" dirty="0" err="1" smtClean="0"/>
              <a:t>mkt</a:t>
            </a:r>
            <a:r>
              <a:rPr lang="pt-BR" sz="4800" dirty="0" smtClean="0"/>
              <a:t> social </a:t>
            </a:r>
            <a:r>
              <a:rPr lang="mr-IN" sz="4800" dirty="0" smtClean="0"/>
              <a:t>–</a:t>
            </a:r>
            <a:r>
              <a:rPr lang="pt-BR" sz="4800" dirty="0" smtClean="0"/>
              <a:t> se o comportamento é voluntário ou não, se empresas privadas podem participar do processo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29519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80999" y="254000"/>
            <a:ext cx="8563429" cy="6342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A maioria dos artigos abordavam quest</a:t>
            </a:r>
            <a:r>
              <a:rPr lang="pt-BR" sz="4800" dirty="0" smtClean="0"/>
              <a:t>ões de saúde pública, mas cada vez mais há uma tendência para outras áreas serem abordadas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29519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Diferenças</a:t>
            </a:r>
            <a:r>
              <a:rPr lang="en-US" dirty="0" smtClean="0"/>
              <a:t> com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áreas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12488" y="1493050"/>
            <a:ext cx="8266644" cy="510310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err="1" smtClean="0"/>
              <a:t>Mkt</a:t>
            </a:r>
            <a:r>
              <a:rPr lang="pt-BR" sz="4800" dirty="0" smtClean="0"/>
              <a:t> Social </a:t>
            </a:r>
            <a:r>
              <a:rPr lang="pt-BR" sz="4800" dirty="0" smtClean="0"/>
              <a:t>é diferente de </a:t>
            </a:r>
            <a:r>
              <a:rPr lang="pt-BR" sz="4800" dirty="0" err="1" smtClean="0"/>
              <a:t>macromarketing</a:t>
            </a:r>
            <a:r>
              <a:rPr lang="pt-BR" sz="4800" dirty="0" smtClean="0"/>
              <a:t>, de </a:t>
            </a:r>
            <a:r>
              <a:rPr lang="pt-BR" sz="4800" dirty="0" err="1" smtClean="0"/>
              <a:t>mkt</a:t>
            </a:r>
            <a:r>
              <a:rPr lang="pt-BR" sz="4800" dirty="0" smtClean="0"/>
              <a:t> </a:t>
            </a:r>
            <a:r>
              <a:rPr lang="pt-BR" sz="4800" dirty="0" err="1" smtClean="0"/>
              <a:t>societal</a:t>
            </a:r>
            <a:r>
              <a:rPr lang="pt-BR" sz="4800" dirty="0" smtClean="0"/>
              <a:t>, e responsabilidade social corporativa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07500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512488" y="199571"/>
            <a:ext cx="8266644" cy="6396587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err="1" smtClean="0"/>
              <a:t>Wirbe</a:t>
            </a:r>
            <a:r>
              <a:rPr lang="pt-BR" sz="4800" dirty="0" smtClean="0"/>
              <a:t> (1952) questionou se a fraternidade poderia ser vendida como sabonete. Sua conclus</a:t>
            </a:r>
            <a:r>
              <a:rPr lang="pt-BR" sz="4800" dirty="0" smtClean="0"/>
              <a:t>ão é que a força do rádio e da </a:t>
            </a:r>
            <a:r>
              <a:rPr lang="pt-BR" sz="4800" dirty="0" err="1" smtClean="0"/>
              <a:t>tv</a:t>
            </a:r>
            <a:r>
              <a:rPr lang="pt-BR" sz="4800" dirty="0" smtClean="0"/>
              <a:t> na época poderiam motivar a receptividade a objetivos sociais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61350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62857" y="254000"/>
            <a:ext cx="8416275" cy="634215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Nos anos 60 ocorreram v</a:t>
            </a:r>
            <a:r>
              <a:rPr lang="pt-BR" sz="4800" dirty="0" smtClean="0"/>
              <a:t>ários fatos que trouxeram vários questionamentos, como por exemplo, se o modelo consumista americano era algo socialmente bom e aceitável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77508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08429" y="163286"/>
            <a:ext cx="8599714" cy="6432872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Lazer (1969) </a:t>
            </a:r>
            <a:r>
              <a:rPr lang="mr-IN" sz="4800" dirty="0" smtClean="0"/>
              <a:t>–</a:t>
            </a:r>
            <a:r>
              <a:rPr lang="pt-BR" sz="4800" dirty="0" smtClean="0"/>
              <a:t> dizia que as fronteiras do </a:t>
            </a:r>
            <a:r>
              <a:rPr lang="pt-BR" sz="4800" dirty="0" err="1" smtClean="0"/>
              <a:t>mkt</a:t>
            </a:r>
            <a:r>
              <a:rPr lang="pt-BR" sz="4800" dirty="0" smtClean="0"/>
              <a:t> n</a:t>
            </a:r>
            <a:r>
              <a:rPr lang="pt-BR" sz="4800" dirty="0" smtClean="0"/>
              <a:t>ão devem se restringir às empresas, mas a toda sociedade</a:t>
            </a:r>
            <a:r>
              <a:rPr lang="pt-BR" sz="4800" dirty="0" smtClean="0"/>
              <a:t> 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11518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688</Words>
  <Application>Microsoft Macintosh PowerPoint</Application>
  <PresentationFormat>On-screen Show (4:3)</PresentationFormat>
  <Paragraphs>43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Marketing Social: ABORDAGEM HISTÓRICA E DESAFIOS CONTEMPORÂNEOS</vt:lpstr>
      <vt:lpstr>PowerPoint Presentation</vt:lpstr>
      <vt:lpstr>PowerPoint Presentation</vt:lpstr>
      <vt:lpstr>PowerPoint Presentation</vt:lpstr>
      <vt:lpstr>PowerPoint Presentation</vt:lpstr>
      <vt:lpstr>Diferenças com outras áreas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Social</dc:title>
  <dc:creator>Claudia Acevedo</dc:creator>
  <cp:lastModifiedBy>Claudia  Acevedo</cp:lastModifiedBy>
  <cp:revision>72</cp:revision>
  <cp:lastPrinted>2015-10-01T18:27:20Z</cp:lastPrinted>
  <dcterms:created xsi:type="dcterms:W3CDTF">2015-09-08T00:19:29Z</dcterms:created>
  <dcterms:modified xsi:type="dcterms:W3CDTF">2020-08-25T21:23:34Z</dcterms:modified>
</cp:coreProperties>
</file>