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91440" y="101520"/>
            <a:ext cx="8960400" cy="6664320"/>
          </a:xfrm>
          <a:prstGeom prst="roundRect">
            <a:avLst>
              <a:gd name="adj" fmla="val 1735"/>
            </a:avLst>
          </a:prstGeom>
          <a:blipFill>
            <a:blip r:embed="rId3"/>
            <a:tile/>
          </a:blip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274320" y="278280"/>
            <a:ext cx="8594640" cy="132516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372960" y="372960"/>
            <a:ext cx="8379720" cy="1117800"/>
          </a:xfrm>
          <a:prstGeom prst="rect">
            <a:avLst/>
          </a:prstGeom>
          <a:solidFill>
            <a:srgbClr val="ffffff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91440" y="101520"/>
            <a:ext cx="8960400" cy="6664320"/>
          </a:xfrm>
          <a:prstGeom prst="roundRect">
            <a:avLst>
              <a:gd name="adj" fmla="val 1735"/>
            </a:avLst>
          </a:prstGeom>
          <a:blipFill>
            <a:blip r:embed="rId4"/>
            <a:tile/>
          </a:blip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" name="CustomShape 7"/>
          <p:cNvSpPr/>
          <p:nvPr/>
        </p:nvSpPr>
        <p:spPr>
          <a:xfrm>
            <a:off x="345600" y="2942640"/>
            <a:ext cx="7147080" cy="246312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7572600" y="2944800"/>
            <a:ext cx="1189800" cy="245916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7712640" y="3136680"/>
            <a:ext cx="909360" cy="2075040"/>
          </a:xfrm>
          <a:prstGeom prst="rect">
            <a:avLst/>
          </a:prstGeom>
          <a:solidFill>
            <a:schemeClr val="accent3">
              <a:alpha val="70000"/>
            </a:schemeClr>
          </a:solidFill>
          <a:ln w="648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445320" y="3055680"/>
            <a:ext cx="6947280" cy="2244600"/>
          </a:xfrm>
          <a:prstGeom prst="rect">
            <a:avLst/>
          </a:prstGeom>
          <a:solidFill>
            <a:srgbClr val="ffffff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541800" y="4559400"/>
            <a:ext cx="6754320" cy="663480"/>
          </a:xfrm>
          <a:prstGeom prst="rect">
            <a:avLst/>
          </a:prstGeom>
          <a:solidFill>
            <a:schemeClr val="accent1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538920" y="3139560"/>
            <a:ext cx="6760080" cy="2076840"/>
          </a:xfrm>
          <a:prstGeom prst="rect">
            <a:avLst/>
          </a:prstGeom>
          <a:noFill/>
          <a:ln w="6480">
            <a:solidFill>
              <a:schemeClr val="accent1">
                <a:lumMod val="7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" name="PlaceHolder 13"/>
          <p:cNvSpPr>
            <a:spLocks noGrp="1"/>
          </p:cNvSpPr>
          <p:nvPr>
            <p:ph type="title"/>
          </p:nvPr>
        </p:nvSpPr>
        <p:spPr>
          <a:xfrm>
            <a:off x="426240" y="408240"/>
            <a:ext cx="8259840" cy="10386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0" y="0"/>
            <a:ext cx="9143280" cy="685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91440" y="101520"/>
            <a:ext cx="8960400" cy="6664320"/>
          </a:xfrm>
          <a:prstGeom prst="roundRect">
            <a:avLst>
              <a:gd name="adj" fmla="val 1735"/>
            </a:avLst>
          </a:prstGeom>
          <a:blipFill>
            <a:blip r:embed="rId3"/>
            <a:tile/>
          </a:blip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274320" y="278280"/>
            <a:ext cx="8594640" cy="132516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4"/>
          <p:cNvSpPr/>
          <p:nvPr/>
        </p:nvSpPr>
        <p:spPr>
          <a:xfrm>
            <a:off x="372960" y="372960"/>
            <a:ext cx="8379720" cy="1117800"/>
          </a:xfrm>
          <a:prstGeom prst="rect">
            <a:avLst/>
          </a:prstGeom>
          <a:solidFill>
            <a:srgbClr val="ffffff"/>
          </a:solidFill>
          <a:ln w="648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42960" y="4648320"/>
            <a:ext cx="655236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2"/>
          <p:cNvSpPr/>
          <p:nvPr/>
        </p:nvSpPr>
        <p:spPr>
          <a:xfrm>
            <a:off x="604800" y="3227040"/>
            <a:ext cx="6628680" cy="121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ctr">
              <a:lnSpc>
                <a:spcPct val="100000"/>
              </a:lnSpc>
            </a:pPr>
            <a:r>
              <a:rPr b="0" lang="pt-BR" sz="4000" spc="-1" strike="noStrike" cap="all">
                <a:solidFill>
                  <a:srgbClr val="47534c"/>
                </a:solidFill>
                <a:latin typeface="Book Antiqua"/>
              </a:rPr>
              <a:t>O Oriente médio contemporâneo </a:t>
            </a:r>
            <a:endParaRPr b="0" lang="pt-BR" sz="4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26240" y="408240"/>
            <a:ext cx="8259840" cy="103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2"/>
          <p:cNvSpPr/>
          <p:nvPr/>
        </p:nvSpPr>
        <p:spPr>
          <a:xfrm>
            <a:off x="457200" y="1752480"/>
            <a:ext cx="8228880" cy="437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pt-BR" sz="2400" spc="-1" strike="noStrike">
                <a:solidFill>
                  <a:srgbClr val="564b3c"/>
                </a:solidFill>
                <a:latin typeface="Century Gothic"/>
              </a:rPr>
              <a:t>- Origens do império otomano</a:t>
            </a:r>
            <a:endParaRPr b="0" lang="pt-BR" sz="2400" spc="-1" strike="noStrike">
              <a:latin typeface="Arial"/>
            </a:endParaRPr>
          </a:p>
          <a:p>
            <a:endParaRPr b="0" lang="pt-BR" sz="2400" spc="-1" strike="noStrike">
              <a:latin typeface="Arial"/>
            </a:endParaRPr>
          </a:p>
          <a:p>
            <a:r>
              <a:rPr b="1" lang="pt-BR" sz="2400" spc="-1" strike="noStrike">
                <a:solidFill>
                  <a:srgbClr val="564b3c"/>
                </a:solidFill>
                <a:latin typeface="Century Gothic"/>
              </a:rPr>
              <a:t>- A Primeira Guerra e o fim dos impérios centrais</a:t>
            </a:r>
            <a:endParaRPr b="0" lang="pt-BR" sz="2400" spc="-1" strike="noStrike">
              <a:latin typeface="Arial"/>
            </a:endParaRPr>
          </a:p>
          <a:p>
            <a:endParaRPr b="0" lang="pt-BR" sz="2400" spc="-1" strike="noStrike">
              <a:latin typeface="Arial"/>
            </a:endParaRPr>
          </a:p>
          <a:p>
            <a:r>
              <a:rPr b="1" lang="pt-BR" sz="2400" spc="-1" strike="noStrike">
                <a:solidFill>
                  <a:srgbClr val="564b3c"/>
                </a:solidFill>
                <a:latin typeface="Century Gothic"/>
              </a:rPr>
              <a:t>- O orientalismo e as raças subjugadas (Edward Said)</a:t>
            </a:r>
            <a:endParaRPr b="0" lang="pt-BR" sz="2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26240" y="408240"/>
            <a:ext cx="8259840" cy="103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2"/>
          <p:cNvSpPr/>
          <p:nvPr/>
        </p:nvSpPr>
        <p:spPr>
          <a:xfrm>
            <a:off x="457200" y="1752480"/>
            <a:ext cx="8228880" cy="437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r>
              <a:rPr b="0" lang="pt-BR" sz="2800" spc="-1" strike="noStrike">
                <a:latin typeface="Arial"/>
              </a:rPr>
              <a:t>- zona de disputas entre Inglaterra e Rússia</a:t>
            </a:r>
            <a:endParaRPr b="0" lang="pt-BR" sz="2800" spc="-1" strike="noStrike">
              <a:latin typeface="Arial"/>
              <a:ea typeface="Arial"/>
            </a:endParaRPr>
          </a:p>
          <a:p>
            <a:r>
              <a:rPr b="0" lang="pt-BR" sz="2800" spc="-1" strike="noStrike">
                <a:latin typeface="Arial"/>
              </a:rPr>
              <a:t>- o impacto da revolução russa</a:t>
            </a:r>
            <a:endParaRPr b="0" lang="pt-BR" sz="2800" spc="-1" strike="noStrike">
              <a:latin typeface="Arial"/>
              <a:ea typeface="Arial"/>
            </a:endParaRPr>
          </a:p>
          <a:p>
            <a:r>
              <a:rPr b="0" lang="pt-BR" sz="2800" spc="-1" strike="noStrike">
                <a:latin typeface="Arial"/>
              </a:rPr>
              <a:t>- o fim da 1ª guerra (tratado se Sévres 1919 desmembra o império...)</a:t>
            </a:r>
            <a:endParaRPr b="0" lang="pt-BR" sz="2800" spc="-1" strike="noStrike">
              <a:latin typeface="Arial"/>
              <a:ea typeface="Arial"/>
            </a:endParaRPr>
          </a:p>
          <a:p>
            <a:r>
              <a:rPr b="0" lang="pt-BR" sz="2800" spc="-1" strike="noStrike">
                <a:latin typeface="Arial"/>
              </a:rPr>
              <a:t>- modernizações: Kemal Ataturk na Turquia e Reza Khan (1925) no Irã </a:t>
            </a:r>
            <a:endParaRPr b="0" lang="pt-BR" sz="2800" spc="-1" strike="noStrike">
              <a:latin typeface="Arial"/>
              <a:ea typeface="Arial"/>
            </a:endParaRPr>
          </a:p>
          <a:p>
            <a:r>
              <a:rPr b="0" lang="pt-BR" sz="2800" spc="-1" strike="noStrike">
                <a:latin typeface="Arial"/>
              </a:rPr>
              <a:t>- pacto de Sadabad contra a URSS (Irã, Turquia, Afeganistão)</a:t>
            </a:r>
            <a:endParaRPr b="0" lang="pt-BR" sz="2800" spc="-1" strike="noStrike">
              <a:latin typeface="Arial"/>
              <a:ea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26240" y="408240"/>
            <a:ext cx="8259840" cy="103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2"/>
          <p:cNvSpPr/>
          <p:nvPr/>
        </p:nvSpPr>
        <p:spPr>
          <a:xfrm>
            <a:off x="457200" y="1752480"/>
            <a:ext cx="8228880" cy="437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3" name="TextShape 4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segunda guerra e a guerra fria </a:t>
            </a:r>
            <a:endParaRPr b="0" lang="pt-BR" sz="2800" spc="-1" strike="noStrike">
              <a:latin typeface="Arial"/>
              <a:ea typeface="Arial"/>
            </a:endParaRPr>
          </a:p>
          <a:p>
            <a:pPr marL="432000" indent="-324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fundação da Liga árabe (1945)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O golpe de 1953 no Irã (a operação Ajax)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O Iraque e o pacto de Bagdá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Nasser e o panarabismo</a:t>
            </a:r>
            <a:endParaRPr b="0" lang="pt-BR" sz="2800" spc="-1" strike="noStrike">
              <a:latin typeface="Arial"/>
              <a:ea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26240" y="408240"/>
            <a:ext cx="8259840" cy="103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2"/>
          <p:cNvSpPr/>
          <p:nvPr/>
        </p:nvSpPr>
        <p:spPr>
          <a:xfrm>
            <a:off x="457200" y="1752480"/>
            <a:ext cx="8228880" cy="437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07" name="TextShape 4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crise do petróleo e a OPEP</a:t>
            </a:r>
            <a:endParaRPr b="0" lang="pt-BR" sz="2800" spc="-1" strike="noStrike">
              <a:latin typeface="Arial"/>
              <a:ea typeface="Arial"/>
            </a:endParaRPr>
          </a:p>
          <a:p>
            <a:pPr marL="432000" indent="-324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Opep X 7 irmãs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outubro de 1973 e o petróleo, agora arma política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Os petrodólares e o atraso da região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pt-BR" sz="2800" spc="-1" strike="noStrike">
              <a:latin typeface="Arial"/>
              <a:ea typeface="Arial"/>
            </a:endParaRPr>
          </a:p>
          <a:p>
            <a:pPr marL="432000" indent="-324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revolução iraniana</a:t>
            </a:r>
            <a:endParaRPr b="0" lang="pt-BR" sz="2800" spc="-1" strike="noStrike">
              <a:latin typeface="Arial"/>
              <a:ea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26240" y="408240"/>
            <a:ext cx="8259840" cy="103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2"/>
          <p:cNvSpPr/>
          <p:nvPr/>
        </p:nvSpPr>
        <p:spPr>
          <a:xfrm>
            <a:off x="457200" y="1752480"/>
            <a:ext cx="8228880" cy="437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1" name="TextShape 4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revolução no Irã (1979) e seu impacto no Oriente Médio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nova política dos EUA, os acordos de Camp David e o novo papel do Egito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Pan-islamismo substitui o pan-arabismo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URSS invade Afeganistão (1979) para conter revolução iraniana nas repúblicas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guerra Irã – Iraque (1980-1990), usada pelos EUA para conter o Irã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O Iraque e o fim de Sadam Hussein</a:t>
            </a:r>
            <a:endParaRPr b="0" lang="pt-BR" sz="2800" spc="-1" strike="noStrike">
              <a:latin typeface="Arial"/>
              <a:ea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426240" y="408240"/>
            <a:ext cx="8259840" cy="103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2"/>
          <p:cNvSpPr/>
          <p:nvPr/>
        </p:nvSpPr>
        <p:spPr>
          <a:xfrm>
            <a:off x="457200" y="1752480"/>
            <a:ext cx="8228880" cy="437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15" name="TextShape 4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Israel e Palestina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o surgimento de Israel (1948) e a ocupação dos territórios palestinos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guerra dos Seis dias (1967)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guerra do Yom Kippur (1973)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As teses do suposto “choque de civilizações...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latin typeface="Arial"/>
              </a:rPr>
              <a:t>A desumanização  do oriente pelos EUA  e o terrorismo como ideologia</a:t>
            </a:r>
            <a:endParaRPr b="0" lang="pt-BR" sz="2800" spc="-1" strike="noStrike">
              <a:latin typeface="Arial"/>
              <a:ea typeface="Arial"/>
            </a:endParaRPr>
          </a:p>
          <a:p>
            <a:pPr marL="216000" indent="-216000">
              <a:spcAft>
                <a:spcPts val="56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pt-BR" sz="2800" spc="-1" strike="noStrike">
              <a:latin typeface="Arial"/>
              <a:ea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86</TotalTime>
  <Application>LibreOffice/5.4.1.2$Windows_x86 LibreOffice_project/ea7cb86e6eeb2bf3a5af73a8f7777ac570321527</Application>
  <Words>1414</Words>
  <Paragraphs>104</Paragraphs>
  <Company>FFLCH/USP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2017-09-28T20:52:59Z</dcterms:created>
  <dc:creator>Everaldo de Oliveira Andrade</dc:creator>
  <dc:description/>
  <dc:language>pt-BR</dc:language>
  <cp:lastModifiedBy/>
  <dcterms:modified xsi:type="dcterms:W3CDTF">2017-11-18T17:08:34Z</dcterms:modified>
  <cp:revision>10</cp:revision>
  <dc:subject/>
  <dc:title>O capitalismo no pós-guerra até 1975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FFLCH/USP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14</vt:i4>
  </property>
</Properties>
</file>