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63" r:id="rId3"/>
    <p:sldId id="258" r:id="rId4"/>
    <p:sldId id="265" r:id="rId5"/>
    <p:sldId id="269" r:id="rId6"/>
    <p:sldId id="266" r:id="rId7"/>
    <p:sldId id="270" r:id="rId8"/>
    <p:sldId id="267" r:id="rId9"/>
    <p:sldId id="268" r:id="rId10"/>
    <p:sldId id="271" r:id="rId11"/>
    <p:sldId id="272" r:id="rId12"/>
    <p:sldId id="273" r:id="rId13"/>
    <p:sldId id="274" r:id="rId14"/>
    <p:sldId id="282" r:id="rId15"/>
    <p:sldId id="283" r:id="rId16"/>
    <p:sldId id="275" r:id="rId17"/>
    <p:sldId id="279" r:id="rId18"/>
    <p:sldId id="264" r:id="rId19"/>
    <p:sldId id="281" r:id="rId20"/>
    <p:sldId id="278" r:id="rId21"/>
    <p:sldId id="280" r:id="rId22"/>
    <p:sldId id="276" r:id="rId23"/>
    <p:sldId id="287" r:id="rId24"/>
    <p:sldId id="284" r:id="rId25"/>
    <p:sldId id="285" r:id="rId26"/>
    <p:sldId id="277" r:id="rId27"/>
    <p:sldId id="259" r:id="rId28"/>
    <p:sldId id="286" r:id="rId29"/>
    <p:sldId id="288" r:id="rId30"/>
    <p:sldId id="289" r:id="rId31"/>
    <p:sldId id="261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3F0B9D-4825-41D1-B591-310F7069B2BF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F5189EAD-3FFB-4B81-B4BD-4C1CD9BC106E}">
      <dgm:prSet phldrT="[Texto]"/>
      <dgm:spPr/>
      <dgm:t>
        <a:bodyPr/>
        <a:lstStyle/>
        <a:p>
          <a:r>
            <a:rPr lang="pt-BR" dirty="0"/>
            <a:t>Valores</a:t>
          </a:r>
        </a:p>
      </dgm:t>
    </dgm:pt>
    <dgm:pt modelId="{CF4E4250-4F1D-44CB-A0CB-03C95BC6943B}" type="parTrans" cxnId="{7430FEA9-6FAA-44D5-B6E5-C8002F4112DB}">
      <dgm:prSet/>
      <dgm:spPr/>
      <dgm:t>
        <a:bodyPr/>
        <a:lstStyle/>
        <a:p>
          <a:endParaRPr lang="pt-BR"/>
        </a:p>
      </dgm:t>
    </dgm:pt>
    <dgm:pt modelId="{05FC5F8A-D978-4E69-985A-3E93DCE725EF}" type="sibTrans" cxnId="{7430FEA9-6FAA-44D5-B6E5-C8002F4112DB}">
      <dgm:prSet/>
      <dgm:spPr/>
      <dgm:t>
        <a:bodyPr/>
        <a:lstStyle/>
        <a:p>
          <a:endParaRPr lang="pt-BR"/>
        </a:p>
      </dgm:t>
    </dgm:pt>
    <dgm:pt modelId="{40758C0C-1DCC-44A7-BA76-8F1A50F88894}">
      <dgm:prSet phldrT="[Texto]"/>
      <dgm:spPr/>
      <dgm:t>
        <a:bodyPr/>
        <a:lstStyle/>
        <a:p>
          <a:r>
            <a:rPr lang="pt-BR" dirty="0"/>
            <a:t>Crenças</a:t>
          </a:r>
        </a:p>
      </dgm:t>
    </dgm:pt>
    <dgm:pt modelId="{997558DA-821F-4280-A8E0-82239C47E7F5}" type="parTrans" cxnId="{8CECED13-0646-4919-A084-26AED4F2E0BD}">
      <dgm:prSet/>
      <dgm:spPr/>
      <dgm:t>
        <a:bodyPr/>
        <a:lstStyle/>
        <a:p>
          <a:endParaRPr lang="pt-BR"/>
        </a:p>
      </dgm:t>
    </dgm:pt>
    <dgm:pt modelId="{9640C1C7-F8C9-41A4-9EB0-0ADEABD3670C}" type="sibTrans" cxnId="{8CECED13-0646-4919-A084-26AED4F2E0BD}">
      <dgm:prSet/>
      <dgm:spPr/>
      <dgm:t>
        <a:bodyPr/>
        <a:lstStyle/>
        <a:p>
          <a:endParaRPr lang="pt-BR"/>
        </a:p>
      </dgm:t>
    </dgm:pt>
    <dgm:pt modelId="{93B2C0A8-B2C1-40A1-B353-BDBA598EA963}">
      <dgm:prSet phldrT="[Texto]"/>
      <dgm:spPr/>
      <dgm:t>
        <a:bodyPr/>
        <a:lstStyle/>
        <a:p>
          <a:r>
            <a:rPr lang="pt-BR" dirty="0"/>
            <a:t>Economia</a:t>
          </a:r>
        </a:p>
      </dgm:t>
    </dgm:pt>
    <dgm:pt modelId="{B28A6491-87AE-45DA-885B-EEF422001EAE}" type="parTrans" cxnId="{4DCB456F-7843-48B1-B6ED-F07CF4122EE3}">
      <dgm:prSet/>
      <dgm:spPr/>
      <dgm:t>
        <a:bodyPr/>
        <a:lstStyle/>
        <a:p>
          <a:endParaRPr lang="pt-BR"/>
        </a:p>
      </dgm:t>
    </dgm:pt>
    <dgm:pt modelId="{3526B110-828F-482B-A54C-1CA894E3D0B2}" type="sibTrans" cxnId="{4DCB456F-7843-48B1-B6ED-F07CF4122EE3}">
      <dgm:prSet/>
      <dgm:spPr/>
      <dgm:t>
        <a:bodyPr/>
        <a:lstStyle/>
        <a:p>
          <a:endParaRPr lang="pt-BR"/>
        </a:p>
      </dgm:t>
    </dgm:pt>
    <dgm:pt modelId="{36C0DFCC-88E6-4A00-ACDE-DCCD388A5C12}" type="pres">
      <dgm:prSet presAssocID="{9D3F0B9D-4825-41D1-B591-310F7069B2BF}" presName="rootnode" presStyleCnt="0">
        <dgm:presLayoutVars>
          <dgm:chMax/>
          <dgm:chPref/>
          <dgm:dir/>
          <dgm:animLvl val="lvl"/>
        </dgm:presLayoutVars>
      </dgm:prSet>
      <dgm:spPr/>
    </dgm:pt>
    <dgm:pt modelId="{5577243C-AB65-41F6-995F-534A7DC87E71}" type="pres">
      <dgm:prSet presAssocID="{F5189EAD-3FFB-4B81-B4BD-4C1CD9BC106E}" presName="composite" presStyleCnt="0"/>
      <dgm:spPr/>
    </dgm:pt>
    <dgm:pt modelId="{176ADF31-2492-464C-8749-582CFB51C800}" type="pres">
      <dgm:prSet presAssocID="{F5189EAD-3FFB-4B81-B4BD-4C1CD9BC106E}" presName="LShape" presStyleLbl="alignNode1" presStyleIdx="0" presStyleCnt="5"/>
      <dgm:spPr/>
    </dgm:pt>
    <dgm:pt modelId="{22094681-101E-458F-8381-D3778CC75036}" type="pres">
      <dgm:prSet presAssocID="{F5189EAD-3FFB-4B81-B4BD-4C1CD9BC106E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D3F95553-CB4E-4438-AFE6-951E936EB365}" type="pres">
      <dgm:prSet presAssocID="{F5189EAD-3FFB-4B81-B4BD-4C1CD9BC106E}" presName="Triangle" presStyleLbl="alignNode1" presStyleIdx="1" presStyleCnt="5"/>
      <dgm:spPr/>
    </dgm:pt>
    <dgm:pt modelId="{AC467DD4-8447-4CDA-B974-33BF89C2060F}" type="pres">
      <dgm:prSet presAssocID="{05FC5F8A-D978-4E69-985A-3E93DCE725EF}" presName="sibTrans" presStyleCnt="0"/>
      <dgm:spPr/>
    </dgm:pt>
    <dgm:pt modelId="{C8EC0DCF-9BAB-45BC-BDAC-25F9102AEE25}" type="pres">
      <dgm:prSet presAssocID="{05FC5F8A-D978-4E69-985A-3E93DCE725EF}" presName="space" presStyleCnt="0"/>
      <dgm:spPr/>
    </dgm:pt>
    <dgm:pt modelId="{45C092EA-AAD2-4DF8-8893-512C6A8F5319}" type="pres">
      <dgm:prSet presAssocID="{40758C0C-1DCC-44A7-BA76-8F1A50F88894}" presName="composite" presStyleCnt="0"/>
      <dgm:spPr/>
    </dgm:pt>
    <dgm:pt modelId="{5F65CCFE-57C5-4F28-A4E4-8152D6312C35}" type="pres">
      <dgm:prSet presAssocID="{40758C0C-1DCC-44A7-BA76-8F1A50F88894}" presName="LShape" presStyleLbl="alignNode1" presStyleIdx="2" presStyleCnt="5"/>
      <dgm:spPr/>
    </dgm:pt>
    <dgm:pt modelId="{D87B00C7-8895-4844-91B2-876F78E57078}" type="pres">
      <dgm:prSet presAssocID="{40758C0C-1DCC-44A7-BA76-8F1A50F88894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588EFD7-D82C-45D2-ABD9-C80D26DB8231}" type="pres">
      <dgm:prSet presAssocID="{40758C0C-1DCC-44A7-BA76-8F1A50F88894}" presName="Triangle" presStyleLbl="alignNode1" presStyleIdx="3" presStyleCnt="5"/>
      <dgm:spPr/>
    </dgm:pt>
    <dgm:pt modelId="{F735FB57-A32A-4FA1-BF6A-38714350F5DE}" type="pres">
      <dgm:prSet presAssocID="{9640C1C7-F8C9-41A4-9EB0-0ADEABD3670C}" presName="sibTrans" presStyleCnt="0"/>
      <dgm:spPr/>
    </dgm:pt>
    <dgm:pt modelId="{1889CB34-C531-4AD9-B324-E652AD520239}" type="pres">
      <dgm:prSet presAssocID="{9640C1C7-F8C9-41A4-9EB0-0ADEABD3670C}" presName="space" presStyleCnt="0"/>
      <dgm:spPr/>
    </dgm:pt>
    <dgm:pt modelId="{681F7E8F-A2B1-4E90-9121-FFF0134B363E}" type="pres">
      <dgm:prSet presAssocID="{93B2C0A8-B2C1-40A1-B353-BDBA598EA963}" presName="composite" presStyleCnt="0"/>
      <dgm:spPr/>
    </dgm:pt>
    <dgm:pt modelId="{1967E556-1622-4C4E-8403-6FCE0928F622}" type="pres">
      <dgm:prSet presAssocID="{93B2C0A8-B2C1-40A1-B353-BDBA598EA963}" presName="LShape" presStyleLbl="alignNode1" presStyleIdx="4" presStyleCnt="5"/>
      <dgm:spPr/>
    </dgm:pt>
    <dgm:pt modelId="{FA3F695B-1ADF-418A-BFB6-1637685FDC32}" type="pres">
      <dgm:prSet presAssocID="{93B2C0A8-B2C1-40A1-B353-BDBA598EA963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CECED13-0646-4919-A084-26AED4F2E0BD}" srcId="{9D3F0B9D-4825-41D1-B591-310F7069B2BF}" destId="{40758C0C-1DCC-44A7-BA76-8F1A50F88894}" srcOrd="1" destOrd="0" parTransId="{997558DA-821F-4280-A8E0-82239C47E7F5}" sibTransId="{9640C1C7-F8C9-41A4-9EB0-0ADEABD3670C}"/>
    <dgm:cxn modelId="{E4D2422C-532B-4CCE-9756-D6DE6247D355}" type="presOf" srcId="{40758C0C-1DCC-44A7-BA76-8F1A50F88894}" destId="{D87B00C7-8895-4844-91B2-876F78E57078}" srcOrd="0" destOrd="0" presId="urn:microsoft.com/office/officeart/2009/3/layout/StepUpProcess"/>
    <dgm:cxn modelId="{F881D42E-F427-4BF6-947F-C321C83DD90B}" type="presOf" srcId="{9D3F0B9D-4825-41D1-B591-310F7069B2BF}" destId="{36C0DFCC-88E6-4A00-ACDE-DCCD388A5C12}" srcOrd="0" destOrd="0" presId="urn:microsoft.com/office/officeart/2009/3/layout/StepUpProcess"/>
    <dgm:cxn modelId="{D4ACBE43-7602-4969-A2AB-F785A8D2E8AF}" type="presOf" srcId="{F5189EAD-3FFB-4B81-B4BD-4C1CD9BC106E}" destId="{22094681-101E-458F-8381-D3778CC75036}" srcOrd="0" destOrd="0" presId="urn:microsoft.com/office/officeart/2009/3/layout/StepUpProcess"/>
    <dgm:cxn modelId="{4DCB456F-7843-48B1-B6ED-F07CF4122EE3}" srcId="{9D3F0B9D-4825-41D1-B591-310F7069B2BF}" destId="{93B2C0A8-B2C1-40A1-B353-BDBA598EA963}" srcOrd="2" destOrd="0" parTransId="{B28A6491-87AE-45DA-885B-EEF422001EAE}" sibTransId="{3526B110-828F-482B-A54C-1CA894E3D0B2}"/>
    <dgm:cxn modelId="{7430FEA9-6FAA-44D5-B6E5-C8002F4112DB}" srcId="{9D3F0B9D-4825-41D1-B591-310F7069B2BF}" destId="{F5189EAD-3FFB-4B81-B4BD-4C1CD9BC106E}" srcOrd="0" destOrd="0" parTransId="{CF4E4250-4F1D-44CB-A0CB-03C95BC6943B}" sibTransId="{05FC5F8A-D978-4E69-985A-3E93DCE725EF}"/>
    <dgm:cxn modelId="{9C7336CA-03D8-44CE-AAC5-99E4B0CA328C}" type="presOf" srcId="{93B2C0A8-B2C1-40A1-B353-BDBA598EA963}" destId="{FA3F695B-1ADF-418A-BFB6-1637685FDC32}" srcOrd="0" destOrd="0" presId="urn:microsoft.com/office/officeart/2009/3/layout/StepUpProcess"/>
    <dgm:cxn modelId="{6AA4B64C-A293-4566-97C0-76AEEAA66C19}" type="presParOf" srcId="{36C0DFCC-88E6-4A00-ACDE-DCCD388A5C12}" destId="{5577243C-AB65-41F6-995F-534A7DC87E71}" srcOrd="0" destOrd="0" presId="urn:microsoft.com/office/officeart/2009/3/layout/StepUpProcess"/>
    <dgm:cxn modelId="{F4BEF059-D052-451D-BA5D-052315D0598B}" type="presParOf" srcId="{5577243C-AB65-41F6-995F-534A7DC87E71}" destId="{176ADF31-2492-464C-8749-582CFB51C800}" srcOrd="0" destOrd="0" presId="urn:microsoft.com/office/officeart/2009/3/layout/StepUpProcess"/>
    <dgm:cxn modelId="{FAD8467C-73C2-428E-8F0B-CB002C4433F5}" type="presParOf" srcId="{5577243C-AB65-41F6-995F-534A7DC87E71}" destId="{22094681-101E-458F-8381-D3778CC75036}" srcOrd="1" destOrd="0" presId="urn:microsoft.com/office/officeart/2009/3/layout/StepUpProcess"/>
    <dgm:cxn modelId="{22C46BE3-6E61-4B60-8453-59813469B0A2}" type="presParOf" srcId="{5577243C-AB65-41F6-995F-534A7DC87E71}" destId="{D3F95553-CB4E-4438-AFE6-951E936EB365}" srcOrd="2" destOrd="0" presId="urn:microsoft.com/office/officeart/2009/3/layout/StepUpProcess"/>
    <dgm:cxn modelId="{187CCAC8-09FB-4EA0-A5DA-86679671257C}" type="presParOf" srcId="{36C0DFCC-88E6-4A00-ACDE-DCCD388A5C12}" destId="{AC467DD4-8447-4CDA-B974-33BF89C2060F}" srcOrd="1" destOrd="0" presId="urn:microsoft.com/office/officeart/2009/3/layout/StepUpProcess"/>
    <dgm:cxn modelId="{04E1DF74-2829-4020-B9D6-AC2928A500DA}" type="presParOf" srcId="{AC467DD4-8447-4CDA-B974-33BF89C2060F}" destId="{C8EC0DCF-9BAB-45BC-BDAC-25F9102AEE25}" srcOrd="0" destOrd="0" presId="urn:microsoft.com/office/officeart/2009/3/layout/StepUpProcess"/>
    <dgm:cxn modelId="{F32CA39E-1F8B-4B4D-8AE3-F309495986A7}" type="presParOf" srcId="{36C0DFCC-88E6-4A00-ACDE-DCCD388A5C12}" destId="{45C092EA-AAD2-4DF8-8893-512C6A8F5319}" srcOrd="2" destOrd="0" presId="urn:microsoft.com/office/officeart/2009/3/layout/StepUpProcess"/>
    <dgm:cxn modelId="{C15D0B92-FB8E-4896-A3B8-6B23BB87EEA5}" type="presParOf" srcId="{45C092EA-AAD2-4DF8-8893-512C6A8F5319}" destId="{5F65CCFE-57C5-4F28-A4E4-8152D6312C35}" srcOrd="0" destOrd="0" presId="urn:microsoft.com/office/officeart/2009/3/layout/StepUpProcess"/>
    <dgm:cxn modelId="{1FE34341-E20E-474C-A2B9-71B3AB9EE88D}" type="presParOf" srcId="{45C092EA-AAD2-4DF8-8893-512C6A8F5319}" destId="{D87B00C7-8895-4844-91B2-876F78E57078}" srcOrd="1" destOrd="0" presId="urn:microsoft.com/office/officeart/2009/3/layout/StepUpProcess"/>
    <dgm:cxn modelId="{DF5AF23B-F922-4601-B76B-95BD18C0CA42}" type="presParOf" srcId="{45C092EA-AAD2-4DF8-8893-512C6A8F5319}" destId="{6588EFD7-D82C-45D2-ABD9-C80D26DB8231}" srcOrd="2" destOrd="0" presId="urn:microsoft.com/office/officeart/2009/3/layout/StepUpProcess"/>
    <dgm:cxn modelId="{B637039D-1BD2-481A-AA64-08141B065B9C}" type="presParOf" srcId="{36C0DFCC-88E6-4A00-ACDE-DCCD388A5C12}" destId="{F735FB57-A32A-4FA1-BF6A-38714350F5DE}" srcOrd="3" destOrd="0" presId="urn:microsoft.com/office/officeart/2009/3/layout/StepUpProcess"/>
    <dgm:cxn modelId="{2B134BEC-A15A-4F6C-A06D-F7209754F81E}" type="presParOf" srcId="{F735FB57-A32A-4FA1-BF6A-38714350F5DE}" destId="{1889CB34-C531-4AD9-B324-E652AD520239}" srcOrd="0" destOrd="0" presId="urn:microsoft.com/office/officeart/2009/3/layout/StepUpProcess"/>
    <dgm:cxn modelId="{40195E23-C47B-4B4A-AFF1-ACBE3A3104E1}" type="presParOf" srcId="{36C0DFCC-88E6-4A00-ACDE-DCCD388A5C12}" destId="{681F7E8F-A2B1-4E90-9121-FFF0134B363E}" srcOrd="4" destOrd="0" presId="urn:microsoft.com/office/officeart/2009/3/layout/StepUpProcess"/>
    <dgm:cxn modelId="{7C15BC90-B785-4796-BE35-A1B06D3B8FA4}" type="presParOf" srcId="{681F7E8F-A2B1-4E90-9121-FFF0134B363E}" destId="{1967E556-1622-4C4E-8403-6FCE0928F622}" srcOrd="0" destOrd="0" presId="urn:microsoft.com/office/officeart/2009/3/layout/StepUpProcess"/>
    <dgm:cxn modelId="{BEC9BEAE-D305-4CE4-8034-74EEB14A534F}" type="presParOf" srcId="{681F7E8F-A2B1-4E90-9121-FFF0134B363E}" destId="{FA3F695B-1ADF-418A-BFB6-1637685FDC3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3F0B9D-4825-41D1-B591-310F7069B2BF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F5189EAD-3FFB-4B81-B4BD-4C1CD9BC106E}">
      <dgm:prSet phldrT="[Texto]"/>
      <dgm:spPr/>
      <dgm:t>
        <a:bodyPr/>
        <a:lstStyle/>
        <a:p>
          <a:r>
            <a:rPr lang="pt-BR" dirty="0"/>
            <a:t>Cultura</a:t>
          </a:r>
        </a:p>
      </dgm:t>
    </dgm:pt>
    <dgm:pt modelId="{CF4E4250-4F1D-44CB-A0CB-03C95BC6943B}" type="parTrans" cxnId="{7430FEA9-6FAA-44D5-B6E5-C8002F4112DB}">
      <dgm:prSet/>
      <dgm:spPr/>
      <dgm:t>
        <a:bodyPr/>
        <a:lstStyle/>
        <a:p>
          <a:endParaRPr lang="pt-BR"/>
        </a:p>
      </dgm:t>
    </dgm:pt>
    <dgm:pt modelId="{05FC5F8A-D978-4E69-985A-3E93DCE725EF}" type="sibTrans" cxnId="{7430FEA9-6FAA-44D5-B6E5-C8002F4112DB}">
      <dgm:prSet/>
      <dgm:spPr/>
      <dgm:t>
        <a:bodyPr/>
        <a:lstStyle/>
        <a:p>
          <a:endParaRPr lang="pt-BR"/>
        </a:p>
      </dgm:t>
    </dgm:pt>
    <dgm:pt modelId="{40758C0C-1DCC-44A7-BA76-8F1A50F88894}">
      <dgm:prSet phldrT="[Texto]"/>
      <dgm:spPr/>
      <dgm:t>
        <a:bodyPr/>
        <a:lstStyle/>
        <a:p>
          <a:r>
            <a:rPr lang="pt-BR" dirty="0"/>
            <a:t>Ciclo de vida</a:t>
          </a:r>
        </a:p>
      </dgm:t>
    </dgm:pt>
    <dgm:pt modelId="{997558DA-821F-4280-A8E0-82239C47E7F5}" type="parTrans" cxnId="{8CECED13-0646-4919-A084-26AED4F2E0BD}">
      <dgm:prSet/>
      <dgm:spPr/>
      <dgm:t>
        <a:bodyPr/>
        <a:lstStyle/>
        <a:p>
          <a:endParaRPr lang="pt-BR"/>
        </a:p>
      </dgm:t>
    </dgm:pt>
    <dgm:pt modelId="{9640C1C7-F8C9-41A4-9EB0-0ADEABD3670C}" type="sibTrans" cxnId="{8CECED13-0646-4919-A084-26AED4F2E0BD}">
      <dgm:prSet/>
      <dgm:spPr/>
      <dgm:t>
        <a:bodyPr/>
        <a:lstStyle/>
        <a:p>
          <a:endParaRPr lang="pt-BR"/>
        </a:p>
      </dgm:t>
    </dgm:pt>
    <dgm:pt modelId="{93B2C0A8-B2C1-40A1-B353-BDBA598EA963}">
      <dgm:prSet phldrT="[Texto]"/>
      <dgm:spPr/>
      <dgm:t>
        <a:bodyPr/>
        <a:lstStyle/>
        <a:p>
          <a:r>
            <a:rPr lang="pt-BR" dirty="0"/>
            <a:t>Objetos e seus costumes</a:t>
          </a:r>
        </a:p>
      </dgm:t>
    </dgm:pt>
    <dgm:pt modelId="{B28A6491-87AE-45DA-885B-EEF422001EAE}" type="parTrans" cxnId="{4DCB456F-7843-48B1-B6ED-F07CF4122EE3}">
      <dgm:prSet/>
      <dgm:spPr/>
      <dgm:t>
        <a:bodyPr/>
        <a:lstStyle/>
        <a:p>
          <a:endParaRPr lang="pt-BR"/>
        </a:p>
      </dgm:t>
    </dgm:pt>
    <dgm:pt modelId="{3526B110-828F-482B-A54C-1CA894E3D0B2}" type="sibTrans" cxnId="{4DCB456F-7843-48B1-B6ED-F07CF4122EE3}">
      <dgm:prSet/>
      <dgm:spPr/>
      <dgm:t>
        <a:bodyPr/>
        <a:lstStyle/>
        <a:p>
          <a:endParaRPr lang="pt-BR"/>
        </a:p>
      </dgm:t>
    </dgm:pt>
    <dgm:pt modelId="{1B4EF707-3FAD-44AB-A87B-B620416D4061}">
      <dgm:prSet/>
      <dgm:spPr/>
      <dgm:t>
        <a:bodyPr/>
        <a:lstStyle/>
        <a:p>
          <a:r>
            <a:rPr lang="pt-BR" dirty="0"/>
            <a:t>Ambiente</a:t>
          </a:r>
        </a:p>
      </dgm:t>
    </dgm:pt>
    <dgm:pt modelId="{C9612EE0-8D9E-416F-8D6F-94F640E19702}" type="parTrans" cxnId="{29F5AAA5-385B-4D69-9B9B-1AB0F40256C0}">
      <dgm:prSet/>
      <dgm:spPr/>
      <dgm:t>
        <a:bodyPr/>
        <a:lstStyle/>
        <a:p>
          <a:endParaRPr lang="pt-BR"/>
        </a:p>
      </dgm:t>
    </dgm:pt>
    <dgm:pt modelId="{072588DB-A2C9-4646-A1EA-176791942671}" type="sibTrans" cxnId="{29F5AAA5-385B-4D69-9B9B-1AB0F40256C0}">
      <dgm:prSet/>
      <dgm:spPr/>
      <dgm:t>
        <a:bodyPr/>
        <a:lstStyle/>
        <a:p>
          <a:endParaRPr lang="pt-BR"/>
        </a:p>
      </dgm:t>
    </dgm:pt>
    <dgm:pt modelId="{36C0DFCC-88E6-4A00-ACDE-DCCD388A5C12}" type="pres">
      <dgm:prSet presAssocID="{9D3F0B9D-4825-41D1-B591-310F7069B2BF}" presName="rootnode" presStyleCnt="0">
        <dgm:presLayoutVars>
          <dgm:chMax/>
          <dgm:chPref/>
          <dgm:dir/>
          <dgm:animLvl val="lvl"/>
        </dgm:presLayoutVars>
      </dgm:prSet>
      <dgm:spPr/>
    </dgm:pt>
    <dgm:pt modelId="{5577243C-AB65-41F6-995F-534A7DC87E71}" type="pres">
      <dgm:prSet presAssocID="{F5189EAD-3FFB-4B81-B4BD-4C1CD9BC106E}" presName="composite" presStyleCnt="0"/>
      <dgm:spPr/>
    </dgm:pt>
    <dgm:pt modelId="{176ADF31-2492-464C-8749-582CFB51C800}" type="pres">
      <dgm:prSet presAssocID="{F5189EAD-3FFB-4B81-B4BD-4C1CD9BC106E}" presName="LShape" presStyleLbl="alignNode1" presStyleIdx="0" presStyleCnt="7"/>
      <dgm:spPr/>
    </dgm:pt>
    <dgm:pt modelId="{22094681-101E-458F-8381-D3778CC75036}" type="pres">
      <dgm:prSet presAssocID="{F5189EAD-3FFB-4B81-B4BD-4C1CD9BC106E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D3F95553-CB4E-4438-AFE6-951E936EB365}" type="pres">
      <dgm:prSet presAssocID="{F5189EAD-3FFB-4B81-B4BD-4C1CD9BC106E}" presName="Triangle" presStyleLbl="alignNode1" presStyleIdx="1" presStyleCnt="7"/>
      <dgm:spPr/>
    </dgm:pt>
    <dgm:pt modelId="{AC467DD4-8447-4CDA-B974-33BF89C2060F}" type="pres">
      <dgm:prSet presAssocID="{05FC5F8A-D978-4E69-985A-3E93DCE725EF}" presName="sibTrans" presStyleCnt="0"/>
      <dgm:spPr/>
    </dgm:pt>
    <dgm:pt modelId="{C8EC0DCF-9BAB-45BC-BDAC-25F9102AEE25}" type="pres">
      <dgm:prSet presAssocID="{05FC5F8A-D978-4E69-985A-3E93DCE725EF}" presName="space" presStyleCnt="0"/>
      <dgm:spPr/>
    </dgm:pt>
    <dgm:pt modelId="{45C092EA-AAD2-4DF8-8893-512C6A8F5319}" type="pres">
      <dgm:prSet presAssocID="{40758C0C-1DCC-44A7-BA76-8F1A50F88894}" presName="composite" presStyleCnt="0"/>
      <dgm:spPr/>
    </dgm:pt>
    <dgm:pt modelId="{5F65CCFE-57C5-4F28-A4E4-8152D6312C35}" type="pres">
      <dgm:prSet presAssocID="{40758C0C-1DCC-44A7-BA76-8F1A50F88894}" presName="LShape" presStyleLbl="alignNode1" presStyleIdx="2" presStyleCnt="7"/>
      <dgm:spPr/>
    </dgm:pt>
    <dgm:pt modelId="{D87B00C7-8895-4844-91B2-876F78E57078}" type="pres">
      <dgm:prSet presAssocID="{40758C0C-1DCC-44A7-BA76-8F1A50F88894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6588EFD7-D82C-45D2-ABD9-C80D26DB8231}" type="pres">
      <dgm:prSet presAssocID="{40758C0C-1DCC-44A7-BA76-8F1A50F88894}" presName="Triangle" presStyleLbl="alignNode1" presStyleIdx="3" presStyleCnt="7"/>
      <dgm:spPr/>
    </dgm:pt>
    <dgm:pt modelId="{F735FB57-A32A-4FA1-BF6A-38714350F5DE}" type="pres">
      <dgm:prSet presAssocID="{9640C1C7-F8C9-41A4-9EB0-0ADEABD3670C}" presName="sibTrans" presStyleCnt="0"/>
      <dgm:spPr/>
    </dgm:pt>
    <dgm:pt modelId="{1889CB34-C531-4AD9-B324-E652AD520239}" type="pres">
      <dgm:prSet presAssocID="{9640C1C7-F8C9-41A4-9EB0-0ADEABD3670C}" presName="space" presStyleCnt="0"/>
      <dgm:spPr/>
    </dgm:pt>
    <dgm:pt modelId="{681F7E8F-A2B1-4E90-9121-FFF0134B363E}" type="pres">
      <dgm:prSet presAssocID="{93B2C0A8-B2C1-40A1-B353-BDBA598EA963}" presName="composite" presStyleCnt="0"/>
      <dgm:spPr/>
    </dgm:pt>
    <dgm:pt modelId="{1967E556-1622-4C4E-8403-6FCE0928F622}" type="pres">
      <dgm:prSet presAssocID="{93B2C0A8-B2C1-40A1-B353-BDBA598EA963}" presName="LShape" presStyleLbl="alignNode1" presStyleIdx="4" presStyleCnt="7"/>
      <dgm:spPr/>
    </dgm:pt>
    <dgm:pt modelId="{FA3F695B-1ADF-418A-BFB6-1637685FDC32}" type="pres">
      <dgm:prSet presAssocID="{93B2C0A8-B2C1-40A1-B353-BDBA598EA963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F10D3F84-ED86-4BF4-A324-1F7A77360CE7}" type="pres">
      <dgm:prSet presAssocID="{93B2C0A8-B2C1-40A1-B353-BDBA598EA963}" presName="Triangle" presStyleLbl="alignNode1" presStyleIdx="5" presStyleCnt="7"/>
      <dgm:spPr/>
    </dgm:pt>
    <dgm:pt modelId="{7FF5B208-F5B6-4797-89B2-C177E8DAFD6A}" type="pres">
      <dgm:prSet presAssocID="{3526B110-828F-482B-A54C-1CA894E3D0B2}" presName="sibTrans" presStyleCnt="0"/>
      <dgm:spPr/>
    </dgm:pt>
    <dgm:pt modelId="{E00D615D-0DE2-473A-AAC5-84ADC8F6313B}" type="pres">
      <dgm:prSet presAssocID="{3526B110-828F-482B-A54C-1CA894E3D0B2}" presName="space" presStyleCnt="0"/>
      <dgm:spPr/>
    </dgm:pt>
    <dgm:pt modelId="{E383812B-87E1-4CD9-B669-EBCF9BA9A756}" type="pres">
      <dgm:prSet presAssocID="{1B4EF707-3FAD-44AB-A87B-B620416D4061}" presName="composite" presStyleCnt="0"/>
      <dgm:spPr/>
    </dgm:pt>
    <dgm:pt modelId="{3EF7A050-4C1A-43AB-8324-9EE47DBC1681}" type="pres">
      <dgm:prSet presAssocID="{1B4EF707-3FAD-44AB-A87B-B620416D4061}" presName="LShape" presStyleLbl="alignNode1" presStyleIdx="6" presStyleCnt="7"/>
      <dgm:spPr/>
    </dgm:pt>
    <dgm:pt modelId="{78F558C3-4522-49DB-B09A-1BF528F340CF}" type="pres">
      <dgm:prSet presAssocID="{1B4EF707-3FAD-44AB-A87B-B620416D4061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CECED13-0646-4919-A084-26AED4F2E0BD}" srcId="{9D3F0B9D-4825-41D1-B591-310F7069B2BF}" destId="{40758C0C-1DCC-44A7-BA76-8F1A50F88894}" srcOrd="1" destOrd="0" parTransId="{997558DA-821F-4280-A8E0-82239C47E7F5}" sibTransId="{9640C1C7-F8C9-41A4-9EB0-0ADEABD3670C}"/>
    <dgm:cxn modelId="{E4D2422C-532B-4CCE-9756-D6DE6247D355}" type="presOf" srcId="{40758C0C-1DCC-44A7-BA76-8F1A50F88894}" destId="{D87B00C7-8895-4844-91B2-876F78E57078}" srcOrd="0" destOrd="0" presId="urn:microsoft.com/office/officeart/2009/3/layout/StepUpProcess"/>
    <dgm:cxn modelId="{F881D42E-F427-4BF6-947F-C321C83DD90B}" type="presOf" srcId="{9D3F0B9D-4825-41D1-B591-310F7069B2BF}" destId="{36C0DFCC-88E6-4A00-ACDE-DCCD388A5C12}" srcOrd="0" destOrd="0" presId="urn:microsoft.com/office/officeart/2009/3/layout/StepUpProcess"/>
    <dgm:cxn modelId="{D4ACBE43-7602-4969-A2AB-F785A8D2E8AF}" type="presOf" srcId="{F5189EAD-3FFB-4B81-B4BD-4C1CD9BC106E}" destId="{22094681-101E-458F-8381-D3778CC75036}" srcOrd="0" destOrd="0" presId="urn:microsoft.com/office/officeart/2009/3/layout/StepUpProcess"/>
    <dgm:cxn modelId="{8453F445-EC26-46FF-8D9A-73B247E2A418}" type="presOf" srcId="{1B4EF707-3FAD-44AB-A87B-B620416D4061}" destId="{78F558C3-4522-49DB-B09A-1BF528F340CF}" srcOrd="0" destOrd="0" presId="urn:microsoft.com/office/officeart/2009/3/layout/StepUpProcess"/>
    <dgm:cxn modelId="{4DCB456F-7843-48B1-B6ED-F07CF4122EE3}" srcId="{9D3F0B9D-4825-41D1-B591-310F7069B2BF}" destId="{93B2C0A8-B2C1-40A1-B353-BDBA598EA963}" srcOrd="2" destOrd="0" parTransId="{B28A6491-87AE-45DA-885B-EEF422001EAE}" sibTransId="{3526B110-828F-482B-A54C-1CA894E3D0B2}"/>
    <dgm:cxn modelId="{29F5AAA5-385B-4D69-9B9B-1AB0F40256C0}" srcId="{9D3F0B9D-4825-41D1-B591-310F7069B2BF}" destId="{1B4EF707-3FAD-44AB-A87B-B620416D4061}" srcOrd="3" destOrd="0" parTransId="{C9612EE0-8D9E-416F-8D6F-94F640E19702}" sibTransId="{072588DB-A2C9-4646-A1EA-176791942671}"/>
    <dgm:cxn modelId="{7430FEA9-6FAA-44D5-B6E5-C8002F4112DB}" srcId="{9D3F0B9D-4825-41D1-B591-310F7069B2BF}" destId="{F5189EAD-3FFB-4B81-B4BD-4C1CD9BC106E}" srcOrd="0" destOrd="0" parTransId="{CF4E4250-4F1D-44CB-A0CB-03C95BC6943B}" sibTransId="{05FC5F8A-D978-4E69-985A-3E93DCE725EF}"/>
    <dgm:cxn modelId="{9C7336CA-03D8-44CE-AAC5-99E4B0CA328C}" type="presOf" srcId="{93B2C0A8-B2C1-40A1-B353-BDBA598EA963}" destId="{FA3F695B-1ADF-418A-BFB6-1637685FDC32}" srcOrd="0" destOrd="0" presId="urn:microsoft.com/office/officeart/2009/3/layout/StepUpProcess"/>
    <dgm:cxn modelId="{6AA4B64C-A293-4566-97C0-76AEEAA66C19}" type="presParOf" srcId="{36C0DFCC-88E6-4A00-ACDE-DCCD388A5C12}" destId="{5577243C-AB65-41F6-995F-534A7DC87E71}" srcOrd="0" destOrd="0" presId="urn:microsoft.com/office/officeart/2009/3/layout/StepUpProcess"/>
    <dgm:cxn modelId="{F4BEF059-D052-451D-BA5D-052315D0598B}" type="presParOf" srcId="{5577243C-AB65-41F6-995F-534A7DC87E71}" destId="{176ADF31-2492-464C-8749-582CFB51C800}" srcOrd="0" destOrd="0" presId="urn:microsoft.com/office/officeart/2009/3/layout/StepUpProcess"/>
    <dgm:cxn modelId="{FAD8467C-73C2-428E-8F0B-CB002C4433F5}" type="presParOf" srcId="{5577243C-AB65-41F6-995F-534A7DC87E71}" destId="{22094681-101E-458F-8381-D3778CC75036}" srcOrd="1" destOrd="0" presId="urn:microsoft.com/office/officeart/2009/3/layout/StepUpProcess"/>
    <dgm:cxn modelId="{22C46BE3-6E61-4B60-8453-59813469B0A2}" type="presParOf" srcId="{5577243C-AB65-41F6-995F-534A7DC87E71}" destId="{D3F95553-CB4E-4438-AFE6-951E936EB365}" srcOrd="2" destOrd="0" presId="urn:microsoft.com/office/officeart/2009/3/layout/StepUpProcess"/>
    <dgm:cxn modelId="{187CCAC8-09FB-4EA0-A5DA-86679671257C}" type="presParOf" srcId="{36C0DFCC-88E6-4A00-ACDE-DCCD388A5C12}" destId="{AC467DD4-8447-4CDA-B974-33BF89C2060F}" srcOrd="1" destOrd="0" presId="urn:microsoft.com/office/officeart/2009/3/layout/StepUpProcess"/>
    <dgm:cxn modelId="{04E1DF74-2829-4020-B9D6-AC2928A500DA}" type="presParOf" srcId="{AC467DD4-8447-4CDA-B974-33BF89C2060F}" destId="{C8EC0DCF-9BAB-45BC-BDAC-25F9102AEE25}" srcOrd="0" destOrd="0" presId="urn:microsoft.com/office/officeart/2009/3/layout/StepUpProcess"/>
    <dgm:cxn modelId="{F32CA39E-1F8B-4B4D-8AE3-F309495986A7}" type="presParOf" srcId="{36C0DFCC-88E6-4A00-ACDE-DCCD388A5C12}" destId="{45C092EA-AAD2-4DF8-8893-512C6A8F5319}" srcOrd="2" destOrd="0" presId="urn:microsoft.com/office/officeart/2009/3/layout/StepUpProcess"/>
    <dgm:cxn modelId="{C15D0B92-FB8E-4896-A3B8-6B23BB87EEA5}" type="presParOf" srcId="{45C092EA-AAD2-4DF8-8893-512C6A8F5319}" destId="{5F65CCFE-57C5-4F28-A4E4-8152D6312C35}" srcOrd="0" destOrd="0" presId="urn:microsoft.com/office/officeart/2009/3/layout/StepUpProcess"/>
    <dgm:cxn modelId="{1FE34341-E20E-474C-A2B9-71B3AB9EE88D}" type="presParOf" srcId="{45C092EA-AAD2-4DF8-8893-512C6A8F5319}" destId="{D87B00C7-8895-4844-91B2-876F78E57078}" srcOrd="1" destOrd="0" presId="urn:microsoft.com/office/officeart/2009/3/layout/StepUpProcess"/>
    <dgm:cxn modelId="{DF5AF23B-F922-4601-B76B-95BD18C0CA42}" type="presParOf" srcId="{45C092EA-AAD2-4DF8-8893-512C6A8F5319}" destId="{6588EFD7-D82C-45D2-ABD9-C80D26DB8231}" srcOrd="2" destOrd="0" presId="urn:microsoft.com/office/officeart/2009/3/layout/StepUpProcess"/>
    <dgm:cxn modelId="{B637039D-1BD2-481A-AA64-08141B065B9C}" type="presParOf" srcId="{36C0DFCC-88E6-4A00-ACDE-DCCD388A5C12}" destId="{F735FB57-A32A-4FA1-BF6A-38714350F5DE}" srcOrd="3" destOrd="0" presId="urn:microsoft.com/office/officeart/2009/3/layout/StepUpProcess"/>
    <dgm:cxn modelId="{2B134BEC-A15A-4F6C-A06D-F7209754F81E}" type="presParOf" srcId="{F735FB57-A32A-4FA1-BF6A-38714350F5DE}" destId="{1889CB34-C531-4AD9-B324-E652AD520239}" srcOrd="0" destOrd="0" presId="urn:microsoft.com/office/officeart/2009/3/layout/StepUpProcess"/>
    <dgm:cxn modelId="{40195E23-C47B-4B4A-AFF1-ACBE3A3104E1}" type="presParOf" srcId="{36C0DFCC-88E6-4A00-ACDE-DCCD388A5C12}" destId="{681F7E8F-A2B1-4E90-9121-FFF0134B363E}" srcOrd="4" destOrd="0" presId="urn:microsoft.com/office/officeart/2009/3/layout/StepUpProcess"/>
    <dgm:cxn modelId="{7C15BC90-B785-4796-BE35-A1B06D3B8FA4}" type="presParOf" srcId="{681F7E8F-A2B1-4E90-9121-FFF0134B363E}" destId="{1967E556-1622-4C4E-8403-6FCE0928F622}" srcOrd="0" destOrd="0" presId="urn:microsoft.com/office/officeart/2009/3/layout/StepUpProcess"/>
    <dgm:cxn modelId="{BEC9BEAE-D305-4CE4-8034-74EEB14A534F}" type="presParOf" srcId="{681F7E8F-A2B1-4E90-9121-FFF0134B363E}" destId="{FA3F695B-1ADF-418A-BFB6-1637685FDC32}" srcOrd="1" destOrd="0" presId="urn:microsoft.com/office/officeart/2009/3/layout/StepUpProcess"/>
    <dgm:cxn modelId="{46376CDA-8395-40DD-8919-A95945A03BFE}" type="presParOf" srcId="{681F7E8F-A2B1-4E90-9121-FFF0134B363E}" destId="{F10D3F84-ED86-4BF4-A324-1F7A77360CE7}" srcOrd="2" destOrd="0" presId="urn:microsoft.com/office/officeart/2009/3/layout/StepUpProcess"/>
    <dgm:cxn modelId="{3036C0DD-2FC1-4F9A-A14B-A7C8CCC6FD01}" type="presParOf" srcId="{36C0DFCC-88E6-4A00-ACDE-DCCD388A5C12}" destId="{7FF5B208-F5B6-4797-89B2-C177E8DAFD6A}" srcOrd="5" destOrd="0" presId="urn:microsoft.com/office/officeart/2009/3/layout/StepUpProcess"/>
    <dgm:cxn modelId="{452C9B67-4B6B-4647-9BBC-19CA4108823E}" type="presParOf" srcId="{7FF5B208-F5B6-4797-89B2-C177E8DAFD6A}" destId="{E00D615D-0DE2-473A-AAC5-84ADC8F6313B}" srcOrd="0" destOrd="0" presId="urn:microsoft.com/office/officeart/2009/3/layout/StepUpProcess"/>
    <dgm:cxn modelId="{7548F921-CF9F-44EF-9F4F-A9781F3864BC}" type="presParOf" srcId="{36C0DFCC-88E6-4A00-ACDE-DCCD388A5C12}" destId="{E383812B-87E1-4CD9-B669-EBCF9BA9A756}" srcOrd="6" destOrd="0" presId="urn:microsoft.com/office/officeart/2009/3/layout/StepUpProcess"/>
    <dgm:cxn modelId="{9D5AADA8-A14C-458F-8CD8-99AFBB5DCD4F}" type="presParOf" srcId="{E383812B-87E1-4CD9-B669-EBCF9BA9A756}" destId="{3EF7A050-4C1A-43AB-8324-9EE47DBC1681}" srcOrd="0" destOrd="0" presId="urn:microsoft.com/office/officeart/2009/3/layout/StepUpProcess"/>
    <dgm:cxn modelId="{21A00DB0-2A5C-4A62-B4A4-5CE4DE8F8487}" type="presParOf" srcId="{E383812B-87E1-4CD9-B669-EBCF9BA9A756}" destId="{78F558C3-4522-49DB-B09A-1BF528F340C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6ADF31-2492-464C-8749-582CFB51C800}">
      <dsp:nvSpPr>
        <dsp:cNvPr id="0" name=""/>
        <dsp:cNvSpPr/>
      </dsp:nvSpPr>
      <dsp:spPr>
        <a:xfrm rot="5400000">
          <a:off x="400002" y="952883"/>
          <a:ext cx="1196386" cy="1990760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094681-101E-458F-8381-D3778CC75036}">
      <dsp:nvSpPr>
        <dsp:cNvPr id="0" name=""/>
        <dsp:cNvSpPr/>
      </dsp:nvSpPr>
      <dsp:spPr>
        <a:xfrm>
          <a:off x="200295" y="1547692"/>
          <a:ext cx="1797269" cy="1575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Valores</a:t>
          </a:r>
        </a:p>
      </dsp:txBody>
      <dsp:txXfrm>
        <a:off x="200295" y="1547692"/>
        <a:ext cx="1797269" cy="1575412"/>
      </dsp:txXfrm>
    </dsp:sp>
    <dsp:sp modelId="{D3F95553-CB4E-4438-AFE6-951E936EB365}">
      <dsp:nvSpPr>
        <dsp:cNvPr id="0" name=""/>
        <dsp:cNvSpPr/>
      </dsp:nvSpPr>
      <dsp:spPr>
        <a:xfrm>
          <a:off x="1658458" y="806321"/>
          <a:ext cx="339107" cy="339107"/>
        </a:xfrm>
        <a:prstGeom prst="triangle">
          <a:avLst>
            <a:gd name="adj" fmla="val 100000"/>
          </a:avLst>
        </a:prstGeom>
        <a:solidFill>
          <a:schemeClr val="accent5">
            <a:hueOff val="2794580"/>
            <a:satOff val="-2409"/>
            <a:lumOff val="3187"/>
            <a:alphaOff val="0"/>
          </a:schemeClr>
        </a:solidFill>
        <a:ln w="10795" cap="flat" cmpd="sng" algn="ctr">
          <a:solidFill>
            <a:schemeClr val="accent5">
              <a:hueOff val="2794580"/>
              <a:satOff val="-2409"/>
              <a:lumOff val="31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65CCFE-57C5-4F28-A4E4-8152D6312C35}">
      <dsp:nvSpPr>
        <dsp:cNvPr id="0" name=""/>
        <dsp:cNvSpPr/>
      </dsp:nvSpPr>
      <dsp:spPr>
        <a:xfrm rot="5400000">
          <a:off x="2600211" y="408439"/>
          <a:ext cx="1196386" cy="1990760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5589159"/>
            <a:satOff val="-4817"/>
            <a:lumOff val="6373"/>
            <a:alphaOff val="0"/>
          </a:schemeClr>
        </a:solidFill>
        <a:ln w="10795" cap="flat" cmpd="sng" algn="ctr">
          <a:solidFill>
            <a:schemeClr val="accent5">
              <a:hueOff val="5589159"/>
              <a:satOff val="-4817"/>
              <a:lumOff val="6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7B00C7-8895-4844-91B2-876F78E57078}">
      <dsp:nvSpPr>
        <dsp:cNvPr id="0" name=""/>
        <dsp:cNvSpPr/>
      </dsp:nvSpPr>
      <dsp:spPr>
        <a:xfrm>
          <a:off x="2400505" y="1003248"/>
          <a:ext cx="1797269" cy="1575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Crenças</a:t>
          </a:r>
        </a:p>
      </dsp:txBody>
      <dsp:txXfrm>
        <a:off x="2400505" y="1003248"/>
        <a:ext cx="1797269" cy="1575412"/>
      </dsp:txXfrm>
    </dsp:sp>
    <dsp:sp modelId="{6588EFD7-D82C-45D2-ABD9-C80D26DB8231}">
      <dsp:nvSpPr>
        <dsp:cNvPr id="0" name=""/>
        <dsp:cNvSpPr/>
      </dsp:nvSpPr>
      <dsp:spPr>
        <a:xfrm>
          <a:off x="3858667" y="261877"/>
          <a:ext cx="339107" cy="339107"/>
        </a:xfrm>
        <a:prstGeom prst="triangle">
          <a:avLst>
            <a:gd name="adj" fmla="val 100000"/>
          </a:avLst>
        </a:prstGeom>
        <a:solidFill>
          <a:schemeClr val="accent5">
            <a:hueOff val="8383739"/>
            <a:satOff val="-7226"/>
            <a:lumOff val="9560"/>
            <a:alphaOff val="0"/>
          </a:schemeClr>
        </a:solidFill>
        <a:ln w="10795" cap="flat" cmpd="sng" algn="ctr">
          <a:solidFill>
            <a:schemeClr val="accent5">
              <a:hueOff val="8383739"/>
              <a:satOff val="-7226"/>
              <a:lumOff val="95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67E556-1622-4C4E-8403-6FCE0928F622}">
      <dsp:nvSpPr>
        <dsp:cNvPr id="0" name=""/>
        <dsp:cNvSpPr/>
      </dsp:nvSpPr>
      <dsp:spPr>
        <a:xfrm rot="5400000">
          <a:off x="4800421" y="-136004"/>
          <a:ext cx="1196386" cy="1990760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 w="10795" cap="flat" cmpd="sng" algn="ctr">
          <a:solidFill>
            <a:schemeClr val="accent5">
              <a:hueOff val="11178319"/>
              <a:satOff val="-9634"/>
              <a:lumOff val="127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3F695B-1ADF-418A-BFB6-1637685FDC32}">
      <dsp:nvSpPr>
        <dsp:cNvPr id="0" name=""/>
        <dsp:cNvSpPr/>
      </dsp:nvSpPr>
      <dsp:spPr>
        <a:xfrm>
          <a:off x="4600714" y="458804"/>
          <a:ext cx="1797269" cy="1575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Economia</a:t>
          </a:r>
        </a:p>
      </dsp:txBody>
      <dsp:txXfrm>
        <a:off x="4600714" y="458804"/>
        <a:ext cx="1797269" cy="15754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6ADF31-2492-464C-8749-582CFB51C800}">
      <dsp:nvSpPr>
        <dsp:cNvPr id="0" name=""/>
        <dsp:cNvSpPr/>
      </dsp:nvSpPr>
      <dsp:spPr>
        <a:xfrm rot="5400000">
          <a:off x="312543" y="1283728"/>
          <a:ext cx="928023" cy="154421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094681-101E-458F-8381-D3778CC75036}">
      <dsp:nvSpPr>
        <dsp:cNvPr id="0" name=""/>
        <dsp:cNvSpPr/>
      </dsp:nvSpPr>
      <dsp:spPr>
        <a:xfrm>
          <a:off x="157632" y="1745114"/>
          <a:ext cx="1394122" cy="1222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Cultura</a:t>
          </a:r>
        </a:p>
      </dsp:txBody>
      <dsp:txXfrm>
        <a:off x="157632" y="1745114"/>
        <a:ext cx="1394122" cy="1222029"/>
      </dsp:txXfrm>
    </dsp:sp>
    <dsp:sp modelId="{D3F95553-CB4E-4438-AFE6-951E936EB365}">
      <dsp:nvSpPr>
        <dsp:cNvPr id="0" name=""/>
        <dsp:cNvSpPr/>
      </dsp:nvSpPr>
      <dsp:spPr>
        <a:xfrm>
          <a:off x="1288713" y="1170041"/>
          <a:ext cx="263041" cy="263041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65CCFE-57C5-4F28-A4E4-8152D6312C35}">
      <dsp:nvSpPr>
        <dsp:cNvPr id="0" name=""/>
        <dsp:cNvSpPr/>
      </dsp:nvSpPr>
      <dsp:spPr>
        <a:xfrm rot="5400000">
          <a:off x="2019220" y="861409"/>
          <a:ext cx="928023" cy="1544210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7B00C7-8895-4844-91B2-876F78E57078}">
      <dsp:nvSpPr>
        <dsp:cNvPr id="0" name=""/>
        <dsp:cNvSpPr/>
      </dsp:nvSpPr>
      <dsp:spPr>
        <a:xfrm>
          <a:off x="1864310" y="1322795"/>
          <a:ext cx="1394122" cy="1222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Ciclo de vida</a:t>
          </a:r>
        </a:p>
      </dsp:txBody>
      <dsp:txXfrm>
        <a:off x="1864310" y="1322795"/>
        <a:ext cx="1394122" cy="1222029"/>
      </dsp:txXfrm>
    </dsp:sp>
    <dsp:sp modelId="{6588EFD7-D82C-45D2-ABD9-C80D26DB8231}">
      <dsp:nvSpPr>
        <dsp:cNvPr id="0" name=""/>
        <dsp:cNvSpPr/>
      </dsp:nvSpPr>
      <dsp:spPr>
        <a:xfrm>
          <a:off x="2995390" y="747722"/>
          <a:ext cx="263041" cy="263041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67E556-1622-4C4E-8403-6FCE0928F622}">
      <dsp:nvSpPr>
        <dsp:cNvPr id="0" name=""/>
        <dsp:cNvSpPr/>
      </dsp:nvSpPr>
      <dsp:spPr>
        <a:xfrm rot="5400000">
          <a:off x="3725898" y="439090"/>
          <a:ext cx="928023" cy="1544210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3F695B-1ADF-418A-BFB6-1637685FDC32}">
      <dsp:nvSpPr>
        <dsp:cNvPr id="0" name=""/>
        <dsp:cNvSpPr/>
      </dsp:nvSpPr>
      <dsp:spPr>
        <a:xfrm>
          <a:off x="3570988" y="900476"/>
          <a:ext cx="1394122" cy="1222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Objetos e seus costumes</a:t>
          </a:r>
        </a:p>
      </dsp:txBody>
      <dsp:txXfrm>
        <a:off x="3570988" y="900476"/>
        <a:ext cx="1394122" cy="1222029"/>
      </dsp:txXfrm>
    </dsp:sp>
    <dsp:sp modelId="{F10D3F84-ED86-4BF4-A324-1F7A77360CE7}">
      <dsp:nvSpPr>
        <dsp:cNvPr id="0" name=""/>
        <dsp:cNvSpPr/>
      </dsp:nvSpPr>
      <dsp:spPr>
        <a:xfrm>
          <a:off x="4702068" y="325403"/>
          <a:ext cx="263041" cy="263041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F7A050-4C1A-43AB-8324-9EE47DBC1681}">
      <dsp:nvSpPr>
        <dsp:cNvPr id="0" name=""/>
        <dsp:cNvSpPr/>
      </dsp:nvSpPr>
      <dsp:spPr>
        <a:xfrm rot="5400000">
          <a:off x="5432576" y="16771"/>
          <a:ext cx="928023" cy="1544210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F558C3-4522-49DB-B09A-1BF528F340CF}">
      <dsp:nvSpPr>
        <dsp:cNvPr id="0" name=""/>
        <dsp:cNvSpPr/>
      </dsp:nvSpPr>
      <dsp:spPr>
        <a:xfrm>
          <a:off x="5277666" y="478157"/>
          <a:ext cx="1394122" cy="1222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Ambiente</a:t>
          </a:r>
        </a:p>
      </dsp:txBody>
      <dsp:txXfrm>
        <a:off x="5277666" y="478157"/>
        <a:ext cx="1394122" cy="1222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3/29/2019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3/29/2019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3/29/2019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3/29/2019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3/29/2019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RmwRqgIJsM" TargetMode="External"/><Relationship Id="rId2" Type="http://schemas.openxmlformats.org/officeDocument/2006/relationships/hyperlink" Target="https://www.youtube.com/watch?v=XKUfQvKd10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zZkwr_mfU5Y" TargetMode="External"/><Relationship Id="rId5" Type="http://schemas.openxmlformats.org/officeDocument/2006/relationships/hyperlink" Target="https://www.youtube.com/watch?v=87euQNhPxQY" TargetMode="External"/><Relationship Id="rId4" Type="http://schemas.openxmlformats.org/officeDocument/2006/relationships/hyperlink" Target="https://www.youtube.com/watch?v=5DJTlf6iLx4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3B6F86-0E16-40D9-9B6F-5F4402B5D4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Atividades da Vida Diária de acordo com os ciclos de vida e etnia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BD19A1-5A83-4C1C-BC07-159BBA8D56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err="1"/>
              <a:t>Profa</a:t>
            </a:r>
            <a:r>
              <a:rPr lang="pt-BR" dirty="0"/>
              <a:t> </a:t>
            </a:r>
            <a:r>
              <a:rPr lang="pt-BR" dirty="0" err="1"/>
              <a:t>Dra</a:t>
            </a:r>
            <a:r>
              <a:rPr lang="pt-BR" dirty="0"/>
              <a:t> Carla da Silva Santana Castro</a:t>
            </a:r>
          </a:p>
          <a:p>
            <a:r>
              <a:rPr lang="pt-BR" dirty="0"/>
              <a:t>Faculdade de Medicina de Ribeirão Preto - USP</a:t>
            </a:r>
          </a:p>
        </p:txBody>
      </p:sp>
    </p:spTree>
    <p:extLst>
      <p:ext uri="{BB962C8B-B14F-4D97-AF65-F5344CB8AC3E}">
        <p14:creationId xmlns:p14="http://schemas.microsoft.com/office/powerpoint/2010/main" val="1611967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1CEB6A-472C-4E15-9E9C-93730D4F9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Valores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729492-48D0-4B04-AC11-994C5DC7A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482" name="Picture 2" descr="Resultado de imagem para crianças indo para escola">
            <a:extLst>
              <a:ext uri="{FF2B5EF4-FFF2-40B4-BE49-F238E27FC236}">
                <a16:creationId xmlns:a16="http://schemas.microsoft.com/office/drawing/2014/main" id="{7AEE2FCA-F704-4952-9514-580BD1D83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725" y="0"/>
            <a:ext cx="4936851" cy="320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Resultado de imagem para modos de vida">
            <a:extLst>
              <a:ext uri="{FF2B5EF4-FFF2-40B4-BE49-F238E27FC236}">
                <a16:creationId xmlns:a16="http://schemas.microsoft.com/office/drawing/2014/main" id="{A30D6C3A-D297-4FDD-9CA2-E15B3617F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725" y="3214865"/>
            <a:ext cx="6477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Resultado de imagem para modos de vida">
            <a:extLst>
              <a:ext uri="{FF2B5EF4-FFF2-40B4-BE49-F238E27FC236}">
                <a16:creationId xmlns:a16="http://schemas.microsoft.com/office/drawing/2014/main" id="{16E6380B-E10C-4103-9373-5B77B99D6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131" y="106509"/>
            <a:ext cx="4598248" cy="294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Imagem relacionada">
            <a:extLst>
              <a:ext uri="{FF2B5EF4-FFF2-40B4-BE49-F238E27FC236}">
                <a16:creationId xmlns:a16="http://schemas.microsoft.com/office/drawing/2014/main" id="{40312B6B-375E-4069-96E8-E5E924DB4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318" y="3366763"/>
            <a:ext cx="4008061" cy="300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63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01C444-E4AF-4BA8-9770-0A390C60E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Crenças</a:t>
            </a:r>
            <a:br>
              <a:rPr lang="pt-BR" dirty="0"/>
            </a:br>
            <a:endParaRPr lang="pt-BR" dirty="0"/>
          </a:p>
        </p:txBody>
      </p:sp>
      <p:pic>
        <p:nvPicPr>
          <p:cNvPr id="14338" name="Picture 2" descr="PeqCi : Foto">
            <a:extLst>
              <a:ext uri="{FF2B5EF4-FFF2-40B4-BE49-F238E27FC236}">
                <a16:creationId xmlns:a16="http://schemas.microsoft.com/office/drawing/2014/main" id="{76F69EF7-2387-47F6-905E-4DAF10F7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962520"/>
            <a:ext cx="31813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koran1">
            <a:extLst>
              <a:ext uri="{FF2B5EF4-FFF2-40B4-BE49-F238E27FC236}">
                <a16:creationId xmlns:a16="http://schemas.microsoft.com/office/drawing/2014/main" id="{BF3696FF-6153-4594-9AB9-852E202B3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59" y="3048000"/>
            <a:ext cx="28479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Muslim girl">
            <a:extLst>
              <a:ext uri="{FF2B5EF4-FFF2-40B4-BE49-F238E27FC236}">
                <a16:creationId xmlns:a16="http://schemas.microsoft.com/office/drawing/2014/main" id="{6B55922D-A78B-4B3D-8D54-08A9541A2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666750"/>
            <a:ext cx="31718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 Serviço do Rei Jesus... : 24/04/11 - 01/05/11">
            <a:extLst>
              <a:ext uri="{FF2B5EF4-FFF2-40B4-BE49-F238E27FC236}">
                <a16:creationId xmlns:a16="http://schemas.microsoft.com/office/drawing/2014/main" id="{509D3247-C132-468B-958D-EB61230C3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819" y="0"/>
            <a:ext cx="30194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878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B49C26-6E74-47B0-9749-EE1664C6F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Economia</a:t>
            </a:r>
            <a:br>
              <a:rPr lang="pt-BR" dirty="0"/>
            </a:br>
            <a:endParaRPr lang="pt-BR" dirty="0"/>
          </a:p>
        </p:txBody>
      </p:sp>
      <p:pic>
        <p:nvPicPr>
          <p:cNvPr id="9218" name="Picture 2" descr="Resultado de imagem para mulheres trabalhando e cuidando de filhos">
            <a:extLst>
              <a:ext uri="{FF2B5EF4-FFF2-40B4-BE49-F238E27FC236}">
                <a16:creationId xmlns:a16="http://schemas.microsoft.com/office/drawing/2014/main" id="{CAF9BA9C-F239-46F9-9B23-15E6FB274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162" y="24003"/>
            <a:ext cx="37814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m relacionada">
            <a:extLst>
              <a:ext uri="{FF2B5EF4-FFF2-40B4-BE49-F238E27FC236}">
                <a16:creationId xmlns:a16="http://schemas.microsoft.com/office/drawing/2014/main" id="{8B5A073B-C270-4B0B-A553-EB0271CF1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95" y="3048000"/>
            <a:ext cx="46101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m relacionada">
            <a:extLst>
              <a:ext uri="{FF2B5EF4-FFF2-40B4-BE49-F238E27FC236}">
                <a16:creationId xmlns:a16="http://schemas.microsoft.com/office/drawing/2014/main" id="{E8393DD7-B546-402F-B0FA-B8795ACEB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591" y="24003"/>
            <a:ext cx="4572409" cy="450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11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192BA-F618-42BE-989F-502DAD127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Cultura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04DCDE-CE15-4D36-BC78-EDA145EC3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42" name="Picture 2" descr="Que bebe mais lindo e feliz!!!!!!!">
            <a:extLst>
              <a:ext uri="{FF2B5EF4-FFF2-40B4-BE49-F238E27FC236}">
                <a16:creationId xmlns:a16="http://schemas.microsoft.com/office/drawing/2014/main" id="{A00AF8BB-6917-4542-B352-8DE073108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936" y="303245"/>
            <a:ext cx="4688633" cy="625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e parece comigo pequena, se eu imaginasse que um dia teria gêmeas">
            <a:extLst>
              <a:ext uri="{FF2B5EF4-FFF2-40B4-BE49-F238E27FC236}">
                <a16:creationId xmlns:a16="http://schemas.microsoft.com/office/drawing/2014/main" id="{51B7C654-DD7A-42FE-9791-6D39C7895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211" y="79310"/>
            <a:ext cx="4366789" cy="65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613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5 De las mejores imágenes del año anunciadas por National Geographic">
            <a:extLst>
              <a:ext uri="{FF2B5EF4-FFF2-40B4-BE49-F238E27FC236}">
                <a16:creationId xmlns:a16="http://schemas.microsoft.com/office/drawing/2014/main" id="{B4EA7A09-523F-4DB1-9F56-CF2552E93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1485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anging out ~ JILBAB STYLE  Poor thing looks like he's in a tightly wrapped cacoon!">
            <a:extLst>
              <a:ext uri="{FF2B5EF4-FFF2-40B4-BE49-F238E27FC236}">
                <a16:creationId xmlns:a16="http://schemas.microsoft.com/office/drawing/2014/main" id="{0B0AB415-E978-4A9C-AC0B-B42A284F7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0"/>
            <a:ext cx="301625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here’s no one as strong as a mother!">
            <a:extLst>
              <a:ext uri="{FF2B5EF4-FFF2-40B4-BE49-F238E27FC236}">
                <a16:creationId xmlns:a16="http://schemas.microsoft.com/office/drawing/2014/main" id="{CB9BF2FF-E04E-4B5B-ABB7-EC2EE0781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0" y="0"/>
            <a:ext cx="4660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simple love">
            <a:extLst>
              <a:ext uri="{FF2B5EF4-FFF2-40B4-BE49-F238E27FC236}">
                <a16:creationId xmlns:a16="http://schemas.microsoft.com/office/drawing/2014/main" id="{4388E868-979C-4844-B9AA-5A3833CBF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2690547"/>
            <a:ext cx="3129145" cy="416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577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ummingbird006">
            <a:extLst>
              <a:ext uri="{FF2B5EF4-FFF2-40B4-BE49-F238E27FC236}">
                <a16:creationId xmlns:a16="http://schemas.microsoft.com/office/drawing/2014/main" id="{F927380A-6D8B-4159-8AC2-ECEF1E713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927"/>
            <a:ext cx="3893975" cy="584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Beautiful couple">
            <a:extLst>
              <a:ext uri="{FF2B5EF4-FFF2-40B4-BE49-F238E27FC236}">
                <a16:creationId xmlns:a16="http://schemas.microsoft.com/office/drawing/2014/main" id="{08FEDA01-BED4-400A-B81D-858D6721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777" y="198421"/>
            <a:ext cx="4286250" cy="591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ravo! Fully packed SuperMum delivering precious cargo (her children) to school. (by Pays-Bas Cycle Chic, via Flickr) &lt;&gt; (bikes, bicycles, cycling, quadricycle, on-the-go, transportation)">
            <a:extLst>
              <a:ext uri="{FF2B5EF4-FFF2-40B4-BE49-F238E27FC236}">
                <a16:creationId xmlns:a16="http://schemas.microsoft.com/office/drawing/2014/main" id="{4247D1EA-5705-41F6-BE85-B25035151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462" y="0"/>
            <a:ext cx="4076538" cy="444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A typical sight on the streets of Pakistan, how many more on a bike is possible?">
            <a:extLst>
              <a:ext uri="{FF2B5EF4-FFF2-40B4-BE49-F238E27FC236}">
                <a16:creationId xmlns:a16="http://schemas.microsoft.com/office/drawing/2014/main" id="{BB56C25B-005C-43E4-BFFF-8395595CA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500" y="3838868"/>
            <a:ext cx="3427915" cy="293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802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939DC8-9870-4CCE-9DAB-A468427D9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Ciclo de vida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03D4F73-47F9-47C4-9939-00F04F1BE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Picture 2" descr="30">
            <a:extLst>
              <a:ext uri="{FF2B5EF4-FFF2-40B4-BE49-F238E27FC236}">
                <a16:creationId xmlns:a16="http://schemas.microsoft.com/office/drawing/2014/main" id="{EF50A4D1-E6B8-49C0-B19C-35B18C764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644" y="95371"/>
            <a:ext cx="4530401" cy="374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Sling Wrap vira rede pra bebê dormir | Taco de Mulher">
            <a:extLst>
              <a:ext uri="{FF2B5EF4-FFF2-40B4-BE49-F238E27FC236}">
                <a16:creationId xmlns:a16="http://schemas.microsoft.com/office/drawing/2014/main" id="{EA2945F7-915C-4D79-BF17-B45F56C6A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644" y="3838575"/>
            <a:ext cx="53721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esultado de imagem para crianças indo para escola">
            <a:extLst>
              <a:ext uri="{FF2B5EF4-FFF2-40B4-BE49-F238E27FC236}">
                <a16:creationId xmlns:a16="http://schemas.microsoft.com/office/drawing/2014/main" id="{CE28F0E7-80F5-4362-81A6-DBE697FDA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215" y="3731444"/>
            <a:ext cx="3879849" cy="290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461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m relacionada">
            <a:extLst>
              <a:ext uri="{FF2B5EF4-FFF2-40B4-BE49-F238E27FC236}">
                <a16:creationId xmlns:a16="http://schemas.microsoft.com/office/drawing/2014/main" id="{6CE18213-3A26-4307-B632-3FBBBB17F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52727" cy="66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m relacionada">
            <a:extLst>
              <a:ext uri="{FF2B5EF4-FFF2-40B4-BE49-F238E27FC236}">
                <a16:creationId xmlns:a16="http://schemas.microsoft.com/office/drawing/2014/main" id="{9B641D75-8032-4433-9A66-01BC273A9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96" y="1632858"/>
            <a:ext cx="6736116" cy="447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835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occupational therapy and daily activities">
            <a:extLst>
              <a:ext uri="{FF2B5EF4-FFF2-40B4-BE49-F238E27FC236}">
                <a16:creationId xmlns:a16="http://schemas.microsoft.com/office/drawing/2014/main" id="{E2A72A78-8B80-4BC6-AEDB-B732557BF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152400"/>
            <a:ext cx="4048125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m relacionada">
            <a:extLst>
              <a:ext uri="{FF2B5EF4-FFF2-40B4-BE49-F238E27FC236}">
                <a16:creationId xmlns:a16="http://schemas.microsoft.com/office/drawing/2014/main" id="{B4F8915E-FCC1-4DDC-873C-A05FD8690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780" y="76462"/>
            <a:ext cx="4391025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goodfellowtherapy.com/wp-content/uploads/2017/03/eli-feeding-300x300.jpg">
            <a:extLst>
              <a:ext uri="{FF2B5EF4-FFF2-40B4-BE49-F238E27FC236}">
                <a16:creationId xmlns:a16="http://schemas.microsoft.com/office/drawing/2014/main" id="{C3FA0921-2DA5-471E-81B6-C2D7E8C98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31" y="0"/>
            <a:ext cx="2614656" cy="261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sultado de imagem para occupational therapy and daily activities">
            <a:extLst>
              <a:ext uri="{FF2B5EF4-FFF2-40B4-BE49-F238E27FC236}">
                <a16:creationId xmlns:a16="http://schemas.microsoft.com/office/drawing/2014/main" id="{A4281AE8-0468-44AD-AC30-DD8AA2414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6" y="2614656"/>
            <a:ext cx="2805723" cy="186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m para occupational therapy and daily activities">
            <a:extLst>
              <a:ext uri="{FF2B5EF4-FFF2-40B4-BE49-F238E27FC236}">
                <a16:creationId xmlns:a16="http://schemas.microsoft.com/office/drawing/2014/main" id="{89ED71C1-C89D-4692-88B3-D4BD087A2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038" y="3260346"/>
            <a:ext cx="2909931" cy="341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Nose hygiene (2)">
            <a:extLst>
              <a:ext uri="{FF2B5EF4-FFF2-40B4-BE49-F238E27FC236}">
                <a16:creationId xmlns:a16="http://schemas.microsoft.com/office/drawing/2014/main" id="{D23DC0CD-37A4-43DD-8D2F-84AAA8597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7" y="4176846"/>
            <a:ext cx="2818919" cy="260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nfância: meia hora de sono a mais melhora o comportamento das crianças. Pesquisa relata efeitos positivos sobre condutas como distração e impulsividade. Clique na imagem para ler a matéria completa.">
            <a:extLst>
              <a:ext uri="{FF2B5EF4-FFF2-40B4-BE49-F238E27FC236}">
                <a16:creationId xmlns:a16="http://schemas.microsoft.com/office/drawing/2014/main" id="{6561A950-B5BA-46CC-9A7F-4C6EFE527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57" y="3762113"/>
            <a:ext cx="53721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516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m relacionada">
            <a:extLst>
              <a:ext uri="{FF2B5EF4-FFF2-40B4-BE49-F238E27FC236}">
                <a16:creationId xmlns:a16="http://schemas.microsoft.com/office/drawing/2014/main" id="{9BF5E6CC-D477-4626-9B83-2C883F6CB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117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D57A8A-E229-4C65-893C-D66FA7BC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C07736-049D-4ED9-95DB-623031CD4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pPr algn="just"/>
            <a:r>
              <a:rPr lang="pt-BR" sz="3200" dirty="0"/>
              <a:t>A Terapia Ocupacional considera os aspectos culturais como chaves para a compreensão sobre o desempenho e desenvolvimento.</a:t>
            </a:r>
          </a:p>
        </p:txBody>
      </p:sp>
    </p:spTree>
    <p:extLst>
      <p:ext uri="{BB962C8B-B14F-4D97-AF65-F5344CB8AC3E}">
        <p14:creationId xmlns:p14="http://schemas.microsoft.com/office/powerpoint/2010/main" val="3316524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m para occupational therapy and daily activities">
            <a:extLst>
              <a:ext uri="{FF2B5EF4-FFF2-40B4-BE49-F238E27FC236}">
                <a16:creationId xmlns:a16="http://schemas.microsoft.com/office/drawing/2014/main" id="{CE696A9C-021D-4E0E-BADA-D1FBCE04E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5"/>
            <a:ext cx="7204753" cy="320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Imagem relacionada">
            <a:extLst>
              <a:ext uri="{FF2B5EF4-FFF2-40B4-BE49-F238E27FC236}">
                <a16:creationId xmlns:a16="http://schemas.microsoft.com/office/drawing/2014/main" id="{F753136B-A100-4D5E-BF6B-1C0667EFC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893" y="1605571"/>
            <a:ext cx="3001328" cy="262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Resultado de imagem para occupational therapy and daily activities">
            <a:extLst>
              <a:ext uri="{FF2B5EF4-FFF2-40B4-BE49-F238E27FC236}">
                <a16:creationId xmlns:a16="http://schemas.microsoft.com/office/drawing/2014/main" id="{D83184E8-6189-45AC-9E6D-1D64A4033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728" y="-47757"/>
            <a:ext cx="3935888" cy="21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m relacionada">
            <a:extLst>
              <a:ext uri="{FF2B5EF4-FFF2-40B4-BE49-F238E27FC236}">
                <a16:creationId xmlns:a16="http://schemas.microsoft.com/office/drawing/2014/main" id="{C2F65168-F1AD-49AE-8509-845FEC190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6" y="4232116"/>
            <a:ext cx="306781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esultado de imagem para occupational therapy and daily activities">
            <a:extLst>
              <a:ext uri="{FF2B5EF4-FFF2-40B4-BE49-F238E27FC236}">
                <a16:creationId xmlns:a16="http://schemas.microsoft.com/office/drawing/2014/main" id="{F3DBCF3D-5AAD-4F59-B140-2CAF4EEB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4407410"/>
            <a:ext cx="333375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m para occupational therapy and daily activities">
            <a:extLst>
              <a:ext uri="{FF2B5EF4-FFF2-40B4-BE49-F238E27FC236}">
                <a16:creationId xmlns:a16="http://schemas.microsoft.com/office/drawing/2014/main" id="{A294879E-0B03-421B-942E-993625C70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036" y="3429000"/>
            <a:ext cx="486330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389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m relacionada">
            <a:extLst>
              <a:ext uri="{FF2B5EF4-FFF2-40B4-BE49-F238E27FC236}">
                <a16:creationId xmlns:a16="http://schemas.microsoft.com/office/drawing/2014/main" id="{5EADFB9A-A055-4450-85AC-4355A90B0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28" y="219270"/>
            <a:ext cx="8559281" cy="641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052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113C7-9136-4DFD-8B20-6404AE172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Objetos e seus costumes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7372182-3C34-4B7B-829E-94C8446CE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386" name="Picture 2" descr="Resultado de imagem para appliances for daily lives">
            <a:extLst>
              <a:ext uri="{FF2B5EF4-FFF2-40B4-BE49-F238E27FC236}">
                <a16:creationId xmlns:a16="http://schemas.microsoft.com/office/drawing/2014/main" id="{B0E3A381-FCC2-4926-9304-688A39938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1"/>
            <a:ext cx="5097169" cy="387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esultado de imagem para preparando comida">
            <a:extLst>
              <a:ext uri="{FF2B5EF4-FFF2-40B4-BE49-F238E27FC236}">
                <a16:creationId xmlns:a16="http://schemas.microsoft.com/office/drawing/2014/main" id="{E3EEFE4F-D6FE-484E-9DB7-830EF0218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644" y="3810380"/>
            <a:ext cx="428625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Imagem relacionada">
            <a:extLst>
              <a:ext uri="{FF2B5EF4-FFF2-40B4-BE49-F238E27FC236}">
                <a16:creationId xmlns:a16="http://schemas.microsoft.com/office/drawing/2014/main" id="{BCC64B99-4C71-4DA5-8A06-628B90825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894" y="3780002"/>
            <a:ext cx="4562275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Resultado de imagem para preparando comida">
            <a:extLst>
              <a:ext uri="{FF2B5EF4-FFF2-40B4-BE49-F238E27FC236}">
                <a16:creationId xmlns:a16="http://schemas.microsoft.com/office/drawing/2014/main" id="{97A031C2-A8EB-4704-B22B-21AFFAFFC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441" y="168336"/>
            <a:ext cx="4372559" cy="327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294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esultado de imagem para fogão a lenha">
            <a:extLst>
              <a:ext uri="{FF2B5EF4-FFF2-40B4-BE49-F238E27FC236}">
                <a16:creationId xmlns:a16="http://schemas.microsoft.com/office/drawing/2014/main" id="{358874F7-9AA6-41EE-97CA-63D925CA8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1846" cy="301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Resultado de imagem para cozinha chinesa">
            <a:extLst>
              <a:ext uri="{FF2B5EF4-FFF2-40B4-BE49-F238E27FC236}">
                <a16:creationId xmlns:a16="http://schemas.microsoft.com/office/drawing/2014/main" id="{AE2B83A6-DFE6-4E72-8D14-C1534D91F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24" y="3312367"/>
            <a:ext cx="4524170" cy="301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Resultado de imagem para cooking assistive technology">
            <a:extLst>
              <a:ext uri="{FF2B5EF4-FFF2-40B4-BE49-F238E27FC236}">
                <a16:creationId xmlns:a16="http://schemas.microsoft.com/office/drawing/2014/main" id="{F73E36F1-1E11-439A-989F-EF791A094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846" y="0"/>
            <a:ext cx="3545633" cy="354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Resultado de imagem para cooking assistive technology">
            <a:extLst>
              <a:ext uri="{FF2B5EF4-FFF2-40B4-BE49-F238E27FC236}">
                <a16:creationId xmlns:a16="http://schemas.microsoft.com/office/drawing/2014/main" id="{ED5A5617-A594-45A9-A194-7186CF689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518" y="3184907"/>
            <a:ext cx="3545633" cy="375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Resultado de imagem para cooking assistive technology">
            <a:extLst>
              <a:ext uri="{FF2B5EF4-FFF2-40B4-BE49-F238E27FC236}">
                <a16:creationId xmlns:a16="http://schemas.microsoft.com/office/drawing/2014/main" id="{835AAC39-3FE6-46F4-BD60-BA1D7B1D5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664" y="3201566"/>
            <a:ext cx="3656434" cy="365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Resultado de imagem para cooking assistive technology">
            <a:extLst>
              <a:ext uri="{FF2B5EF4-FFF2-40B4-BE49-F238E27FC236}">
                <a16:creationId xmlns:a16="http://schemas.microsoft.com/office/drawing/2014/main" id="{9D105AF9-FBCA-496D-8F76-310102CDF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151" y="83976"/>
            <a:ext cx="4065133" cy="33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11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esultado de imagem para appliances for daily lives">
            <a:extLst>
              <a:ext uri="{FF2B5EF4-FFF2-40B4-BE49-F238E27FC236}">
                <a16:creationId xmlns:a16="http://schemas.microsoft.com/office/drawing/2014/main" id="{1438259F-A3FC-4694-BE0E-14FF10554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606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agem relacionada">
            <a:extLst>
              <a:ext uri="{FF2B5EF4-FFF2-40B4-BE49-F238E27FC236}">
                <a16:creationId xmlns:a16="http://schemas.microsoft.com/office/drawing/2014/main" id="{5216DC17-1CC0-4112-BC39-A01448EEF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375" y="0"/>
            <a:ext cx="267553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Nichos organizadores de cozinha Linha Colors | Farelo Criativo">
            <a:extLst>
              <a:ext uri="{FF2B5EF4-FFF2-40B4-BE49-F238E27FC236}">
                <a16:creationId xmlns:a16="http://schemas.microsoft.com/office/drawing/2014/main" id="{40EC8D48-2CB1-45C6-A527-EF2ED35CD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3606865" cy="360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 ">
            <a:extLst>
              <a:ext uri="{FF2B5EF4-FFF2-40B4-BE49-F238E27FC236}">
                <a16:creationId xmlns:a16="http://schemas.microsoft.com/office/drawing/2014/main" id="{E1B936A5-9279-4DC5-98B5-360C01C7E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357" y="3200400"/>
            <a:ext cx="2438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Resultado de imagem para banho de bacia">
            <a:extLst>
              <a:ext uri="{FF2B5EF4-FFF2-40B4-BE49-F238E27FC236}">
                <a16:creationId xmlns:a16="http://schemas.microsoft.com/office/drawing/2014/main" id="{7C07EFE2-C451-4A01-A487-3BA98FE9C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420" y="3378265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Resultado de imagem para banho de bacia">
            <a:extLst>
              <a:ext uri="{FF2B5EF4-FFF2-40B4-BE49-F238E27FC236}">
                <a16:creationId xmlns:a16="http://schemas.microsoft.com/office/drawing/2014/main" id="{E6F7B4E8-B00B-482B-98FB-256266591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618" y="235696"/>
            <a:ext cx="5422139" cy="296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965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Resultado de imagem para latrina">
            <a:extLst>
              <a:ext uri="{FF2B5EF4-FFF2-40B4-BE49-F238E27FC236}">
                <a16:creationId xmlns:a16="http://schemas.microsoft.com/office/drawing/2014/main" id="{501F1FDE-42CB-40A0-BF35-C89B18321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0"/>
            <a:ext cx="6183085" cy="463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Imagem relacionada">
            <a:extLst>
              <a:ext uri="{FF2B5EF4-FFF2-40B4-BE49-F238E27FC236}">
                <a16:creationId xmlns:a16="http://schemas.microsoft.com/office/drawing/2014/main" id="{43F8B645-2BC0-47A8-A67A-8FD0DBEBD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Resultado de imagem para latrina">
            <a:extLst>
              <a:ext uri="{FF2B5EF4-FFF2-40B4-BE49-F238E27FC236}">
                <a16:creationId xmlns:a16="http://schemas.microsoft.com/office/drawing/2014/main" id="{393CBE59-FF43-43BE-B9B2-C28346CCA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56806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Resultado de imagem para latrina">
            <a:extLst>
              <a:ext uri="{FF2B5EF4-FFF2-40B4-BE49-F238E27FC236}">
                <a16:creationId xmlns:a16="http://schemas.microsoft.com/office/drawing/2014/main" id="{DF4A9FE8-52AF-420D-9EBA-D58C791D7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05" y="0"/>
            <a:ext cx="3834882" cy="51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074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Imagem relacionada">
            <a:extLst>
              <a:ext uri="{FF2B5EF4-FFF2-40B4-BE49-F238E27FC236}">
                <a16:creationId xmlns:a16="http://schemas.microsoft.com/office/drawing/2014/main" id="{449183B4-EC57-4C55-B242-B36C0C675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221" y="644201"/>
            <a:ext cx="46863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01339AD-BC09-465F-AD88-A4B20E3E6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Ambiente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5CB821-719D-400B-9276-7D26ADBA6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Picture 4" descr="Resultado de imagem para crianças indo para escola">
            <a:extLst>
              <a:ext uri="{FF2B5EF4-FFF2-40B4-BE49-F238E27FC236}">
                <a16:creationId xmlns:a16="http://schemas.microsoft.com/office/drawing/2014/main" id="{AC285098-5B37-45C5-BA35-7E8444FC7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707476"/>
            <a:ext cx="4029482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esultado de imagem para crianças indo para escola">
            <a:extLst>
              <a:ext uri="{FF2B5EF4-FFF2-40B4-BE49-F238E27FC236}">
                <a16:creationId xmlns:a16="http://schemas.microsoft.com/office/drawing/2014/main" id="{9261E654-952F-4516-861E-1EF46D4CC8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9460" name="Picture 4" descr="Resultado de imagem para crianças indo para escola">
            <a:extLst>
              <a:ext uri="{FF2B5EF4-FFF2-40B4-BE49-F238E27FC236}">
                <a16:creationId xmlns:a16="http://schemas.microsoft.com/office/drawing/2014/main" id="{90365851-8574-4DA1-B08E-A53A68A2F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482" y="0"/>
            <a:ext cx="5005471" cy="375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Resultado de imagem para crianças indo para escola">
            <a:extLst>
              <a:ext uri="{FF2B5EF4-FFF2-40B4-BE49-F238E27FC236}">
                <a16:creationId xmlns:a16="http://schemas.microsoft.com/office/drawing/2014/main" id="{9930C694-FDCA-44E2-9A29-53B781F4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439" y="3424428"/>
            <a:ext cx="4210239" cy="325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094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occupational therapy and daily activities">
            <a:extLst>
              <a:ext uri="{FF2B5EF4-FFF2-40B4-BE49-F238E27FC236}">
                <a16:creationId xmlns:a16="http://schemas.microsoft.com/office/drawing/2014/main" id="{719AA6AE-060A-412F-ACFD-A142D527C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7" y="48237"/>
            <a:ext cx="426720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occupational therapy and daily activities">
            <a:extLst>
              <a:ext uri="{FF2B5EF4-FFF2-40B4-BE49-F238E27FC236}">
                <a16:creationId xmlns:a16="http://schemas.microsoft.com/office/drawing/2014/main" id="{626B8B9C-DDC0-4970-BD3B-4852A8812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2" y="1905000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m relacionada">
            <a:extLst>
              <a:ext uri="{FF2B5EF4-FFF2-40B4-BE49-F238E27FC236}">
                <a16:creationId xmlns:a16="http://schemas.microsoft.com/office/drawing/2014/main" id="{84498F05-05E1-4D53-B57A-507D7445C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621" y="71009"/>
            <a:ext cx="47434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m relacionada">
            <a:extLst>
              <a:ext uri="{FF2B5EF4-FFF2-40B4-BE49-F238E27FC236}">
                <a16:creationId xmlns:a16="http://schemas.microsoft.com/office/drawing/2014/main" id="{1DE19D2C-11EA-471C-9C4D-56C374597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621" y="3099959"/>
            <a:ext cx="3761501" cy="250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sultado de imagem para occupational therapy and daily activities">
            <a:extLst>
              <a:ext uri="{FF2B5EF4-FFF2-40B4-BE49-F238E27FC236}">
                <a16:creationId xmlns:a16="http://schemas.microsoft.com/office/drawing/2014/main" id="{939324CF-5223-4CA9-A7EC-0C3C86C36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893" y="2001080"/>
            <a:ext cx="4455728" cy="29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m relacionada">
            <a:extLst>
              <a:ext uri="{FF2B5EF4-FFF2-40B4-BE49-F238E27FC236}">
                <a16:creationId xmlns:a16="http://schemas.microsoft.com/office/drawing/2014/main" id="{1591C29D-29E4-48B6-9CEF-88B385567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978" y="0"/>
            <a:ext cx="2337643" cy="233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747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esultado de imagem para modos de vida">
            <a:extLst>
              <a:ext uri="{FF2B5EF4-FFF2-40B4-BE49-F238E27FC236}">
                <a16:creationId xmlns:a16="http://schemas.microsoft.com/office/drawing/2014/main" id="{F123D0C6-96C5-4A80-9F1B-CCE799BC4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590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Resultado de imagem para modos de vida">
            <a:extLst>
              <a:ext uri="{FF2B5EF4-FFF2-40B4-BE49-F238E27FC236}">
                <a16:creationId xmlns:a16="http://schemas.microsoft.com/office/drawing/2014/main" id="{9FBBBB20-B26D-4889-BD2A-22963795D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0"/>
            <a:ext cx="52387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Resultado de imagem para modos de vida">
            <a:extLst>
              <a:ext uri="{FF2B5EF4-FFF2-40B4-BE49-F238E27FC236}">
                <a16:creationId xmlns:a16="http://schemas.microsoft.com/office/drawing/2014/main" id="{75E19B48-BDFC-4DF6-A69F-E3603B544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261" y="3701599"/>
            <a:ext cx="6229739" cy="315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Resultado de imagem para modos de vida">
            <a:extLst>
              <a:ext uri="{FF2B5EF4-FFF2-40B4-BE49-F238E27FC236}">
                <a16:creationId xmlns:a16="http://schemas.microsoft.com/office/drawing/2014/main" id="{1B4FDD4F-4E1D-4596-9CEB-8CC51FBB9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21" y="4128986"/>
            <a:ext cx="4071257" cy="272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689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F437E4-07A8-40B5-A79D-88C1D5BAC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Considerações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E8D1DF-24FD-46BF-BBCE-07F92C14E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As atividades da vida diária (</a:t>
            </a:r>
            <a:r>
              <a:rPr lang="pt-BR" dirty="0" err="1"/>
              <a:t>AVDs</a:t>
            </a:r>
            <a:r>
              <a:rPr lang="pt-BR" dirty="0"/>
              <a:t>), tanto as instrumentais quanto as básicas, devem levar em considerações o que é esperado para os ciclos de vida, o gênero, a cultura, a sociedade e comunidade na qual os sujeitos estão inseridos.</a:t>
            </a:r>
          </a:p>
          <a:p>
            <a:r>
              <a:rPr lang="pt-BR" dirty="0"/>
              <a:t>Os padrões de desempenho e as demandas da atividade são atravessados pelas diferenças e diversidade cultural, e deve ser respeitado pelo terapeuta ocupacional.</a:t>
            </a:r>
          </a:p>
        </p:txBody>
      </p:sp>
    </p:spTree>
    <p:extLst>
      <p:ext uri="{BB962C8B-B14F-4D97-AF65-F5344CB8AC3E}">
        <p14:creationId xmlns:p14="http://schemas.microsoft.com/office/powerpoint/2010/main" val="3602805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DDDE4E-9E83-4C70-BE4D-613F3D110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Pessoa, Meio Ambiente e </a:t>
            </a:r>
            <a:r>
              <a:rPr lang="pt-BR" dirty="0" err="1"/>
              <a:t>Ocupacão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42BF43-6203-4D3F-A256-4CCFD1D04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A cultura orienta e impulsiona as atividades de membros de uma dada sociedade tornando-se uma dimensão chave para analisar o comportamento ocupacional que é o objeto de Terapia Ocupacional (OT).  (FLORES MARTOS, 2006) </a:t>
            </a:r>
          </a:p>
          <a:p>
            <a:r>
              <a:rPr lang="pt-BR" sz="2400" dirty="0"/>
              <a:t>A cultura não simplesmente define o que uma pessoa escolhe fazer, mas também o significado e interpretação de uma ou de outra ação (MATTINGLY; BEER, 1998). </a:t>
            </a:r>
          </a:p>
          <a:p>
            <a:r>
              <a:rPr lang="pt-BR" sz="2400" dirty="0"/>
              <a:t>Estudos sobre a influência da cultura são necessários para entender o comportamento da pessoa em toda a sua ou seu ciclo de vida.</a:t>
            </a:r>
          </a:p>
        </p:txBody>
      </p:sp>
    </p:spTree>
    <p:extLst>
      <p:ext uri="{BB962C8B-B14F-4D97-AF65-F5344CB8AC3E}">
        <p14:creationId xmlns:p14="http://schemas.microsoft.com/office/powerpoint/2010/main" val="25460775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07624E-A1FB-4974-A769-6C3F35B3A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Vídeos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3B37E3C-5F8E-435F-8187-EC1984465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hlinkClick r:id="rId2"/>
              </a:rPr>
              <a:t>https://www.youtube.com/watch?v=XKUfQvKd10s</a:t>
            </a:r>
            <a:endParaRPr lang="pt-BR" dirty="0"/>
          </a:p>
          <a:p>
            <a:r>
              <a:rPr lang="pt-BR" dirty="0">
                <a:hlinkClick r:id="rId3"/>
              </a:rPr>
              <a:t>https://www.youtube.com/watch?v=FRmwRqgIJsM</a:t>
            </a:r>
            <a:endParaRPr lang="pt-BR" dirty="0"/>
          </a:p>
          <a:p>
            <a:r>
              <a:rPr lang="pt-BR" dirty="0">
                <a:hlinkClick r:id="rId4"/>
              </a:rPr>
              <a:t>https://www.youtube.com/watch?v=5DJTlf6iLx4</a:t>
            </a:r>
            <a:endParaRPr lang="pt-BR" dirty="0"/>
          </a:p>
          <a:p>
            <a:r>
              <a:rPr lang="pt-BR" dirty="0">
                <a:hlinkClick r:id="rId5"/>
              </a:rPr>
              <a:t>https://www.youtube.com/watch?v=87euQNhPxQY</a:t>
            </a:r>
            <a:endParaRPr lang="pt-BR" dirty="0"/>
          </a:p>
          <a:p>
            <a:r>
              <a:rPr lang="pt-BR" dirty="0">
                <a:hlinkClick r:id="rId6"/>
              </a:rPr>
              <a:t>https://www.youtube.com/watch?v=zZkwr_mfU5Y</a:t>
            </a:r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71844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D0C591-449A-4048-828D-AA3632222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0292B3-A82F-411A-A4F4-16096108D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Smith, A. Rethinking the ‘everyday’ in ‘ethnicity and everyday life’, Ethnic and Racial Studies, 38:7, 1137-1151, (2015).</a:t>
            </a:r>
          </a:p>
          <a:p>
            <a:r>
              <a:rPr lang="en-US" dirty="0"/>
              <a:t> DOI: 10.1080/01419870.2014.987307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97496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DDDE4E-9E83-4C70-BE4D-613F3D110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Pessoa, Meio Ambiente e </a:t>
            </a:r>
            <a:r>
              <a:rPr lang="pt-BR" dirty="0" err="1"/>
              <a:t>Ocupacão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42BF43-6203-4D3F-A256-4CCFD1D04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Modelo de Desempenho (LAW et al., 1996) estima que a capacidade de realizar desempenho ocupacional é influenciado por aspectos pessoais - como o corpo funções e estruturas, crenças e valores da ocupação como objetos e suas características, demandas sociais, ritmo e pelo ambiente que engloba fatores socioeconômicos, culturais, físicos e contextos sociais. </a:t>
            </a:r>
          </a:p>
        </p:txBody>
      </p:sp>
    </p:spTree>
    <p:extLst>
      <p:ext uri="{BB962C8B-B14F-4D97-AF65-F5344CB8AC3E}">
        <p14:creationId xmlns:p14="http://schemas.microsoft.com/office/powerpoint/2010/main" val="3763730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DDDE4E-9E83-4C70-BE4D-613F3D110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Pessoa, Meio Ambiente e </a:t>
            </a:r>
            <a:r>
              <a:rPr lang="pt-BR" dirty="0" err="1"/>
              <a:t>Ocupacão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42BF43-6203-4D3F-A256-4CCFD1D04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A partir deste modelo, entende-se que o ambiente fornece o contexto para a pessoa realizar seu desempenho ocupacional, e ambos, desempenho e ambiente, influenciam-se entre si. </a:t>
            </a:r>
          </a:p>
          <a:p>
            <a:endParaRPr lang="pt-BR" sz="2400" dirty="0"/>
          </a:p>
          <a:p>
            <a:r>
              <a:rPr lang="pt-BR" sz="2400" dirty="0"/>
              <a:t>Os ambientes em que a pessoa está localizado não é estático, mas está em constante mudança, o que implica que os comportamentos ou condutas que são mostrado através do desempenho também mudam (RIGBY; LETTS, 2003) e essa mudança deve ser observável.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7448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452E1A-3054-471F-9999-FB193E6B0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Pessoa, Meio Ambiente e </a:t>
            </a:r>
            <a:r>
              <a:rPr lang="pt-BR" dirty="0" err="1"/>
              <a:t>Ocupacão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3FA747-1214-403E-91F2-3CB075133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A influência do meio ambiente atinge as pessoas através do microssistema (em </a:t>
            </a:r>
            <a:r>
              <a:rPr lang="pt-BR" sz="2400" dirty="0" err="1"/>
              <a:t>Bronfenbrenner</a:t>
            </a:r>
            <a:r>
              <a:rPr lang="pt-BR" sz="2400" dirty="0"/>
              <a:t> termos), isto é, através de crenças, padrões de comportamento, valores, estilos de vida, entre outros que compõem o </a:t>
            </a:r>
            <a:r>
              <a:rPr lang="pt-BR" sz="2400" dirty="0" err="1"/>
              <a:t>macro-sistema</a:t>
            </a:r>
            <a:r>
              <a:rPr lang="pt-BR" sz="2400" dirty="0"/>
              <a:t> (CÓRDOBA IÑESTA, 2008). </a:t>
            </a:r>
          </a:p>
          <a:p>
            <a:r>
              <a:rPr lang="pt-BR" sz="2400" dirty="0"/>
              <a:t>Portanto, a cultura mostra as relações entre adultos e crianças, homens e mulheres, idosos e jovens orientando os processos psicossociais de parentalidade, isto é, padrões, práticas e crenças sobre parentalidade (PARMAR; SUPER, 2004; IZZEDIN; PACHAJOA, 2009; CHUA, 2011).</a:t>
            </a:r>
          </a:p>
        </p:txBody>
      </p:sp>
    </p:spTree>
    <p:extLst>
      <p:ext uri="{BB962C8B-B14F-4D97-AF65-F5344CB8AC3E}">
        <p14:creationId xmlns:p14="http://schemas.microsoft.com/office/powerpoint/2010/main" val="3648175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452E1A-3054-471F-9999-FB193E6B0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Pessoa, Meio Ambiente e </a:t>
            </a:r>
            <a:r>
              <a:rPr lang="pt-BR" dirty="0" err="1"/>
              <a:t>Ocupacão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3FA747-1214-403E-91F2-3CB075133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Como os pais favorecem a independência, lidam com o ensino de habilidades ou exercitam a disciplina são elementos-chave que condicionam o desempenho da criança. </a:t>
            </a:r>
          </a:p>
          <a:p>
            <a:r>
              <a:rPr lang="pt-BR" sz="2400" dirty="0"/>
              <a:t>Se o escolha dos pais pode variar como um contexto, espera-se que haja diferenças na obtenção de habilidades pela criança em seu desempenho. </a:t>
            </a:r>
          </a:p>
        </p:txBody>
      </p:sp>
    </p:spTree>
    <p:extLst>
      <p:ext uri="{BB962C8B-B14F-4D97-AF65-F5344CB8AC3E}">
        <p14:creationId xmlns:p14="http://schemas.microsoft.com/office/powerpoint/2010/main" val="2300961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943FB6-5B19-4B51-A7F8-50AE6450F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Pessoa, Meio Ambiente e </a:t>
            </a:r>
            <a:r>
              <a:rPr lang="pt-BR" dirty="0" err="1"/>
              <a:t>Ocupacão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596FF6-C747-452B-9A74-9ADC610AF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Assim, Case-Smith e Clifford O’Brien (2010) refletem sobre os determinantes da ocupações de ideias de interdependência ou autonomia e exemplificam diferenças entre culturas que ilustram como elas afetam as atividades diárias, como dormir. </a:t>
            </a:r>
          </a:p>
          <a:p>
            <a:r>
              <a:rPr lang="pt-BR" dirty="0"/>
              <a:t>Adair et al. (2004) encontram diferenças culturais nas crenças sobre hábitos de higiene. </a:t>
            </a:r>
          </a:p>
          <a:p>
            <a:r>
              <a:rPr lang="pt-BR" dirty="0"/>
              <a:t>Da mesma forma, padrões culturais e padrões de parentalidade e metas de desenvolvimento que os pais propõem para seus crianças operam em um contexto multidimensional que aumenta ou dificulta o trabalho ocupacional da criança.</a:t>
            </a:r>
          </a:p>
        </p:txBody>
      </p:sp>
    </p:spTree>
    <p:extLst>
      <p:ext uri="{BB962C8B-B14F-4D97-AF65-F5344CB8AC3E}">
        <p14:creationId xmlns:p14="http://schemas.microsoft.com/office/powerpoint/2010/main" val="1223391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0EF00E-0425-4463-B65D-FB6C8B663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Fatores que influenciam a realização das AVD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EDADD136-A2E8-48FC-8A67-7957EADEA3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09565"/>
              </p:ext>
            </p:extLst>
          </p:nvPr>
        </p:nvGraphicFramePr>
        <p:xfrm>
          <a:off x="4563611" y="570452"/>
          <a:ext cx="6400800" cy="338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Espaço Reservado para Conteúdo 3">
            <a:extLst>
              <a:ext uri="{FF2B5EF4-FFF2-40B4-BE49-F238E27FC236}">
                <a16:creationId xmlns:a16="http://schemas.microsoft.com/office/drawing/2014/main" id="{996C95BF-EFC1-4055-9B6C-5876E1B03B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938770"/>
              </p:ext>
            </p:extLst>
          </p:nvPr>
        </p:nvGraphicFramePr>
        <p:xfrm>
          <a:off x="4472731" y="2786543"/>
          <a:ext cx="6676238" cy="3292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34487239"/>
      </p:ext>
    </p:extLst>
  </p:cSld>
  <p:clrMapOvr>
    <a:masterClrMapping/>
  </p:clrMapOvr>
</p:sld>
</file>

<file path=ppt/theme/theme1.xml><?xml version="1.0" encoding="utf-8"?>
<a:theme xmlns:a="http://schemas.openxmlformats.org/drawingml/2006/main" name="Quadro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TM03457475[[fn=Quadro]]</Template>
  <TotalTime>160</TotalTime>
  <Words>766</Words>
  <Application>Microsoft Office PowerPoint</Application>
  <PresentationFormat>Widescreen</PresentationFormat>
  <Paragraphs>54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4" baseType="lpstr">
      <vt:lpstr>Corbel</vt:lpstr>
      <vt:lpstr>Wingdings 2</vt:lpstr>
      <vt:lpstr>Quadro</vt:lpstr>
      <vt:lpstr>Atividades da Vida Diária de acordo com os ciclos de vida e etnia</vt:lpstr>
      <vt:lpstr>Introdução</vt:lpstr>
      <vt:lpstr>A Pessoa, Meio Ambiente e Ocupacão</vt:lpstr>
      <vt:lpstr>A Pessoa, Meio Ambiente e Ocupacão</vt:lpstr>
      <vt:lpstr>A Pessoa, Meio Ambiente e Ocupacão</vt:lpstr>
      <vt:lpstr>A Pessoa, Meio Ambiente e Ocupacão</vt:lpstr>
      <vt:lpstr>A Pessoa, Meio Ambiente e Ocupacão</vt:lpstr>
      <vt:lpstr>A Pessoa, Meio Ambiente e Ocupacão</vt:lpstr>
      <vt:lpstr>Fatores que influenciam a realização das AVD</vt:lpstr>
      <vt:lpstr>Valores </vt:lpstr>
      <vt:lpstr>Crenças </vt:lpstr>
      <vt:lpstr>Economia </vt:lpstr>
      <vt:lpstr>Cultura </vt:lpstr>
      <vt:lpstr>Apresentação do PowerPoint</vt:lpstr>
      <vt:lpstr>Apresentação do PowerPoint</vt:lpstr>
      <vt:lpstr>Ciclo de vida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Objetos e seus costumes </vt:lpstr>
      <vt:lpstr>Apresentação do PowerPoint</vt:lpstr>
      <vt:lpstr>Apresentação do PowerPoint</vt:lpstr>
      <vt:lpstr>Apresentação do PowerPoint</vt:lpstr>
      <vt:lpstr>Ambiente </vt:lpstr>
      <vt:lpstr>Apresentação do PowerPoint</vt:lpstr>
      <vt:lpstr>Apresentação do PowerPoint</vt:lpstr>
      <vt:lpstr>Considerações</vt:lpstr>
      <vt:lpstr>Vídeos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Atividades da Vida Diária de acordo com os ciclos de vida e etnia</dc:title>
  <dc:creator>Carla Santana</dc:creator>
  <cp:lastModifiedBy>Carla Santana</cp:lastModifiedBy>
  <cp:revision>17</cp:revision>
  <dcterms:created xsi:type="dcterms:W3CDTF">2018-03-23T11:48:35Z</dcterms:created>
  <dcterms:modified xsi:type="dcterms:W3CDTF">2019-03-29T18:35:06Z</dcterms:modified>
</cp:coreProperties>
</file>