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7" r:id="rId4"/>
    <p:sldId id="269" r:id="rId5"/>
    <p:sldId id="270" r:id="rId6"/>
    <p:sldId id="268" r:id="rId7"/>
    <p:sldId id="271" r:id="rId8"/>
    <p:sldId id="273" r:id="rId9"/>
    <p:sldId id="272" r:id="rId10"/>
    <p:sldId id="274" r:id="rId11"/>
    <p:sldId id="275" r:id="rId12"/>
    <p:sldId id="276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537321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Sofistas</a:t>
            </a:r>
            <a:b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4400" dirty="0"/>
          </a:p>
        </p:txBody>
      </p:sp>
      <p:pic>
        <p:nvPicPr>
          <p:cNvPr id="1026" name="Picture 2" descr="C:\Users\Tatiane\Desktop\463-base_image_4.1424272067-188r4j2-750x4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7143750" cy="4086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Três teses do </a:t>
            </a:r>
            <a:r>
              <a:rPr lang="pt-BR" i="1" dirty="0" smtClean="0"/>
              <a:t>tratado do </a:t>
            </a:r>
            <a:r>
              <a:rPr lang="pt-BR" i="1" dirty="0" err="1" smtClean="0"/>
              <a:t>não-ser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pt-BR" dirty="0" smtClean="0"/>
              <a:t>Górgias afirmava que nada existe;  </a:t>
            </a:r>
          </a:p>
          <a:p>
            <a:pPr algn="just">
              <a:buFontTx/>
              <a:buChar char="-"/>
            </a:pPr>
            <a:r>
              <a:rPr lang="pt-BR" dirty="0" smtClean="0"/>
              <a:t>ainda que exista, é incompreensível ao homem; </a:t>
            </a:r>
          </a:p>
          <a:p>
            <a:pPr algn="just">
              <a:buFontTx/>
              <a:buChar char="-"/>
            </a:pPr>
            <a:r>
              <a:rPr lang="pt-BR" dirty="0" smtClean="0"/>
              <a:t>mesmo que seja compreensível, é impossível de se comunicar ou explicar a outrem </a:t>
            </a:r>
          </a:p>
          <a:p>
            <a:pPr algn="just">
              <a:buNone/>
            </a:pPr>
            <a:r>
              <a:rPr lang="pt-BR" dirty="0" smtClean="0"/>
              <a:t>					(SEXTO EMPÍRICO, VII, 65). </a:t>
            </a:r>
          </a:p>
          <a:p>
            <a:endParaRPr lang="pt-BR" dirty="0"/>
          </a:p>
        </p:txBody>
      </p:sp>
      <p:pic>
        <p:nvPicPr>
          <p:cNvPr id="2050" name="Picture 2" descr="C:\Users\Tatiane\Desktop\26908004_607913302886343_716852902864859414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653136"/>
            <a:ext cx="2736304" cy="1888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o tratado do </a:t>
            </a:r>
            <a:r>
              <a:rPr lang="pt-BR" dirty="0" err="1" smtClean="0"/>
              <a:t>não-ser</a:t>
            </a:r>
            <a:r>
              <a:rPr lang="pt-BR" dirty="0" smtClean="0"/>
              <a:t> postula?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/>
              <a:t>Nega-se a superioridade e a existência de uma </a:t>
            </a:r>
            <a:r>
              <a:rPr lang="pt-BR" i="1" dirty="0" err="1" smtClean="0"/>
              <a:t>physis</a:t>
            </a:r>
            <a:r>
              <a:rPr lang="pt-BR" dirty="0" smtClean="0"/>
              <a:t> para além da realidade concreta.</a:t>
            </a:r>
          </a:p>
          <a:p>
            <a:pPr algn="just">
              <a:buFontTx/>
              <a:buChar char="-"/>
            </a:pPr>
            <a:r>
              <a:rPr lang="pt-BR" dirty="0" smtClean="0"/>
              <a:t>A linguagem não tem por tarefa revelar algo situado fora do mundo dos homens.</a:t>
            </a:r>
          </a:p>
          <a:p>
            <a:pPr algn="just">
              <a:buFontTx/>
              <a:buChar char="-"/>
            </a:pPr>
            <a:r>
              <a:rPr lang="pt-BR" dirty="0" smtClean="0"/>
              <a:t>A experiência de cada um é singular, incomunicável e incompreensível aos outros. </a:t>
            </a:r>
          </a:p>
          <a:p>
            <a:pPr>
              <a:buFontTx/>
              <a:buChar char="-"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3074" name="Picture 2" descr="C:\Users\Tatiane\Desktop\SegurodeVidaIndividualouColetivoEntendaasdiferencas4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797152"/>
            <a:ext cx="4437522" cy="17369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-1" y="1542196"/>
            <a:ext cx="8980227" cy="531580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Helena, sempre Helena...</a:t>
            </a:r>
            <a:endParaRPr lang="pt-BR" b="1" dirty="0">
              <a:solidFill>
                <a:schemeClr val="tx2"/>
              </a:solidFill>
            </a:endParaRPr>
          </a:p>
        </p:txBody>
      </p:sp>
      <p:pic>
        <p:nvPicPr>
          <p:cNvPr id="4098" name="Picture 2" descr="C:\Users\Tatiane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1933575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C:\Users\Tatiane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700808"/>
            <a:ext cx="1485900" cy="3067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 descr="C:\Users\Tatiane\Desktop\Helena de Tróia - Paixão e Guerra (2003) 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725144"/>
            <a:ext cx="3418579" cy="1925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1" name="Picture 5" descr="C:\Users\Tatiane\Desktop\c8d522f2a50737107332b13892f141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909053"/>
            <a:ext cx="2211710" cy="29489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2" name="Picture 6" descr="C:\Users\Tatiane\Desktop\Elena-di-Troi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340768"/>
            <a:ext cx="2400010" cy="30270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Helena em </a:t>
            </a:r>
            <a:r>
              <a:rPr lang="pt-BR" i="1" dirty="0" smtClean="0"/>
              <a:t>Ilíada</a:t>
            </a:r>
            <a:r>
              <a:rPr lang="pt-BR" dirty="0" smtClean="0"/>
              <a:t> de Homero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12776"/>
            <a:ext cx="9396536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– Helena, a </a:t>
            </a:r>
            <a:r>
              <a:rPr lang="pt-BR" dirty="0" err="1" smtClean="0"/>
              <a:t>argiva</a:t>
            </a:r>
            <a:r>
              <a:rPr lang="pt-BR" dirty="0" smtClean="0"/>
              <a:t>, por causa da qual muitos dos </a:t>
            </a:r>
            <a:r>
              <a:rPr lang="pt-BR" dirty="0" err="1" smtClean="0"/>
              <a:t>acaios</a:t>
            </a:r>
            <a:r>
              <a:rPr lang="pt-BR" dirty="0" smtClean="0"/>
              <a:t> morreram em Troia, longe da amada terra pátria. (</a:t>
            </a:r>
            <a:r>
              <a:rPr lang="pt-BR" i="1" dirty="0" smtClean="0"/>
              <a:t>Ilíada</a:t>
            </a:r>
            <a:r>
              <a:rPr lang="pt-BR" dirty="0" smtClean="0"/>
              <a:t>, 3, versos 161-162)</a:t>
            </a:r>
          </a:p>
          <a:p>
            <a:pPr>
              <a:buFontTx/>
              <a:buChar char="-"/>
            </a:pPr>
            <a:r>
              <a:rPr lang="pt-BR" dirty="0" smtClean="0"/>
              <a:t>[...] que por causa dela todos os homens tinham sofrido às mãos de Ares (</a:t>
            </a:r>
            <a:r>
              <a:rPr lang="pt-BR" i="1" dirty="0" smtClean="0"/>
              <a:t>Ilíada</a:t>
            </a:r>
            <a:r>
              <a:rPr lang="pt-BR" dirty="0" smtClean="0"/>
              <a:t>, 3, versos 127-128) </a:t>
            </a:r>
          </a:p>
          <a:p>
            <a:pPr>
              <a:buFontTx/>
              <a:buChar char="-"/>
            </a:pPr>
            <a:r>
              <a:rPr lang="pt-BR" dirty="0" smtClean="0"/>
              <a:t>[...] por minha causa, cadela, e por causa da perdição de Alexandre. Sobre nós fez Zeus abater um destino doloroso, para que no futuro sejamos tema de canto para os que nascerem (</a:t>
            </a:r>
            <a:r>
              <a:rPr lang="pt-BR" i="1" dirty="0" smtClean="0"/>
              <a:t>Ilíada</a:t>
            </a:r>
            <a:r>
              <a:rPr lang="pt-BR" dirty="0" smtClean="0"/>
              <a:t>, 3, versos 167-168) 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Helena em Górgias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  <p:pic>
        <p:nvPicPr>
          <p:cNvPr id="4" name="Imagem 3" descr="helenadetroia-fotog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844824"/>
            <a:ext cx="2595754" cy="3888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Um mero divertimento?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>
                <a:solidFill>
                  <a:srgbClr val="FF0000"/>
                </a:solidFill>
              </a:rPr>
              <a:t>A paródia </a:t>
            </a:r>
            <a:r>
              <a:rPr lang="pt-BR" dirty="0" err="1" smtClean="0">
                <a:solidFill>
                  <a:srgbClr val="FF0000"/>
                </a:solidFill>
              </a:rPr>
              <a:t>gorgiana</a:t>
            </a:r>
            <a:endParaRPr lang="pt-BR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pt-BR" dirty="0" smtClean="0"/>
              <a:t>	</a:t>
            </a:r>
          </a:p>
          <a:p>
            <a:pPr lvl="1" algn="just">
              <a:buNone/>
            </a:pPr>
            <a:r>
              <a:rPr lang="pt-BR" dirty="0" smtClean="0"/>
              <a:t>	A paródia é uma forma de contestar ou ridicularizar. Para alguns estudiosos, como Sant’Anna (2000), a paródia exprime uma ruptura com as ideologias impostas, ao produzir um choque de interpretação; a voz do texto original é retomada para ter o seu sentido transformado, conduzindo o leitor, em alguns casos, a uma apreciação crítica.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cap="none" dirty="0" smtClean="0"/>
              <a:t>O contexto da atuação dos Sofistas</a:t>
            </a:r>
            <a:endParaRPr lang="pt-BR" cap="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Grécia séculos VI e V</a:t>
            </a:r>
          </a:p>
          <a:p>
            <a:pPr lvl="1">
              <a:buFontTx/>
              <a:buChar char="-"/>
            </a:pPr>
            <a:r>
              <a:rPr lang="pt-BR" dirty="0" smtClean="0"/>
              <a:t>Mudanças políticas, culturais e sociais</a:t>
            </a:r>
          </a:p>
          <a:p>
            <a:pPr marL="0" lvl="1">
              <a:buFontTx/>
              <a:buChar char="-"/>
            </a:pPr>
            <a:r>
              <a:rPr lang="pt-BR" dirty="0" smtClean="0"/>
              <a:t>Reformas de </a:t>
            </a:r>
            <a:r>
              <a:rPr lang="pt-BR" dirty="0" err="1" smtClean="0"/>
              <a:t>Solón</a:t>
            </a:r>
            <a:r>
              <a:rPr lang="pt-BR" dirty="0" smtClean="0"/>
              <a:t> e </a:t>
            </a:r>
            <a:r>
              <a:rPr lang="pt-BR" dirty="0" err="1" smtClean="0"/>
              <a:t>Clístenes</a:t>
            </a:r>
            <a:endParaRPr lang="pt-BR" dirty="0" smtClean="0"/>
          </a:p>
          <a:p>
            <a:pPr marL="400050" lvl="2">
              <a:buFontTx/>
              <a:buChar char="-"/>
            </a:pPr>
            <a:r>
              <a:rPr lang="pt-BR" dirty="0" smtClean="0"/>
              <a:t>Disponibilizam meios para que mais cidadãos possam participar do processo de decisões políticas.</a:t>
            </a:r>
          </a:p>
          <a:p>
            <a:pPr marL="400050" lvl="2">
              <a:buFontTx/>
              <a:buChar char="-"/>
            </a:pPr>
            <a:endParaRPr lang="pt-BR" dirty="0" smtClean="0"/>
          </a:p>
        </p:txBody>
      </p:sp>
      <p:pic>
        <p:nvPicPr>
          <p:cNvPr id="3074" name="Picture 2" descr="C:\Users\Tatiane\Desktop\assassins-creed-odyssey-special-editions-announced_5y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3811340" cy="2592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- </a:t>
            </a:r>
            <a:r>
              <a:rPr lang="pt-BR" dirty="0" smtClean="0"/>
              <a:t>Aristocracia da nobreza foi substituída por uma democracia de cidadãos.</a:t>
            </a:r>
          </a:p>
          <a:p>
            <a:pPr>
              <a:buNone/>
            </a:pPr>
            <a:r>
              <a:rPr lang="pt-BR" dirty="0" smtClean="0"/>
              <a:t>- As narrativas mitológicas sobre os fenômenos são abandonadas em favor da explicação racional.</a:t>
            </a:r>
          </a:p>
          <a:p>
            <a:pPr>
              <a:buNone/>
            </a:pPr>
            <a:r>
              <a:rPr lang="pt-BR" dirty="0" smtClean="0"/>
              <a:t>- A busca pelos oráculos para nortearem as posturas humanas sobrepostas pelas instituições de leis humanas.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084217"/>
            <a:ext cx="9144000" cy="5773783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-	Busca por uma educação que compreenda o homem como ser concreto e ativo, e que o habilite a lidar com as mudanças processadas em seu cotidiano e com os embates apresentados pela sociedade em que vive.</a:t>
            </a:r>
          </a:p>
          <a:p>
            <a:endParaRPr lang="pt-BR" dirty="0" smtClean="0"/>
          </a:p>
          <a:p>
            <a:pPr algn="just">
              <a:buNone/>
            </a:pPr>
            <a:r>
              <a:rPr lang="pt-BR" dirty="0" smtClean="0"/>
              <a:t>- compreendem o envolvimento do indivíduo, como um todo, na liberação de seus impulsos, visando desenvolver sua potencialidade para deliberar e agir inteligentemente </a:t>
            </a:r>
          </a:p>
          <a:p>
            <a:pPr algn="just">
              <a:buNone/>
            </a:pPr>
            <a:r>
              <a:rPr lang="pt-BR" dirty="0" smtClean="0"/>
              <a:t>                                                        		(Crick, 2015)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569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2"/>
                </a:solidFill>
              </a:rPr>
              <a:t>Ideal educativo comum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cap="none" dirty="0" smtClean="0">
                <a:solidFill>
                  <a:schemeClr val="tx2"/>
                </a:solidFill>
              </a:rPr>
              <a:t>Educar na Retórica</a:t>
            </a:r>
            <a:endParaRPr lang="pt-BR" cap="none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- por meio de situações problemáticas propor o ensino das técnicas de persuasão, raciocínio, criação, estilo, por meio das quais os alunos aprendem os elementos necessários para atuar como cidadãos ativos e conscientes. </a:t>
            </a:r>
          </a:p>
          <a:p>
            <a:pPr algn="just">
              <a:buNone/>
            </a:pPr>
            <a:endParaRPr lang="pt-BR" dirty="0" smtClean="0"/>
          </a:p>
        </p:txBody>
      </p:sp>
      <p:pic>
        <p:nvPicPr>
          <p:cNvPr id="4" name="Imagem 3" descr="big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005064"/>
            <a:ext cx="2304256" cy="2538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686800" cy="98221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Górgias e o combate ao ser de </a:t>
            </a:r>
            <a:r>
              <a:rPr lang="pt-BR" dirty="0" err="1" smtClean="0"/>
              <a:t>parmênides</a:t>
            </a:r>
            <a:endParaRPr lang="pt-BR" dirty="0"/>
          </a:p>
        </p:txBody>
      </p:sp>
      <p:pic>
        <p:nvPicPr>
          <p:cNvPr id="4098" name="Picture 2" descr="C:\Users\Tatiane\Desktop\gorgias-leont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6227374" cy="4197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2827040" cy="955576"/>
          </a:xfrm>
        </p:spPr>
        <p:txBody>
          <a:bodyPr/>
          <a:lstStyle/>
          <a:p>
            <a:r>
              <a:rPr lang="pt-BR" dirty="0" smtClean="0"/>
              <a:t>biografia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429309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pt-BR" dirty="0" smtClean="0"/>
              <a:t>Nasceu em 485 a. C em Leontinos na Itália</a:t>
            </a:r>
          </a:p>
          <a:p>
            <a:pPr algn="just">
              <a:buFontTx/>
              <a:buChar char="-"/>
            </a:pPr>
            <a:r>
              <a:rPr lang="pt-BR" dirty="0" smtClean="0"/>
              <a:t>Morreu em 380 </a:t>
            </a:r>
            <a:r>
              <a:rPr lang="pt-BR" dirty="0" err="1" smtClean="0"/>
              <a:t>a.C</a:t>
            </a:r>
            <a:r>
              <a:rPr lang="pt-BR" dirty="0" smtClean="0"/>
              <a:t> em </a:t>
            </a:r>
            <a:r>
              <a:rPr lang="pt-BR" dirty="0" err="1" smtClean="0"/>
              <a:t>Lárissa</a:t>
            </a:r>
            <a:r>
              <a:rPr lang="pt-BR" dirty="0" smtClean="0"/>
              <a:t> na Grécia</a:t>
            </a:r>
          </a:p>
          <a:p>
            <a:pPr algn="just">
              <a:buFontTx/>
              <a:buChar char="-"/>
            </a:pPr>
            <a:r>
              <a:rPr lang="pt-BR" dirty="0" smtClean="0"/>
              <a:t>Embaixador de Leontinos</a:t>
            </a:r>
          </a:p>
          <a:p>
            <a:pPr algn="just">
              <a:buFontTx/>
              <a:buChar char="-"/>
            </a:pPr>
            <a:r>
              <a:rPr lang="pt-BR" dirty="0" smtClean="0"/>
              <a:t>Suas obras mais importantes são:</a:t>
            </a:r>
          </a:p>
          <a:p>
            <a:pPr lvl="1" algn="just">
              <a:buFontTx/>
              <a:buChar char="-"/>
            </a:pPr>
            <a:r>
              <a:rPr lang="pt-BR" i="1" dirty="0" smtClean="0"/>
              <a:t>Tratado do </a:t>
            </a:r>
            <a:r>
              <a:rPr lang="pt-BR" i="1" dirty="0" err="1" smtClean="0"/>
              <a:t>não-Ser</a:t>
            </a:r>
            <a:endParaRPr lang="pt-BR" i="1" dirty="0" smtClean="0"/>
          </a:p>
          <a:p>
            <a:pPr lvl="1" algn="just">
              <a:buFontTx/>
              <a:buChar char="-"/>
            </a:pPr>
            <a:r>
              <a:rPr lang="pt-BR" i="1" dirty="0" smtClean="0"/>
              <a:t>Elogio à Helena</a:t>
            </a:r>
          </a:p>
          <a:p>
            <a:pPr lvl="1" algn="just">
              <a:buFontTx/>
              <a:buChar char="-"/>
            </a:pPr>
            <a:r>
              <a:rPr lang="pt-BR" i="1" dirty="0" smtClean="0"/>
              <a:t>Defesa de </a:t>
            </a:r>
            <a:r>
              <a:rPr lang="pt-BR" i="1" dirty="0" err="1" smtClean="0"/>
              <a:t>Palamedes</a:t>
            </a:r>
            <a:endParaRPr lang="pt-BR" i="1" dirty="0"/>
          </a:p>
        </p:txBody>
      </p:sp>
      <p:pic>
        <p:nvPicPr>
          <p:cNvPr id="5122" name="Picture 2" descr="C:\Users\Tatiane\Desktop\frases-do-filosofo-gorg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60648"/>
            <a:ext cx="1678312" cy="22174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635896" y="548680"/>
            <a:ext cx="511256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“A Sicília deu ao mundo, em Leontinos, Górgias, a quem se deve atribuir, julgamos nós, a arte dos Sofistas, como se fosse o seu pai” </a:t>
            </a:r>
          </a:p>
          <a:p>
            <a:pPr algn="ctr"/>
            <a:r>
              <a:rPr lang="pt-BR" sz="2000" b="1" dirty="0" smtClean="0"/>
              <a:t>(FILOSTRATO, 1999, p. 13).</a:t>
            </a:r>
            <a:endParaRPr lang="pt-BR" sz="2000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707904" y="3573016"/>
            <a:ext cx="511256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“</a:t>
            </a:r>
            <a:r>
              <a:rPr lang="pt-BR" b="1" dirty="0" smtClean="0"/>
              <a:t>Ele liderou o movimento dos Sofistas pela sua maneira assombrosa de falar, pela sua inspiração e pela interpretação grandiosa de grandiosos assuntos” </a:t>
            </a:r>
          </a:p>
          <a:p>
            <a:pPr algn="ctr"/>
            <a:r>
              <a:rPr lang="pt-BR" b="1" dirty="0" smtClean="0"/>
              <a:t>(FILOSTRATO, 1999, p. 13).</a:t>
            </a:r>
            <a:endParaRPr lang="pt-BR" b="1" dirty="0"/>
          </a:p>
        </p:txBody>
      </p:sp>
      <p:pic>
        <p:nvPicPr>
          <p:cNvPr id="1026" name="Picture 2" descr="C:\Users\Tatiane\Desktop\gorg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2807208" cy="37216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686800" cy="838200"/>
          </a:xfrm>
        </p:spPr>
        <p:txBody>
          <a:bodyPr/>
          <a:lstStyle/>
          <a:p>
            <a:pPr algn="ctr"/>
            <a:r>
              <a:rPr lang="pt-BR" i="1" dirty="0" smtClean="0"/>
              <a:t>Tratado do </a:t>
            </a:r>
            <a:r>
              <a:rPr lang="pt-BR" i="1" dirty="0" err="1" smtClean="0"/>
              <a:t>não-ser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Constrói em seu Tratado as inversões do que fora afirmado no poema do filósofo de Eleia.</a:t>
            </a:r>
          </a:p>
          <a:p>
            <a:pPr algn="just">
              <a:buFontTx/>
              <a:buChar char="-"/>
            </a:pPr>
            <a:r>
              <a:rPr lang="pt-BR" dirty="0" smtClean="0"/>
              <a:t>A conclusão de sua obra, retrata o contrário do que aquele poema pretendia afirmar.</a:t>
            </a:r>
          </a:p>
          <a:p>
            <a:pPr algn="just">
              <a:buFontTx/>
              <a:buChar char="-"/>
            </a:pPr>
            <a:r>
              <a:rPr lang="pt-BR" dirty="0" smtClean="0"/>
              <a:t>Ataca frontalmente a sobreposição dos termos </a:t>
            </a:r>
            <a:r>
              <a:rPr lang="pt-BR" i="1" dirty="0" err="1" smtClean="0"/>
              <a:t>physis</a:t>
            </a:r>
            <a:r>
              <a:rPr lang="pt-BR" dirty="0" smtClean="0"/>
              <a:t> e </a:t>
            </a:r>
            <a:r>
              <a:rPr lang="pt-BR" i="1" dirty="0" err="1" smtClean="0"/>
              <a:t>nómos</a:t>
            </a:r>
            <a:r>
              <a:rPr lang="pt-BR" dirty="0" smtClean="0"/>
              <a:t> firmada pelo </a:t>
            </a:r>
            <a:r>
              <a:rPr lang="pt-BR" dirty="0" err="1" smtClean="0"/>
              <a:t>Eleata</a:t>
            </a:r>
            <a:r>
              <a:rPr lang="pt-BR" dirty="0" smtClean="0"/>
              <a:t> e a existência de uma Verdade absoluta. </a:t>
            </a:r>
          </a:p>
          <a:p>
            <a:pPr>
              <a:buFontTx/>
              <a:buChar char="-"/>
            </a:pPr>
            <a:endParaRPr lang="pt-BR" dirty="0"/>
          </a:p>
        </p:txBody>
      </p:sp>
      <p:pic>
        <p:nvPicPr>
          <p:cNvPr id="7170" name="Picture 2" descr="C:\Users\Tatiane\Desktop\8-gorg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44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1565</TotalTime>
  <Words>468</Words>
  <Application>Microsoft Office PowerPoint</Application>
  <PresentationFormat>Apresentação na tela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Franklin Gothic Book</vt:lpstr>
      <vt:lpstr>Franklin Gothic Medium</vt:lpstr>
      <vt:lpstr>Wingdings 2</vt:lpstr>
      <vt:lpstr>Viagem</vt:lpstr>
      <vt:lpstr>    Sofistas </vt:lpstr>
      <vt:lpstr>O contexto da atuação dos Sofistas</vt:lpstr>
      <vt:lpstr>Apresentação do PowerPoint</vt:lpstr>
      <vt:lpstr>Ideal educativo comum</vt:lpstr>
      <vt:lpstr>Educar na Retórica</vt:lpstr>
      <vt:lpstr>Górgias e o combate ao ser de parmênides</vt:lpstr>
      <vt:lpstr>biografia</vt:lpstr>
      <vt:lpstr>Apresentação do PowerPoint</vt:lpstr>
      <vt:lpstr>Tratado do não-ser</vt:lpstr>
      <vt:lpstr>Três teses do tratado do não-ser</vt:lpstr>
      <vt:lpstr>O que o tratado do não-ser postula?</vt:lpstr>
      <vt:lpstr>Helena, sempre Helena...</vt:lpstr>
      <vt:lpstr>Helena em Ilíada de Homero</vt:lpstr>
      <vt:lpstr>Helena em Górgias</vt:lpstr>
      <vt:lpstr>Um mero divertimento?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Pré-Socráticos: Sofistas </dc:title>
  <dc:creator>Tatiane</dc:creator>
  <cp:lastModifiedBy>Tatiane Silva</cp:lastModifiedBy>
  <cp:revision>31</cp:revision>
  <dcterms:created xsi:type="dcterms:W3CDTF">2020-02-24T17:32:31Z</dcterms:created>
  <dcterms:modified xsi:type="dcterms:W3CDTF">2022-04-04T15:59:58Z</dcterms:modified>
</cp:coreProperties>
</file>