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70" r:id="rId2"/>
    <p:sldId id="271" r:id="rId3"/>
    <p:sldId id="272" r:id="rId4"/>
    <p:sldId id="273" r:id="rId5"/>
    <p:sldId id="274" r:id="rId6"/>
    <p:sldId id="275" r:id="rId7"/>
    <p:sldId id="277" r:id="rId8"/>
    <p:sldId id="286" r:id="rId9"/>
    <p:sldId id="285" r:id="rId10"/>
    <p:sldId id="278" r:id="rId11"/>
    <p:sldId id="283" r:id="rId12"/>
    <p:sldId id="276" r:id="rId13"/>
    <p:sldId id="279" r:id="rId14"/>
    <p:sldId id="280" r:id="rId15"/>
    <p:sldId id="281" r:id="rId16"/>
    <p:sldId id="282" r:id="rId17"/>
    <p:sldId id="28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46"/>
    <p:restoredTop sz="94586"/>
  </p:normalViewPr>
  <p:slideViewPr>
    <p:cSldViewPr snapToGrid="0" snapToObjects="1">
      <p:cViewPr varScale="1">
        <p:scale>
          <a:sx n="102" d="100"/>
          <a:sy n="102" d="100"/>
        </p:scale>
        <p:origin x="1136"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50D098-2D36-2E4E-9D2A-170226241B59}" type="datetimeFigureOut">
              <a:rPr lang="pt-BR" smtClean="0"/>
              <a:t>03/05/17</a:t>
            </a:fld>
            <a:endParaRPr lang="pt-BR" dirty="0"/>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719ECD-D354-DC45-BB0D-0FF4AB9CAF3A}" type="slidenum">
              <a:rPr lang="pt-BR" smtClean="0"/>
              <a:t>‹n.º›</a:t>
            </a:fld>
            <a:endParaRPr lang="pt-BR" dirty="0"/>
          </a:p>
        </p:txBody>
      </p:sp>
    </p:spTree>
    <p:extLst>
      <p:ext uri="{BB962C8B-B14F-4D97-AF65-F5344CB8AC3E}">
        <p14:creationId xmlns:p14="http://schemas.microsoft.com/office/powerpoint/2010/main" val="456270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x-none"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5/3/17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x-none"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5/3/17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‹n.º›</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5/3/17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x-none"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5/3/17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5/3/17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x-none"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5/3/17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x-none"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pPr/>
              <a:t>5/3/17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x-none"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5/3/17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x-none"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5/3/17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5/3/17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5/3/17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x-none"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5/3/17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x-none"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5/3/17</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‹n.º›</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1102290"/>
            <a:ext cx="8340057" cy="5629489"/>
          </a:xfrm>
        </p:spPr>
        <p:txBody>
          <a:bodyPr>
            <a:normAutofit fontScale="92500" lnSpcReduction="10000"/>
          </a:bodyPr>
          <a:lstStyle/>
          <a:p>
            <a:pPr algn="just"/>
            <a:r>
              <a:rPr lang="en-US" dirty="0">
                <a:solidFill>
                  <a:srgbClr val="FF0000"/>
                </a:solidFill>
                <a:latin typeface="Cambria Math" charset="0"/>
                <a:ea typeface="Cambria Math" charset="0"/>
                <a:cs typeface="Cambria Math" charset="0"/>
              </a:rPr>
              <a:t>Definition</a:t>
            </a:r>
            <a:r>
              <a:rPr lang="en-US" dirty="0">
                <a:solidFill>
                  <a:schemeClr val="tx1"/>
                </a:solidFill>
                <a:latin typeface="Cambria Math" charset="0"/>
                <a:ea typeface="Cambria Math" charset="0"/>
                <a:cs typeface="Cambria Math" charset="0"/>
              </a:rPr>
              <a:t>: case study as an intensive study of a single unit for the purpose of understanding a larger class of (similar) units. A unit connotes a spatially bounded phenomenon—e.g., a nation-state, revolution, political party, election, or person—observed at a single point in time or over some delimited period of time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To </a:t>
            </a:r>
            <a:r>
              <a:rPr lang="en-US" dirty="0">
                <a:solidFill>
                  <a:schemeClr val="tx1"/>
                </a:solidFill>
                <a:latin typeface="Cambria Math" charset="0"/>
                <a:ea typeface="Cambria Math" charset="0"/>
                <a:cs typeface="Cambria Math" charset="0"/>
              </a:rPr>
              <a:t>refer to a work as a case study might </a:t>
            </a:r>
            <a:r>
              <a:rPr lang="en-US" dirty="0" smtClean="0">
                <a:solidFill>
                  <a:schemeClr val="tx1"/>
                </a:solidFill>
                <a:latin typeface="Cambria Math" charset="0"/>
                <a:ea typeface="Cambria Math" charset="0"/>
                <a:cs typeface="Cambria Math" charset="0"/>
              </a:rPr>
              <a:t>mean: </a:t>
            </a:r>
          </a:p>
          <a:p>
            <a:pPr marL="457200" indent="-457200" algn="just">
              <a:buFont typeface="+mj-lt"/>
              <a:buAutoNum type="arabicPeriod"/>
            </a:pPr>
            <a:r>
              <a:rPr lang="en-US" dirty="0" smtClean="0">
                <a:solidFill>
                  <a:schemeClr val="tx1"/>
                </a:solidFill>
                <a:latin typeface="Cambria Math" charset="0"/>
                <a:ea typeface="Cambria Math" charset="0"/>
                <a:cs typeface="Cambria Math" charset="0"/>
              </a:rPr>
              <a:t>that </a:t>
            </a:r>
            <a:r>
              <a:rPr lang="en-US" dirty="0">
                <a:solidFill>
                  <a:schemeClr val="tx1"/>
                </a:solidFill>
                <a:latin typeface="Cambria Math" charset="0"/>
                <a:ea typeface="Cambria Math" charset="0"/>
                <a:cs typeface="Cambria Math" charset="0"/>
              </a:rPr>
              <a:t>its method is qualitative, small-N; </a:t>
            </a:r>
            <a:endParaRPr lang="en-US" dirty="0" smtClean="0">
              <a:solidFill>
                <a:schemeClr val="tx1"/>
              </a:solidFill>
              <a:latin typeface="Cambria Math" charset="0"/>
              <a:ea typeface="Cambria Math" charset="0"/>
              <a:cs typeface="Cambria Math" charset="0"/>
            </a:endParaRPr>
          </a:p>
          <a:p>
            <a:pPr marL="457200" indent="-457200" algn="just">
              <a:buFont typeface="+mj-lt"/>
              <a:buAutoNum type="arabicPeriod"/>
            </a:pPr>
            <a:r>
              <a:rPr lang="en-US" dirty="0" smtClean="0">
                <a:solidFill>
                  <a:schemeClr val="tx1"/>
                </a:solidFill>
                <a:latin typeface="Cambria Math" charset="0"/>
                <a:ea typeface="Cambria Math" charset="0"/>
                <a:cs typeface="Cambria Math" charset="0"/>
              </a:rPr>
              <a:t>that </a:t>
            </a:r>
            <a:r>
              <a:rPr lang="en-US" dirty="0">
                <a:solidFill>
                  <a:schemeClr val="tx1"/>
                </a:solidFill>
                <a:latin typeface="Cambria Math" charset="0"/>
                <a:ea typeface="Cambria Math" charset="0"/>
                <a:cs typeface="Cambria Math" charset="0"/>
              </a:rPr>
              <a:t>the research is ethnographic, clinical, participant-observation, or otherwise “in the field”; </a:t>
            </a:r>
            <a:endParaRPr lang="en-US" dirty="0" smtClean="0">
              <a:solidFill>
                <a:schemeClr val="tx1"/>
              </a:solidFill>
              <a:latin typeface="Cambria Math" charset="0"/>
              <a:ea typeface="Cambria Math" charset="0"/>
              <a:cs typeface="Cambria Math" charset="0"/>
            </a:endParaRPr>
          </a:p>
          <a:p>
            <a:pPr marL="457200" indent="-457200" algn="just">
              <a:buFont typeface="+mj-lt"/>
              <a:buAutoNum type="arabicPeriod"/>
            </a:pPr>
            <a:r>
              <a:rPr lang="en-US" dirty="0" smtClean="0">
                <a:solidFill>
                  <a:schemeClr val="tx1"/>
                </a:solidFill>
                <a:latin typeface="Cambria Math" charset="0"/>
                <a:ea typeface="Cambria Math" charset="0"/>
                <a:cs typeface="Cambria Math" charset="0"/>
              </a:rPr>
              <a:t>that </a:t>
            </a:r>
            <a:r>
              <a:rPr lang="en-US" dirty="0">
                <a:solidFill>
                  <a:schemeClr val="tx1"/>
                </a:solidFill>
                <a:latin typeface="Cambria Math" charset="0"/>
                <a:ea typeface="Cambria Math" charset="0"/>
                <a:cs typeface="Cambria Math" charset="0"/>
              </a:rPr>
              <a:t>the research is characterized by process-tracing; </a:t>
            </a:r>
            <a:endParaRPr lang="en-US" dirty="0" smtClean="0">
              <a:solidFill>
                <a:schemeClr val="tx1"/>
              </a:solidFill>
              <a:latin typeface="Cambria Math" charset="0"/>
              <a:ea typeface="Cambria Math" charset="0"/>
              <a:cs typeface="Cambria Math" charset="0"/>
            </a:endParaRPr>
          </a:p>
          <a:p>
            <a:pPr marL="457200" indent="-457200" algn="just">
              <a:buFont typeface="+mj-lt"/>
              <a:buAutoNum type="arabicPeriod"/>
            </a:pPr>
            <a:r>
              <a:rPr lang="en-US" dirty="0" smtClean="0">
                <a:solidFill>
                  <a:schemeClr val="tx1"/>
                </a:solidFill>
                <a:latin typeface="Cambria Math" charset="0"/>
                <a:ea typeface="Cambria Math" charset="0"/>
                <a:cs typeface="Cambria Math" charset="0"/>
              </a:rPr>
              <a:t>that </a:t>
            </a:r>
            <a:r>
              <a:rPr lang="en-US" dirty="0">
                <a:solidFill>
                  <a:schemeClr val="tx1"/>
                </a:solidFill>
                <a:latin typeface="Cambria Math" charset="0"/>
                <a:ea typeface="Cambria Math" charset="0"/>
                <a:cs typeface="Cambria Math" charset="0"/>
              </a:rPr>
              <a:t>the research investigates the properties of a single case; or </a:t>
            </a:r>
            <a:endParaRPr lang="en-US" dirty="0" smtClean="0">
              <a:solidFill>
                <a:schemeClr val="tx1"/>
              </a:solidFill>
              <a:latin typeface="Cambria Math" charset="0"/>
              <a:ea typeface="Cambria Math" charset="0"/>
              <a:cs typeface="Cambria Math" charset="0"/>
            </a:endParaRPr>
          </a:p>
          <a:p>
            <a:pPr marL="457200" indent="-457200" algn="just">
              <a:buFont typeface="+mj-lt"/>
              <a:buAutoNum type="arabicPeriod"/>
            </a:pPr>
            <a:r>
              <a:rPr lang="en-US" dirty="0" smtClean="0">
                <a:solidFill>
                  <a:schemeClr val="tx1"/>
                </a:solidFill>
                <a:latin typeface="Cambria Math" charset="0"/>
                <a:ea typeface="Cambria Math" charset="0"/>
                <a:cs typeface="Cambria Math" charset="0"/>
              </a:rPr>
              <a:t>that </a:t>
            </a:r>
            <a:r>
              <a:rPr lang="en-US" dirty="0">
                <a:solidFill>
                  <a:schemeClr val="tx1"/>
                </a:solidFill>
                <a:latin typeface="Cambria Math" charset="0"/>
                <a:ea typeface="Cambria Math" charset="0"/>
                <a:cs typeface="Cambria Math" charset="0"/>
              </a:rPr>
              <a:t>the research investigates a single phenomenon, instance, or example (the most common usage</a:t>
            </a:r>
            <a:r>
              <a:rPr lang="en-US" dirty="0" smtClean="0">
                <a:solidFill>
                  <a:schemeClr val="tx1"/>
                </a:solidFill>
                <a:latin typeface="Cambria Math" charset="0"/>
                <a:ea typeface="Cambria Math" charset="0"/>
                <a:cs typeface="Cambria Math" charset="0"/>
              </a:rPr>
              <a:t>).</a:t>
            </a:r>
            <a:endParaRPr lang="pt-BR" dirty="0" smtClean="0">
              <a:solidFill>
                <a:schemeClr val="tx1"/>
              </a:solidFill>
              <a:latin typeface="Cambria Math" charset="0"/>
              <a:ea typeface="Cambria Math" charset="0"/>
              <a:cs typeface="Cambria Math" charset="0"/>
            </a:endParaRPr>
          </a:p>
        </p:txBody>
      </p:sp>
      <p:sp>
        <p:nvSpPr>
          <p:cNvPr id="4" name="Title 1"/>
          <p:cNvSpPr>
            <a:spLocks noGrp="1"/>
          </p:cNvSpPr>
          <p:nvPr>
            <p:ph type="title"/>
          </p:nvPr>
        </p:nvSpPr>
        <p:spPr>
          <a:xfrm>
            <a:off x="549275" y="321289"/>
            <a:ext cx="8042276" cy="668268"/>
          </a:xfrm>
        </p:spPr>
        <p:txBody>
          <a:bodyPr anchor="ctr"/>
          <a:lstStyle/>
          <a:p>
            <a:r>
              <a:rPr lang="en-US" sz="3200" dirty="0" smtClean="0">
                <a:latin typeface="Cambria"/>
                <a:cs typeface="Cambria"/>
              </a:rPr>
              <a:t>Case Studies I</a:t>
            </a:r>
            <a:endParaRPr lang="en-US" sz="3200" dirty="0">
              <a:latin typeface="Cambria"/>
              <a:cs typeface="Cambria"/>
            </a:endParaRPr>
          </a:p>
        </p:txBody>
      </p:sp>
    </p:spTree>
    <p:extLst>
      <p:ext uri="{BB962C8B-B14F-4D97-AF65-F5344CB8AC3E}">
        <p14:creationId xmlns:p14="http://schemas.microsoft.com/office/powerpoint/2010/main" val="4027810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1102290"/>
            <a:ext cx="8340057" cy="5629489"/>
          </a:xfrm>
        </p:spPr>
        <p:txBody>
          <a:bodyPr>
            <a:normAutofit fontScale="77500" lnSpcReduction="20000"/>
          </a:bodyPr>
          <a:lstStyle/>
          <a:p>
            <a:pPr marL="0" indent="0" algn="ctr">
              <a:buNone/>
            </a:pPr>
            <a:r>
              <a:rPr lang="en-US" b="1" dirty="0">
                <a:solidFill>
                  <a:srgbClr val="FF0000"/>
                </a:solidFill>
                <a:latin typeface="Cambria Math" charset="0"/>
                <a:ea typeface="Cambria Math" charset="0"/>
                <a:cs typeface="Cambria Math" charset="0"/>
              </a:rPr>
              <a:t>Most-similar/Least-similar designs</a:t>
            </a:r>
            <a:endParaRPr lang="pt-BR" dirty="0">
              <a:solidFill>
                <a:srgbClr val="FF0000"/>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In a </a:t>
            </a:r>
            <a:r>
              <a:rPr lang="en-US" b="1" dirty="0">
                <a:solidFill>
                  <a:srgbClr val="FF0000"/>
                </a:solidFill>
                <a:latin typeface="Cambria Math" charset="0"/>
                <a:ea typeface="Cambria Math" charset="0"/>
                <a:cs typeface="Cambria Math" charset="0"/>
              </a:rPr>
              <a:t>most-similar</a:t>
            </a:r>
            <a:r>
              <a:rPr lang="en-US" dirty="0">
                <a:solidFill>
                  <a:schemeClr val="tx1"/>
                </a:solidFill>
                <a:latin typeface="Cambria Math" charset="0"/>
                <a:ea typeface="Cambria Math" charset="0"/>
                <a:cs typeface="Cambria Math" charset="0"/>
              </a:rPr>
              <a:t> case comparison the key challenge is to find cases that are as similar as possible in all but one independent variable and that differ in their outcomes.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Because </a:t>
            </a:r>
            <a:r>
              <a:rPr lang="en-US" dirty="0">
                <a:solidFill>
                  <a:schemeClr val="tx1"/>
                </a:solidFill>
                <a:latin typeface="Cambria Math" charset="0"/>
                <a:ea typeface="Cambria Math" charset="0"/>
                <a:cs typeface="Cambria Math" charset="0"/>
              </a:rPr>
              <a:t>it is never possible to find perfectly matched cases, which would require that the cases would be matched vis-à-vis both known and unknown rival hypotheses, the second challenge is to demonstrate that the difference in the value of the independent variable of interest between the two cases, rather than the residual differences between the two cases identified by rival hypotheses, accounts for the difference in outcomes.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A </a:t>
            </a:r>
            <a:r>
              <a:rPr lang="en-US" dirty="0">
                <a:solidFill>
                  <a:schemeClr val="tx1"/>
                </a:solidFill>
                <a:latin typeface="Cambria Math" charset="0"/>
                <a:ea typeface="Cambria Math" charset="0"/>
                <a:cs typeface="Cambria Math" charset="0"/>
              </a:rPr>
              <a:t>key method for undertaking this latter task is to use process tracing to show that the independent variable of interest that differs between the cases does in fact affect their outcomes and to show that residual differences between the cases are not connected to the difference in outcomes by any plausible causal </a:t>
            </a:r>
            <a:r>
              <a:rPr lang="en-US" dirty="0" smtClean="0">
                <a:solidFill>
                  <a:schemeClr val="tx1"/>
                </a:solidFill>
                <a:latin typeface="Cambria Math" charset="0"/>
                <a:ea typeface="Cambria Math" charset="0"/>
                <a:cs typeface="Cambria Math" charset="0"/>
              </a:rPr>
              <a:t>process</a:t>
            </a:r>
            <a:r>
              <a:rPr lang="en-US" dirty="0" smtClean="0">
                <a:solidFill>
                  <a:schemeClr val="tx1"/>
                </a:solidFill>
                <a:latin typeface="Cambria Math" charset="0"/>
                <a:ea typeface="Cambria Math" charset="0"/>
                <a:cs typeface="Cambria Math" charset="0"/>
              </a:rPr>
              <a:t>.</a:t>
            </a:r>
          </a:p>
          <a:p>
            <a:pPr algn="just"/>
            <a:r>
              <a:rPr lang="en-US" dirty="0" smtClean="0">
                <a:solidFill>
                  <a:schemeClr val="tx1"/>
                </a:solidFill>
                <a:latin typeface="Cambria Math" charset="0"/>
                <a:ea typeface="Cambria Math" charset="0"/>
                <a:cs typeface="Cambria Math" charset="0"/>
              </a:rPr>
              <a:t>Feliciano Guimarães 2012 book. </a:t>
            </a:r>
          </a:p>
          <a:p>
            <a:pPr algn="just"/>
            <a:r>
              <a:rPr lang="en-US" dirty="0" smtClean="0">
                <a:solidFill>
                  <a:schemeClr val="tx1"/>
                </a:solidFill>
                <a:latin typeface="Cambria Math" charset="0"/>
                <a:ea typeface="Cambria Math" charset="0"/>
                <a:cs typeface="Cambria Math" charset="0"/>
              </a:rPr>
              <a:t>Guimarães, Feliciano. (2012). </a:t>
            </a:r>
            <a:r>
              <a:rPr lang="en-US" dirty="0" err="1" smtClean="0">
                <a:solidFill>
                  <a:schemeClr val="tx1"/>
                </a:solidFill>
                <a:latin typeface="Cambria Math" charset="0"/>
                <a:ea typeface="Cambria Math" charset="0"/>
                <a:cs typeface="Cambria Math" charset="0"/>
              </a:rPr>
              <a:t>Os</a:t>
            </a:r>
            <a:r>
              <a:rPr lang="en-US" dirty="0" smtClean="0">
                <a:solidFill>
                  <a:schemeClr val="tx1"/>
                </a:solidFill>
                <a:latin typeface="Cambria Math" charset="0"/>
                <a:ea typeface="Cambria Math" charset="0"/>
                <a:cs typeface="Cambria Math" charset="0"/>
              </a:rPr>
              <a:t> </a:t>
            </a:r>
            <a:r>
              <a:rPr lang="en-US" dirty="0" err="1" smtClean="0">
                <a:solidFill>
                  <a:schemeClr val="tx1"/>
                </a:solidFill>
                <a:latin typeface="Cambria Math" charset="0"/>
                <a:ea typeface="Cambria Math" charset="0"/>
                <a:cs typeface="Cambria Math" charset="0"/>
              </a:rPr>
              <a:t>Burocratas</a:t>
            </a:r>
            <a:r>
              <a:rPr lang="en-US" dirty="0" smtClean="0">
                <a:solidFill>
                  <a:schemeClr val="tx1"/>
                </a:solidFill>
                <a:latin typeface="Cambria Math" charset="0"/>
                <a:ea typeface="Cambria Math" charset="0"/>
                <a:cs typeface="Cambria Math" charset="0"/>
              </a:rPr>
              <a:t> das OI: um </a:t>
            </a:r>
            <a:r>
              <a:rPr lang="en-US" dirty="0" err="1" smtClean="0">
                <a:solidFill>
                  <a:schemeClr val="tx1"/>
                </a:solidFill>
                <a:latin typeface="Cambria Math" charset="0"/>
                <a:ea typeface="Cambria Math" charset="0"/>
                <a:cs typeface="Cambria Math" charset="0"/>
              </a:rPr>
              <a:t>estudo</a:t>
            </a:r>
            <a:r>
              <a:rPr lang="en-US" dirty="0" smtClean="0">
                <a:solidFill>
                  <a:schemeClr val="tx1"/>
                </a:solidFill>
                <a:latin typeface="Cambria Math" charset="0"/>
                <a:ea typeface="Cambria Math" charset="0"/>
                <a:cs typeface="Cambria Math" charset="0"/>
              </a:rPr>
              <a:t> </a:t>
            </a:r>
            <a:r>
              <a:rPr lang="en-US" dirty="0" err="1" smtClean="0">
                <a:solidFill>
                  <a:schemeClr val="tx1"/>
                </a:solidFill>
                <a:latin typeface="Cambria Math" charset="0"/>
                <a:ea typeface="Cambria Math" charset="0"/>
                <a:cs typeface="Cambria Math" charset="0"/>
              </a:rPr>
              <a:t>comparado</a:t>
            </a:r>
            <a:r>
              <a:rPr lang="en-US" dirty="0" smtClean="0">
                <a:solidFill>
                  <a:schemeClr val="tx1"/>
                </a:solidFill>
                <a:latin typeface="Cambria Math" charset="0"/>
                <a:ea typeface="Cambria Math" charset="0"/>
                <a:cs typeface="Cambria Math" charset="0"/>
              </a:rPr>
              <a:t> entre Banco Mundial e FMI. Rio de Janeiro: </a:t>
            </a:r>
            <a:r>
              <a:rPr lang="en-US" dirty="0" err="1" smtClean="0">
                <a:solidFill>
                  <a:schemeClr val="tx1"/>
                </a:solidFill>
                <a:latin typeface="Cambria Math" charset="0"/>
                <a:ea typeface="Cambria Math" charset="0"/>
                <a:cs typeface="Cambria Math" charset="0"/>
              </a:rPr>
              <a:t>Editora</a:t>
            </a:r>
            <a:r>
              <a:rPr lang="en-US" dirty="0" smtClean="0">
                <a:solidFill>
                  <a:schemeClr val="tx1"/>
                </a:solidFill>
                <a:latin typeface="Cambria Math" charset="0"/>
                <a:ea typeface="Cambria Math" charset="0"/>
                <a:cs typeface="Cambria Math" charset="0"/>
              </a:rPr>
              <a:t> da FGV. </a:t>
            </a:r>
            <a:endParaRPr lang="pt-BR" dirty="0" smtClean="0">
              <a:solidFill>
                <a:schemeClr val="tx1"/>
              </a:solidFill>
              <a:latin typeface="Cambria Math" charset="0"/>
              <a:ea typeface="Cambria Math" charset="0"/>
              <a:cs typeface="Cambria Math" charset="0"/>
            </a:endParaRPr>
          </a:p>
        </p:txBody>
      </p:sp>
      <p:sp>
        <p:nvSpPr>
          <p:cNvPr id="4" name="Title 1"/>
          <p:cNvSpPr>
            <a:spLocks noGrp="1"/>
          </p:cNvSpPr>
          <p:nvPr>
            <p:ph type="title"/>
          </p:nvPr>
        </p:nvSpPr>
        <p:spPr>
          <a:xfrm>
            <a:off x="549275" y="321289"/>
            <a:ext cx="8042276" cy="668268"/>
          </a:xfrm>
        </p:spPr>
        <p:txBody>
          <a:bodyPr anchor="ctr"/>
          <a:lstStyle/>
          <a:p>
            <a:r>
              <a:rPr lang="en-US" sz="3200" dirty="0" smtClean="0">
                <a:latin typeface="Cambria"/>
                <a:cs typeface="Cambria"/>
              </a:rPr>
              <a:t>Case Studies </a:t>
            </a:r>
            <a:r>
              <a:rPr lang="en-US" sz="3200" dirty="0" smtClean="0">
                <a:latin typeface="Cambria"/>
                <a:cs typeface="Cambria"/>
              </a:rPr>
              <a:t>X</a:t>
            </a:r>
            <a:endParaRPr lang="en-US" sz="3200" dirty="0">
              <a:latin typeface="Cambria"/>
              <a:cs typeface="Cambria"/>
            </a:endParaRPr>
          </a:p>
        </p:txBody>
      </p:sp>
    </p:spTree>
    <p:extLst>
      <p:ext uri="{BB962C8B-B14F-4D97-AF65-F5344CB8AC3E}">
        <p14:creationId xmlns:p14="http://schemas.microsoft.com/office/powerpoint/2010/main" val="1573643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1102290"/>
            <a:ext cx="8340057" cy="5629489"/>
          </a:xfrm>
        </p:spPr>
        <p:txBody>
          <a:bodyPr>
            <a:normAutofit fontScale="85000" lnSpcReduction="20000"/>
          </a:bodyPr>
          <a:lstStyle/>
          <a:p>
            <a:pPr marL="0" indent="0" algn="ctr">
              <a:buNone/>
            </a:pPr>
            <a:r>
              <a:rPr lang="en-US" b="1" dirty="0">
                <a:solidFill>
                  <a:srgbClr val="FF0000"/>
                </a:solidFill>
                <a:latin typeface="Cambria Math" charset="0"/>
                <a:ea typeface="Cambria Math" charset="0"/>
                <a:cs typeface="Cambria Math" charset="0"/>
              </a:rPr>
              <a:t>Most-similar/Least-similar designs</a:t>
            </a:r>
            <a:endParaRPr lang="pt-BR" dirty="0">
              <a:solidFill>
                <a:srgbClr val="FF0000"/>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In a </a:t>
            </a:r>
            <a:r>
              <a:rPr lang="en-US" b="1" dirty="0">
                <a:solidFill>
                  <a:srgbClr val="FF0000"/>
                </a:solidFill>
                <a:latin typeface="Cambria Math" charset="0"/>
                <a:ea typeface="Cambria Math" charset="0"/>
                <a:cs typeface="Cambria Math" charset="0"/>
              </a:rPr>
              <a:t>least-similar</a:t>
            </a:r>
            <a:r>
              <a:rPr lang="en-US" dirty="0">
                <a:solidFill>
                  <a:srgbClr val="FF0000"/>
                </a:solidFill>
                <a:latin typeface="Cambria Math" charset="0"/>
                <a:ea typeface="Cambria Math" charset="0"/>
                <a:cs typeface="Cambria Math" charset="0"/>
              </a:rPr>
              <a:t> </a:t>
            </a:r>
            <a:r>
              <a:rPr lang="en-US" dirty="0">
                <a:solidFill>
                  <a:schemeClr val="tx1"/>
                </a:solidFill>
                <a:latin typeface="Cambria Math" charset="0"/>
                <a:ea typeface="Cambria Math" charset="0"/>
                <a:cs typeface="Cambria Math" charset="0"/>
              </a:rPr>
              <a:t>cases design, the researcher selects cases that are dissimilar in all but one independent variable but that share the same dependent variable.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This </a:t>
            </a:r>
            <a:r>
              <a:rPr lang="en-US" dirty="0">
                <a:solidFill>
                  <a:schemeClr val="tx1"/>
                </a:solidFill>
                <a:latin typeface="Cambria Math" charset="0"/>
                <a:ea typeface="Cambria Math" charset="0"/>
                <a:cs typeface="Cambria Math" charset="0"/>
              </a:rPr>
              <a:t>can provide evidence that the single common independent variable helps account for the common dependent variable. </a:t>
            </a:r>
            <a:endParaRPr lang="en-US" dirty="0" smtClean="0">
              <a:solidFill>
                <a:schemeClr val="tx1"/>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T</a:t>
            </a:r>
            <a:r>
              <a:rPr lang="en-US" dirty="0" smtClean="0">
                <a:solidFill>
                  <a:schemeClr val="tx1"/>
                </a:solidFill>
                <a:latin typeface="Cambria Math" charset="0"/>
                <a:ea typeface="Cambria Math" charset="0"/>
                <a:cs typeface="Cambria Math" charset="0"/>
              </a:rPr>
              <a:t>he </a:t>
            </a:r>
            <a:r>
              <a:rPr lang="en-US" dirty="0">
                <a:solidFill>
                  <a:schemeClr val="tx1"/>
                </a:solidFill>
                <a:latin typeface="Cambria Math" charset="0"/>
                <a:ea typeface="Cambria Math" charset="0"/>
                <a:cs typeface="Cambria Math" charset="0"/>
              </a:rPr>
              <a:t>task is to use process tracing to show that the common independent variable is related to the outcome through a plausible causal path and that other residual similarities between the cases are </a:t>
            </a:r>
            <a:r>
              <a:rPr lang="en-US" dirty="0" smtClean="0">
                <a:solidFill>
                  <a:schemeClr val="tx1"/>
                </a:solidFill>
                <a:latin typeface="Cambria Math" charset="0"/>
                <a:ea typeface="Cambria Math" charset="0"/>
                <a:cs typeface="Cambria Math" charset="0"/>
              </a:rPr>
              <a:t>not</a:t>
            </a:r>
            <a:r>
              <a:rPr lang="en-US" dirty="0" smtClean="0">
                <a:solidFill>
                  <a:schemeClr val="tx1"/>
                </a:solidFill>
                <a:latin typeface="Cambria Math" charset="0"/>
                <a:ea typeface="Cambria Math" charset="0"/>
                <a:cs typeface="Cambria Math" charset="0"/>
              </a:rPr>
              <a:t>.</a:t>
            </a:r>
          </a:p>
          <a:p>
            <a:pPr algn="just"/>
            <a:r>
              <a:rPr lang="en-US" dirty="0">
                <a:solidFill>
                  <a:schemeClr val="tx1"/>
                </a:solidFill>
                <a:latin typeface="Cambria Math" charset="0"/>
                <a:ea typeface="Cambria Math" charset="0"/>
                <a:cs typeface="Cambria Math" charset="0"/>
              </a:rPr>
              <a:t>Carol Ember, Melvin Ember, and Bruce </a:t>
            </a:r>
            <a:r>
              <a:rPr lang="en-US" dirty="0" err="1">
                <a:solidFill>
                  <a:schemeClr val="tx1"/>
                </a:solidFill>
                <a:latin typeface="Cambria Math" charset="0"/>
                <a:ea typeface="Cambria Math" charset="0"/>
                <a:cs typeface="Cambria Math" charset="0"/>
              </a:rPr>
              <a:t>Russett</a:t>
            </a:r>
            <a:r>
              <a:rPr lang="en-US" dirty="0">
                <a:solidFill>
                  <a:schemeClr val="tx1"/>
                </a:solidFill>
                <a:latin typeface="Cambria Math" charset="0"/>
                <a:ea typeface="Cambria Math" charset="0"/>
                <a:cs typeface="Cambria Math" charset="0"/>
              </a:rPr>
              <a:t> (1992) tests whether the democratic peace finding, developed from research on modern states, applies as well to preindustrial societies. These authors conclude that despite the many differences between modern and preindustrial societies, preindustrial societies with participatory decision </a:t>
            </a:r>
            <a:r>
              <a:rPr lang="en-US" dirty="0" smtClean="0">
                <a:solidFill>
                  <a:schemeClr val="tx1"/>
                </a:solidFill>
                <a:latin typeface="Cambria Math" charset="0"/>
                <a:ea typeface="Cambria Math" charset="0"/>
                <a:cs typeface="Cambria Math" charset="0"/>
              </a:rPr>
              <a:t>processes (IV) </a:t>
            </a:r>
            <a:r>
              <a:rPr lang="en-US" dirty="0">
                <a:solidFill>
                  <a:schemeClr val="tx1"/>
                </a:solidFill>
                <a:latin typeface="Cambria Math" charset="0"/>
                <a:ea typeface="Cambria Math" charset="0"/>
                <a:cs typeface="Cambria Math" charset="0"/>
              </a:rPr>
              <a:t>were also unlikely to fight one </a:t>
            </a:r>
            <a:r>
              <a:rPr lang="en-US" dirty="0" smtClean="0">
                <a:solidFill>
                  <a:schemeClr val="tx1"/>
                </a:solidFill>
                <a:latin typeface="Cambria Math" charset="0"/>
                <a:ea typeface="Cambria Math" charset="0"/>
                <a:cs typeface="Cambria Math" charset="0"/>
              </a:rPr>
              <a:t>another (DV).</a:t>
            </a:r>
          </a:p>
          <a:p>
            <a:pPr algn="just"/>
            <a:r>
              <a:rPr lang="en-US" dirty="0">
                <a:solidFill>
                  <a:schemeClr val="tx1"/>
                </a:solidFill>
                <a:latin typeface="Cambria Math" charset="0"/>
                <a:ea typeface="Cambria Math" charset="0"/>
                <a:cs typeface="Cambria Math" charset="0"/>
              </a:rPr>
              <a:t>Ember, C. L., Ember, M., &amp; </a:t>
            </a:r>
            <a:r>
              <a:rPr lang="en-US" dirty="0" err="1">
                <a:solidFill>
                  <a:schemeClr val="tx1"/>
                </a:solidFill>
                <a:latin typeface="Cambria Math" charset="0"/>
                <a:ea typeface="Cambria Math" charset="0"/>
                <a:cs typeface="Cambria Math" charset="0"/>
              </a:rPr>
              <a:t>Russett</a:t>
            </a:r>
            <a:r>
              <a:rPr lang="en-US" dirty="0">
                <a:solidFill>
                  <a:schemeClr val="tx1"/>
                </a:solidFill>
                <a:latin typeface="Cambria Math" charset="0"/>
                <a:ea typeface="Cambria Math" charset="0"/>
                <a:cs typeface="Cambria Math" charset="0"/>
              </a:rPr>
              <a:t>, B. (1992). “Peace between participatory politics”. World Politics, 44, </a:t>
            </a:r>
            <a:r>
              <a:rPr lang="en-US" dirty="0" smtClean="0">
                <a:solidFill>
                  <a:schemeClr val="tx1"/>
                </a:solidFill>
                <a:latin typeface="Cambria Math" charset="0"/>
                <a:ea typeface="Cambria Math" charset="0"/>
                <a:cs typeface="Cambria Math" charset="0"/>
              </a:rPr>
              <a:t>573-599</a:t>
            </a:r>
            <a:r>
              <a:rPr lang="en-US" dirty="0">
                <a:solidFill>
                  <a:schemeClr val="tx1"/>
                </a:solidFill>
                <a:latin typeface="Cambria Math" charset="0"/>
                <a:ea typeface="Cambria Math" charset="0"/>
                <a:cs typeface="Cambria Math" charset="0"/>
              </a:rPr>
              <a:t>.</a:t>
            </a:r>
            <a:endParaRPr lang="pt-BR" dirty="0">
              <a:solidFill>
                <a:schemeClr val="tx1"/>
              </a:solidFill>
              <a:latin typeface="Cambria Math" charset="0"/>
              <a:ea typeface="Cambria Math" charset="0"/>
              <a:cs typeface="Cambria Math" charset="0"/>
            </a:endParaRPr>
          </a:p>
        </p:txBody>
      </p:sp>
      <p:sp>
        <p:nvSpPr>
          <p:cNvPr id="4" name="Title 1"/>
          <p:cNvSpPr>
            <a:spLocks noGrp="1"/>
          </p:cNvSpPr>
          <p:nvPr>
            <p:ph type="title"/>
          </p:nvPr>
        </p:nvSpPr>
        <p:spPr>
          <a:xfrm>
            <a:off x="549275" y="321289"/>
            <a:ext cx="8042276" cy="668268"/>
          </a:xfrm>
        </p:spPr>
        <p:txBody>
          <a:bodyPr anchor="ctr"/>
          <a:lstStyle/>
          <a:p>
            <a:r>
              <a:rPr lang="en-US" sz="3200" dirty="0" smtClean="0">
                <a:latin typeface="Cambria"/>
                <a:cs typeface="Cambria"/>
              </a:rPr>
              <a:t>Case Studies </a:t>
            </a:r>
            <a:r>
              <a:rPr lang="en-US" sz="3200" dirty="0" smtClean="0">
                <a:latin typeface="Cambria"/>
                <a:cs typeface="Cambria"/>
              </a:rPr>
              <a:t>XI</a:t>
            </a:r>
            <a:endParaRPr lang="en-US" sz="3200" dirty="0">
              <a:latin typeface="Cambria"/>
              <a:cs typeface="Cambria"/>
            </a:endParaRPr>
          </a:p>
        </p:txBody>
      </p:sp>
    </p:spTree>
    <p:extLst>
      <p:ext uri="{BB962C8B-B14F-4D97-AF65-F5344CB8AC3E}">
        <p14:creationId xmlns:p14="http://schemas.microsoft.com/office/powerpoint/2010/main" val="593093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1102290"/>
            <a:ext cx="8340057" cy="5629489"/>
          </a:xfrm>
        </p:spPr>
        <p:txBody>
          <a:bodyPr>
            <a:normAutofit fontScale="92500" lnSpcReduction="10000"/>
          </a:bodyPr>
          <a:lstStyle/>
          <a:p>
            <a:pPr marL="0" indent="0" algn="ctr">
              <a:buNone/>
            </a:pPr>
            <a:r>
              <a:rPr lang="en-US" b="1" dirty="0">
                <a:solidFill>
                  <a:srgbClr val="FF0000"/>
                </a:solidFill>
                <a:latin typeface="Cambria Math" charset="0"/>
                <a:ea typeface="Cambria Math" charset="0"/>
                <a:cs typeface="Cambria Math" charset="0"/>
              </a:rPr>
              <a:t>The typical case</a:t>
            </a:r>
            <a:endParaRPr lang="pt-BR" dirty="0">
              <a:solidFill>
                <a:srgbClr val="FF0000"/>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The typical case study focuses on a case that exemplifies a stable, cross-case relationship.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By </a:t>
            </a:r>
            <a:r>
              <a:rPr lang="en-US" dirty="0">
                <a:solidFill>
                  <a:schemeClr val="tx1"/>
                </a:solidFill>
                <a:latin typeface="Cambria Math" charset="0"/>
                <a:ea typeface="Cambria Math" charset="0"/>
                <a:cs typeface="Cambria Math" charset="0"/>
              </a:rPr>
              <a:t>construction, the typical case may also be considered a </a:t>
            </a:r>
            <a:r>
              <a:rPr lang="en-US" i="1" dirty="0">
                <a:solidFill>
                  <a:schemeClr val="tx1"/>
                </a:solidFill>
                <a:latin typeface="Cambria Math" charset="0"/>
                <a:ea typeface="Cambria Math" charset="0"/>
                <a:cs typeface="Cambria Math" charset="0"/>
              </a:rPr>
              <a:t>representative </a:t>
            </a:r>
            <a:r>
              <a:rPr lang="en-US" dirty="0">
                <a:solidFill>
                  <a:schemeClr val="tx1"/>
                </a:solidFill>
                <a:latin typeface="Cambria Math" charset="0"/>
                <a:ea typeface="Cambria Math" charset="0"/>
                <a:cs typeface="Cambria Math" charset="0"/>
              </a:rPr>
              <a:t>case, according to the terms of whatever cross-case model is employed.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Because </a:t>
            </a:r>
            <a:r>
              <a:rPr lang="en-US" dirty="0">
                <a:solidFill>
                  <a:schemeClr val="tx1"/>
                </a:solidFill>
                <a:latin typeface="Cambria Math" charset="0"/>
                <a:ea typeface="Cambria Math" charset="0"/>
                <a:cs typeface="Cambria Math" charset="0"/>
              </a:rPr>
              <a:t>the typical case is well-explained by an existing model, the puzzle of interest to the researcher lies </a:t>
            </a:r>
            <a:r>
              <a:rPr lang="en-US" i="1" dirty="0">
                <a:solidFill>
                  <a:schemeClr val="tx1"/>
                </a:solidFill>
                <a:latin typeface="Cambria Math" charset="0"/>
                <a:ea typeface="Cambria Math" charset="0"/>
                <a:cs typeface="Cambria Math" charset="0"/>
              </a:rPr>
              <a:t>within </a:t>
            </a:r>
            <a:r>
              <a:rPr lang="en-US" dirty="0">
                <a:solidFill>
                  <a:schemeClr val="tx1"/>
                </a:solidFill>
                <a:latin typeface="Cambria Math" charset="0"/>
                <a:ea typeface="Cambria Math" charset="0"/>
                <a:cs typeface="Cambria Math" charset="0"/>
              </a:rPr>
              <a:t>that case.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Specifically</a:t>
            </a:r>
            <a:r>
              <a:rPr lang="en-US" dirty="0">
                <a:solidFill>
                  <a:schemeClr val="tx1"/>
                </a:solidFill>
                <a:latin typeface="Cambria Math" charset="0"/>
                <a:ea typeface="Cambria Math" charset="0"/>
                <a:cs typeface="Cambria Math" charset="0"/>
              </a:rPr>
              <a:t>, the researcher wants to find a typical case of some phenomenon so that </a:t>
            </a:r>
            <a:r>
              <a:rPr lang="en-US" dirty="0" smtClean="0">
                <a:solidFill>
                  <a:schemeClr val="tx1"/>
                </a:solidFill>
                <a:latin typeface="Cambria Math" charset="0"/>
                <a:ea typeface="Cambria Math" charset="0"/>
                <a:cs typeface="Cambria Math" charset="0"/>
              </a:rPr>
              <a:t>better </a:t>
            </a:r>
            <a:r>
              <a:rPr lang="en-US" dirty="0">
                <a:solidFill>
                  <a:schemeClr val="tx1"/>
                </a:solidFill>
                <a:latin typeface="Cambria Math" charset="0"/>
                <a:ea typeface="Cambria Math" charset="0"/>
                <a:cs typeface="Cambria Math" charset="0"/>
              </a:rPr>
              <a:t>explore the causal mechanisms at work in a general, cross-case relationship.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This </a:t>
            </a:r>
            <a:r>
              <a:rPr lang="en-US" dirty="0">
                <a:solidFill>
                  <a:schemeClr val="tx1"/>
                </a:solidFill>
                <a:latin typeface="Cambria Math" charset="0"/>
                <a:ea typeface="Cambria Math" charset="0"/>
                <a:cs typeface="Cambria Math" charset="0"/>
              </a:rPr>
              <a:t>exploration of causal mechanisms may lead toward several different conclusions</a:t>
            </a:r>
            <a:r>
              <a:rPr lang="en-US" dirty="0" smtClean="0">
                <a:solidFill>
                  <a:schemeClr val="tx1"/>
                </a:solidFill>
                <a:latin typeface="Cambria Math" charset="0"/>
                <a:ea typeface="Cambria Math" charset="0"/>
                <a:cs typeface="Cambria Math" charset="0"/>
              </a:rPr>
              <a:t>.</a:t>
            </a:r>
          </a:p>
        </p:txBody>
      </p:sp>
      <p:sp>
        <p:nvSpPr>
          <p:cNvPr id="4" name="Title 1"/>
          <p:cNvSpPr>
            <a:spLocks noGrp="1"/>
          </p:cNvSpPr>
          <p:nvPr>
            <p:ph type="title"/>
          </p:nvPr>
        </p:nvSpPr>
        <p:spPr>
          <a:xfrm>
            <a:off x="549275" y="321289"/>
            <a:ext cx="8042276" cy="668268"/>
          </a:xfrm>
        </p:spPr>
        <p:txBody>
          <a:bodyPr anchor="ctr"/>
          <a:lstStyle/>
          <a:p>
            <a:r>
              <a:rPr lang="en-US" sz="3200" dirty="0" smtClean="0">
                <a:latin typeface="Cambria"/>
                <a:cs typeface="Cambria"/>
              </a:rPr>
              <a:t>Case Studies </a:t>
            </a:r>
            <a:r>
              <a:rPr lang="en-US" sz="3200" dirty="0" smtClean="0">
                <a:latin typeface="Cambria"/>
                <a:cs typeface="Cambria"/>
              </a:rPr>
              <a:t>XI</a:t>
            </a:r>
            <a:endParaRPr lang="en-US" sz="3200" dirty="0">
              <a:latin typeface="Cambria"/>
              <a:cs typeface="Cambria"/>
            </a:endParaRPr>
          </a:p>
        </p:txBody>
      </p:sp>
    </p:spTree>
    <p:extLst>
      <p:ext uri="{BB962C8B-B14F-4D97-AF65-F5344CB8AC3E}">
        <p14:creationId xmlns:p14="http://schemas.microsoft.com/office/powerpoint/2010/main" val="152006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1102290"/>
            <a:ext cx="8340057" cy="5629489"/>
          </a:xfrm>
        </p:spPr>
        <p:txBody>
          <a:bodyPr>
            <a:normAutofit fontScale="92500" lnSpcReduction="20000"/>
          </a:bodyPr>
          <a:lstStyle/>
          <a:p>
            <a:pPr marL="0" indent="0" algn="ctr">
              <a:buNone/>
            </a:pPr>
            <a:r>
              <a:rPr lang="en-US" b="1" dirty="0">
                <a:solidFill>
                  <a:srgbClr val="FF0000"/>
                </a:solidFill>
                <a:latin typeface="Cambria Math" charset="0"/>
                <a:ea typeface="Cambria Math" charset="0"/>
                <a:cs typeface="Cambria Math" charset="0"/>
              </a:rPr>
              <a:t>Deviant cases</a:t>
            </a:r>
            <a:endParaRPr lang="pt-BR" dirty="0">
              <a:solidFill>
                <a:srgbClr val="FF0000"/>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Deviant cases are cases that do not conform to the predictions made by the theory or theories under investigation.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Put </a:t>
            </a:r>
            <a:r>
              <a:rPr lang="en-US" dirty="0">
                <a:solidFill>
                  <a:schemeClr val="tx1"/>
                </a:solidFill>
                <a:latin typeface="Cambria Math" charset="0"/>
                <a:ea typeface="Cambria Math" charset="0"/>
                <a:cs typeface="Cambria Math" charset="0"/>
              </a:rPr>
              <a:t>in Bayesian terms, deviant cases are those cases whose outcomes do not fit our prior theoretical expectations.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Such </a:t>
            </a:r>
            <a:r>
              <a:rPr lang="en-US" dirty="0">
                <a:solidFill>
                  <a:schemeClr val="tx1"/>
                </a:solidFill>
                <a:latin typeface="Cambria Math" charset="0"/>
                <a:ea typeface="Cambria Math" charset="0"/>
                <a:cs typeface="Cambria Math" charset="0"/>
              </a:rPr>
              <a:t>cases can be identified as the cases in a statistical distribution that have high error terms vis-à-vis the model being tested or as cases in a small-N study that do not fit the expectations of extant theories or that have outcomes different from those of similar cases.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In </a:t>
            </a:r>
            <a:r>
              <a:rPr lang="en-US" dirty="0">
                <a:solidFill>
                  <a:schemeClr val="tx1"/>
                </a:solidFill>
                <a:latin typeface="Cambria Math" charset="0"/>
                <a:ea typeface="Cambria Math" charset="0"/>
                <a:cs typeface="Cambria Math" charset="0"/>
              </a:rPr>
              <a:t>principle, cases identified as deviant in either setting could defy expectations for a number of reasons: They may be the result of measurement error, of the combined effects of many left-out variables that individually have small effects on outcomes, of one or a few left-out variables that strongly influence outcomes, or of irreducibly stochastic or probabilistic processes. </a:t>
            </a:r>
            <a:endParaRPr lang="en-US" dirty="0" smtClean="0">
              <a:solidFill>
                <a:schemeClr val="tx1"/>
              </a:solidFill>
              <a:latin typeface="Cambria Math" charset="0"/>
              <a:ea typeface="Cambria Math" charset="0"/>
              <a:cs typeface="Cambria Math" charset="0"/>
            </a:endParaRPr>
          </a:p>
        </p:txBody>
      </p:sp>
      <p:sp>
        <p:nvSpPr>
          <p:cNvPr id="4" name="Title 1"/>
          <p:cNvSpPr>
            <a:spLocks noGrp="1"/>
          </p:cNvSpPr>
          <p:nvPr>
            <p:ph type="title"/>
          </p:nvPr>
        </p:nvSpPr>
        <p:spPr>
          <a:xfrm>
            <a:off x="549275" y="321289"/>
            <a:ext cx="8042276" cy="668268"/>
          </a:xfrm>
        </p:spPr>
        <p:txBody>
          <a:bodyPr anchor="ctr"/>
          <a:lstStyle/>
          <a:p>
            <a:r>
              <a:rPr lang="en-US" sz="3200" dirty="0" smtClean="0">
                <a:latin typeface="Cambria"/>
                <a:cs typeface="Cambria"/>
              </a:rPr>
              <a:t>Case Studies </a:t>
            </a:r>
            <a:r>
              <a:rPr lang="en-US" sz="3200" dirty="0" smtClean="0">
                <a:latin typeface="Cambria"/>
                <a:cs typeface="Cambria"/>
              </a:rPr>
              <a:t>XIII</a:t>
            </a:r>
            <a:endParaRPr lang="en-US" sz="3200" dirty="0">
              <a:latin typeface="Cambria"/>
              <a:cs typeface="Cambria"/>
            </a:endParaRPr>
          </a:p>
        </p:txBody>
      </p:sp>
    </p:spTree>
    <p:extLst>
      <p:ext uri="{BB962C8B-B14F-4D97-AF65-F5344CB8AC3E}">
        <p14:creationId xmlns:p14="http://schemas.microsoft.com/office/powerpoint/2010/main" val="1989864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1102290"/>
            <a:ext cx="8340057" cy="5629489"/>
          </a:xfrm>
        </p:spPr>
        <p:txBody>
          <a:bodyPr>
            <a:normAutofit fontScale="92500" lnSpcReduction="10000"/>
          </a:bodyPr>
          <a:lstStyle/>
          <a:p>
            <a:pPr marL="0" indent="0" algn="ctr">
              <a:buNone/>
            </a:pPr>
            <a:r>
              <a:rPr lang="en-US" b="1" dirty="0">
                <a:solidFill>
                  <a:srgbClr val="FF0000"/>
                </a:solidFill>
                <a:latin typeface="Cambria Math" charset="0"/>
                <a:ea typeface="Cambria Math" charset="0"/>
                <a:cs typeface="Cambria Math" charset="0"/>
              </a:rPr>
              <a:t>Deviant </a:t>
            </a:r>
            <a:r>
              <a:rPr lang="en-US" b="1" dirty="0" smtClean="0">
                <a:solidFill>
                  <a:srgbClr val="FF0000"/>
                </a:solidFill>
                <a:latin typeface="Cambria Math" charset="0"/>
                <a:ea typeface="Cambria Math" charset="0"/>
                <a:cs typeface="Cambria Math" charset="0"/>
              </a:rPr>
              <a:t>cases</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In </a:t>
            </a:r>
            <a:r>
              <a:rPr lang="en-US" dirty="0">
                <a:solidFill>
                  <a:schemeClr val="tx1"/>
                </a:solidFill>
                <a:latin typeface="Cambria Math" charset="0"/>
                <a:ea typeface="Cambria Math" charset="0"/>
                <a:cs typeface="Cambria Math" charset="0"/>
              </a:rPr>
              <a:t>practice, statistical researchers are often inclined toward a default assumption that outliers represent the effects of many weak variables or of stochastic processes, whereas case study researchers tend to assume that deviant cases result from measurement errors or small numbers of left-out variables that closer study might reveal.</a:t>
            </a:r>
            <a:endParaRPr lang="pt-BR" dirty="0">
              <a:solidFill>
                <a:schemeClr val="tx1"/>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Although the study of deviant cases is potentially helpful, it may also lead to unfruitful theoretical amendments.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If </a:t>
            </a:r>
            <a:r>
              <a:rPr lang="en-US" dirty="0">
                <a:solidFill>
                  <a:schemeClr val="tx1"/>
                </a:solidFill>
                <a:latin typeface="Cambria Math" charset="0"/>
                <a:ea typeface="Cambria Math" charset="0"/>
                <a:cs typeface="Cambria Math" charset="0"/>
              </a:rPr>
              <a:t>scholars respond to </a:t>
            </a:r>
            <a:r>
              <a:rPr lang="en-US" dirty="0" err="1">
                <a:solidFill>
                  <a:schemeClr val="tx1"/>
                </a:solidFill>
                <a:latin typeface="Cambria Math" charset="0"/>
                <a:ea typeface="Cambria Math" charset="0"/>
                <a:cs typeface="Cambria Math" charset="0"/>
              </a:rPr>
              <a:t>anomilies</a:t>
            </a:r>
            <a:r>
              <a:rPr lang="en-US" dirty="0">
                <a:solidFill>
                  <a:schemeClr val="tx1"/>
                </a:solidFill>
                <a:latin typeface="Cambria Math" charset="0"/>
                <a:ea typeface="Cambria Math" charset="0"/>
                <a:cs typeface="Cambria Math" charset="0"/>
              </a:rPr>
              <a:t> by simply relabeling them rather than providing an explanation for them, the new version of the theory will not be a real improvement (Lakatos, 1970</a:t>
            </a:r>
            <a:r>
              <a:rPr lang="en-US" dirty="0" smtClean="0">
                <a:solidFill>
                  <a:schemeClr val="tx1"/>
                </a:solidFill>
                <a:latin typeface="Cambria Math" charset="0"/>
                <a:ea typeface="Cambria Math" charset="0"/>
                <a:cs typeface="Cambria Math" charset="0"/>
              </a:rPr>
              <a:t>).</a:t>
            </a:r>
          </a:p>
          <a:p>
            <a:pPr algn="just"/>
            <a:r>
              <a:rPr lang="en-US" dirty="0" smtClean="0">
                <a:solidFill>
                  <a:schemeClr val="tx1"/>
                </a:solidFill>
                <a:latin typeface="Cambria Math" charset="0"/>
                <a:ea typeface="Cambria Math" charset="0"/>
                <a:cs typeface="Cambria Math" charset="0"/>
              </a:rPr>
              <a:t>The </a:t>
            </a:r>
            <a:r>
              <a:rPr lang="en-US" dirty="0">
                <a:solidFill>
                  <a:schemeClr val="tx1"/>
                </a:solidFill>
                <a:latin typeface="Cambria Math" charset="0"/>
                <a:ea typeface="Cambria Math" charset="0"/>
                <a:cs typeface="Cambria Math" charset="0"/>
              </a:rPr>
              <a:t>question is whether the new theory provided additional value, signaled by the prediction of novel facts</a:t>
            </a:r>
            <a:r>
              <a:rPr lang="pt-BR" dirty="0">
                <a:solidFill>
                  <a:schemeClr val="tx1"/>
                </a:solidFill>
                <a:latin typeface="Cambria Math" charset="0"/>
                <a:ea typeface="Cambria Math" charset="0"/>
                <a:cs typeface="Cambria Math" charset="0"/>
              </a:rPr>
              <a:t> </a:t>
            </a:r>
            <a:r>
              <a:rPr lang="en-US" dirty="0" smtClean="0">
                <a:solidFill>
                  <a:schemeClr val="tx1"/>
                </a:solidFill>
                <a:latin typeface="Cambria Math" charset="0"/>
                <a:ea typeface="Cambria Math" charset="0"/>
                <a:cs typeface="Cambria Math" charset="0"/>
              </a:rPr>
              <a:t>.</a:t>
            </a:r>
            <a:endParaRPr lang="pt-BR" dirty="0" smtClean="0">
              <a:solidFill>
                <a:schemeClr val="tx1"/>
              </a:solidFill>
              <a:latin typeface="Cambria Math" charset="0"/>
              <a:ea typeface="Cambria Math" charset="0"/>
              <a:cs typeface="Cambria Math" charset="0"/>
            </a:endParaRPr>
          </a:p>
        </p:txBody>
      </p:sp>
      <p:sp>
        <p:nvSpPr>
          <p:cNvPr id="4" name="Title 1"/>
          <p:cNvSpPr>
            <a:spLocks noGrp="1"/>
          </p:cNvSpPr>
          <p:nvPr>
            <p:ph type="title"/>
          </p:nvPr>
        </p:nvSpPr>
        <p:spPr>
          <a:xfrm>
            <a:off x="549275" y="321289"/>
            <a:ext cx="8042276" cy="668268"/>
          </a:xfrm>
        </p:spPr>
        <p:txBody>
          <a:bodyPr anchor="ctr"/>
          <a:lstStyle/>
          <a:p>
            <a:r>
              <a:rPr lang="en-US" sz="3200" dirty="0" smtClean="0">
                <a:latin typeface="Cambria"/>
                <a:cs typeface="Cambria"/>
              </a:rPr>
              <a:t>Case Studies </a:t>
            </a:r>
            <a:r>
              <a:rPr lang="en-US" sz="3200" dirty="0" smtClean="0">
                <a:latin typeface="Cambria"/>
                <a:cs typeface="Cambria"/>
              </a:rPr>
              <a:t>XIV</a:t>
            </a:r>
            <a:endParaRPr lang="en-US" sz="3200" dirty="0">
              <a:latin typeface="Cambria"/>
              <a:cs typeface="Cambria"/>
            </a:endParaRPr>
          </a:p>
        </p:txBody>
      </p:sp>
    </p:spTree>
    <p:extLst>
      <p:ext uri="{BB962C8B-B14F-4D97-AF65-F5344CB8AC3E}">
        <p14:creationId xmlns:p14="http://schemas.microsoft.com/office/powerpoint/2010/main" val="498598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1102290"/>
            <a:ext cx="8340057" cy="5629489"/>
          </a:xfrm>
        </p:spPr>
        <p:txBody>
          <a:bodyPr>
            <a:normAutofit fontScale="92500" lnSpcReduction="20000"/>
          </a:bodyPr>
          <a:lstStyle/>
          <a:p>
            <a:pPr marL="0" indent="0" algn="ctr">
              <a:buNone/>
            </a:pPr>
            <a:r>
              <a:rPr lang="en-US" b="1" dirty="0">
                <a:solidFill>
                  <a:srgbClr val="FF0000"/>
                </a:solidFill>
                <a:latin typeface="Cambria Math" charset="0"/>
                <a:ea typeface="Cambria Math" charset="0"/>
                <a:cs typeface="Cambria Math" charset="0"/>
              </a:rPr>
              <a:t>Diverse cases</a:t>
            </a:r>
            <a:endParaRPr lang="pt-BR" dirty="0">
              <a:solidFill>
                <a:srgbClr val="FF0000"/>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Diverse cases have as its primary objective the achievement of maximum variance along relevant dimensions. </a:t>
            </a:r>
            <a:endParaRPr lang="en-US" dirty="0" smtClean="0">
              <a:solidFill>
                <a:schemeClr val="tx1"/>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T</a:t>
            </a:r>
            <a:r>
              <a:rPr lang="en-US" dirty="0" smtClean="0">
                <a:solidFill>
                  <a:schemeClr val="tx1"/>
                </a:solidFill>
                <a:latin typeface="Cambria Math" charset="0"/>
                <a:ea typeface="Cambria Math" charset="0"/>
                <a:cs typeface="Cambria Math" charset="0"/>
              </a:rPr>
              <a:t>his </a:t>
            </a:r>
            <a:r>
              <a:rPr lang="en-US" dirty="0">
                <a:solidFill>
                  <a:schemeClr val="tx1"/>
                </a:solidFill>
                <a:latin typeface="Cambria Math" charset="0"/>
                <a:ea typeface="Cambria Math" charset="0"/>
                <a:cs typeface="Cambria Math" charset="0"/>
              </a:rPr>
              <a:t>method requires the selection of a set of cases – a minimum, two – which are intended to represent the full range of values characterizing X1, Y, or some particular X1/Y relationship. As previously, the investigation is understood to be exploratory when the researcher focuses on X or Y, and confirmatory when she focuses on a particular X1/Y relationship (a specific hypothesis</a:t>
            </a:r>
            <a:r>
              <a:rPr lang="en-US" dirty="0" smtClean="0">
                <a:solidFill>
                  <a:schemeClr val="tx1"/>
                </a:solidFill>
                <a:latin typeface="Cambria Math" charset="0"/>
                <a:ea typeface="Cambria Math" charset="0"/>
                <a:cs typeface="Cambria Math" charset="0"/>
              </a:rPr>
              <a:t>).</a:t>
            </a:r>
            <a:endParaRPr lang="pt-BR" dirty="0">
              <a:solidFill>
                <a:schemeClr val="tx1"/>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Where the individual variable of interest is categorical (on/off, red/black/blue, Jewish/Protestant/Catholic), the identification of diversity is readily apparent. The investigator simply chooses one case from each category. For a continuous variable, the choices are not so obvious. However, the researcher usually chooses both extreme values (high and low), and perhaps the mean or median as </a:t>
            </a:r>
            <a:r>
              <a:rPr lang="en-US" dirty="0" smtClean="0">
                <a:solidFill>
                  <a:schemeClr val="tx1"/>
                </a:solidFill>
                <a:latin typeface="Cambria Math" charset="0"/>
                <a:ea typeface="Cambria Math" charset="0"/>
                <a:cs typeface="Cambria Math" charset="0"/>
              </a:rPr>
              <a:t>well.</a:t>
            </a:r>
            <a:endParaRPr lang="pt-BR" dirty="0">
              <a:solidFill>
                <a:schemeClr val="tx1"/>
              </a:solidFill>
              <a:latin typeface="Cambria Math" charset="0"/>
              <a:ea typeface="Cambria Math" charset="0"/>
              <a:cs typeface="Cambria Math" charset="0"/>
            </a:endParaRPr>
          </a:p>
        </p:txBody>
      </p:sp>
      <p:sp>
        <p:nvSpPr>
          <p:cNvPr id="4" name="Title 1"/>
          <p:cNvSpPr>
            <a:spLocks noGrp="1"/>
          </p:cNvSpPr>
          <p:nvPr>
            <p:ph type="title"/>
          </p:nvPr>
        </p:nvSpPr>
        <p:spPr>
          <a:xfrm>
            <a:off x="549275" y="321289"/>
            <a:ext cx="8042276" cy="668268"/>
          </a:xfrm>
        </p:spPr>
        <p:txBody>
          <a:bodyPr anchor="ctr"/>
          <a:lstStyle/>
          <a:p>
            <a:r>
              <a:rPr lang="en-US" sz="3200" dirty="0" smtClean="0">
                <a:latin typeface="Cambria"/>
                <a:cs typeface="Cambria"/>
              </a:rPr>
              <a:t>Case Studies </a:t>
            </a:r>
            <a:r>
              <a:rPr lang="en-US" sz="3200" dirty="0" smtClean="0">
                <a:latin typeface="Cambria"/>
                <a:cs typeface="Cambria"/>
              </a:rPr>
              <a:t>XV</a:t>
            </a:r>
            <a:endParaRPr lang="en-US" sz="3200" dirty="0">
              <a:latin typeface="Cambria"/>
              <a:cs typeface="Cambria"/>
            </a:endParaRPr>
          </a:p>
        </p:txBody>
      </p:sp>
    </p:spTree>
    <p:extLst>
      <p:ext uri="{BB962C8B-B14F-4D97-AF65-F5344CB8AC3E}">
        <p14:creationId xmlns:p14="http://schemas.microsoft.com/office/powerpoint/2010/main" val="553359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1102290"/>
            <a:ext cx="8340057" cy="5629489"/>
          </a:xfrm>
        </p:spPr>
        <p:txBody>
          <a:bodyPr>
            <a:normAutofit fontScale="77500" lnSpcReduction="20000"/>
          </a:bodyPr>
          <a:lstStyle/>
          <a:p>
            <a:pPr marL="0" indent="0" algn="ctr">
              <a:buNone/>
            </a:pPr>
            <a:r>
              <a:rPr lang="en-US" b="1" dirty="0">
                <a:solidFill>
                  <a:srgbClr val="FF0000"/>
                </a:solidFill>
                <a:latin typeface="Cambria Math" charset="0"/>
                <a:ea typeface="Cambria Math" charset="0"/>
                <a:cs typeface="Cambria Math" charset="0"/>
              </a:rPr>
              <a:t>Combining Cross-Case and Over-Time Comparisons</a:t>
            </a:r>
            <a:endParaRPr lang="pt-BR" dirty="0">
              <a:solidFill>
                <a:srgbClr val="FF0000"/>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One research design that can generate considerable inferential leverage from the study of a few cases is the combination of cross-case and over-time (or before-after) case comparisons.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This </a:t>
            </a:r>
            <a:r>
              <a:rPr lang="en-US" dirty="0">
                <a:solidFill>
                  <a:schemeClr val="tx1"/>
                </a:solidFill>
                <a:latin typeface="Cambria Math" charset="0"/>
                <a:ea typeface="Cambria Math" charset="0"/>
                <a:cs typeface="Cambria Math" charset="0"/>
              </a:rPr>
              <a:t>allows each case to be potentially compared in two different ways: The before of case “A” at “T1” can be compared to the after of case “A” at “T2”, whereas case “A” in one or both periods can also be compared to another case “B”, which might also be divided into two </a:t>
            </a:r>
            <a:r>
              <a:rPr lang="en-US" dirty="0" smtClean="0">
                <a:solidFill>
                  <a:schemeClr val="tx1"/>
                </a:solidFill>
                <a:latin typeface="Cambria Math" charset="0"/>
                <a:ea typeface="Cambria Math" charset="0"/>
                <a:cs typeface="Cambria Math" charset="0"/>
              </a:rPr>
              <a:t>periods</a:t>
            </a:r>
            <a:r>
              <a:rPr lang="en-US" dirty="0" smtClean="0">
                <a:solidFill>
                  <a:schemeClr val="tx1"/>
                </a:solidFill>
                <a:latin typeface="Cambria Math" charset="0"/>
                <a:ea typeface="Cambria Math" charset="0"/>
                <a:cs typeface="Cambria Math" charset="0"/>
              </a:rPr>
              <a:t>.</a:t>
            </a:r>
          </a:p>
          <a:p>
            <a:pPr algn="just"/>
            <a:r>
              <a:rPr lang="en-US" dirty="0">
                <a:solidFill>
                  <a:schemeClr val="tx1"/>
                </a:solidFill>
                <a:latin typeface="Cambria Math" charset="0"/>
                <a:ea typeface="Cambria Math" charset="0"/>
                <a:cs typeface="Cambria Math" charset="0"/>
              </a:rPr>
              <a:t>Stephen Walt’s (1996) Revolution and War , for example, uses this research design to study why states that undergo a revolution often end up soon thereafter in a war with their neighbors. By studying the foreign policies of states both before and after they undergo revolutions, Walt is able to use what is essentially a most-similar cases design to examine how a revolution changes the foreign policy of a state. Within the same study, Walt is also able to compare across revolutionary states to assess why some ended up in interstate wars and others did not (France Russia, Iran, USA, Mexico, Turkey and Mexico).</a:t>
            </a:r>
            <a:endParaRPr lang="pt-BR" dirty="0">
              <a:solidFill>
                <a:schemeClr val="tx1"/>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Walt, S. M. (1996). Revolution and war. Ithaca, NY: Cornell University </a:t>
            </a:r>
            <a:r>
              <a:rPr lang="en-US" dirty="0" smtClean="0">
                <a:solidFill>
                  <a:schemeClr val="tx1"/>
                </a:solidFill>
                <a:latin typeface="Cambria Math" charset="0"/>
                <a:ea typeface="Cambria Math" charset="0"/>
                <a:cs typeface="Cambria Math" charset="0"/>
              </a:rPr>
              <a:t>Press</a:t>
            </a:r>
            <a:r>
              <a:rPr lang="en-US" dirty="0">
                <a:solidFill>
                  <a:schemeClr val="tx1"/>
                </a:solidFill>
                <a:latin typeface="Cambria Math" charset="0"/>
                <a:ea typeface="Cambria Math" charset="0"/>
                <a:cs typeface="Cambria Math" charset="0"/>
              </a:rPr>
              <a:t>.</a:t>
            </a:r>
            <a:endParaRPr lang="pt-BR" dirty="0">
              <a:solidFill>
                <a:schemeClr val="tx1"/>
              </a:solidFill>
              <a:latin typeface="Cambria Math" charset="0"/>
              <a:ea typeface="Cambria Math" charset="0"/>
              <a:cs typeface="Cambria Math" charset="0"/>
            </a:endParaRPr>
          </a:p>
        </p:txBody>
      </p:sp>
      <p:sp>
        <p:nvSpPr>
          <p:cNvPr id="4" name="Title 1"/>
          <p:cNvSpPr>
            <a:spLocks noGrp="1"/>
          </p:cNvSpPr>
          <p:nvPr>
            <p:ph type="title"/>
          </p:nvPr>
        </p:nvSpPr>
        <p:spPr>
          <a:xfrm>
            <a:off x="549275" y="321289"/>
            <a:ext cx="8042276" cy="668268"/>
          </a:xfrm>
        </p:spPr>
        <p:txBody>
          <a:bodyPr anchor="ctr"/>
          <a:lstStyle/>
          <a:p>
            <a:r>
              <a:rPr lang="en-US" sz="3200" dirty="0" smtClean="0">
                <a:latin typeface="Cambria"/>
                <a:cs typeface="Cambria"/>
              </a:rPr>
              <a:t>Case Studies </a:t>
            </a:r>
            <a:r>
              <a:rPr lang="en-US" sz="3200" dirty="0" smtClean="0">
                <a:latin typeface="Cambria"/>
                <a:cs typeface="Cambria"/>
              </a:rPr>
              <a:t>XVI</a:t>
            </a:r>
            <a:endParaRPr lang="en-US" sz="3200" dirty="0">
              <a:latin typeface="Cambria"/>
              <a:cs typeface="Cambria"/>
            </a:endParaRPr>
          </a:p>
        </p:txBody>
      </p:sp>
    </p:spTree>
    <p:extLst>
      <p:ext uri="{BB962C8B-B14F-4D97-AF65-F5344CB8AC3E}">
        <p14:creationId xmlns:p14="http://schemas.microsoft.com/office/powerpoint/2010/main" val="1608635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989558"/>
            <a:ext cx="8340057" cy="5742222"/>
          </a:xfrm>
        </p:spPr>
        <p:txBody>
          <a:bodyPr>
            <a:normAutofit/>
          </a:bodyPr>
          <a:lstStyle/>
          <a:p>
            <a:pPr marL="0" indent="0" algn="ctr">
              <a:buNone/>
            </a:pPr>
            <a:r>
              <a:rPr lang="en-US" sz="1800" dirty="0">
                <a:solidFill>
                  <a:schemeClr val="tx1"/>
                </a:solidFill>
                <a:latin typeface="Cambria Math" charset="0"/>
                <a:ea typeface="Cambria Math" charset="0"/>
                <a:cs typeface="Cambria Math" charset="0"/>
              </a:rPr>
              <a:t>In general, there are six different kinds of case studies research objectives. </a:t>
            </a:r>
            <a:r>
              <a:rPr lang="en-US" sz="1800" dirty="0" err="1" smtClean="0">
                <a:solidFill>
                  <a:schemeClr val="tx1"/>
                </a:solidFill>
                <a:latin typeface="Cambria Math" charset="0"/>
                <a:ea typeface="Cambria Math" charset="0"/>
                <a:cs typeface="Cambria Math" charset="0"/>
              </a:rPr>
              <a:t>Lijphart</a:t>
            </a:r>
            <a:r>
              <a:rPr lang="en-US" sz="1800" dirty="0" smtClean="0">
                <a:solidFill>
                  <a:schemeClr val="tx1"/>
                </a:solidFill>
                <a:latin typeface="Cambria Math" charset="0"/>
                <a:ea typeface="Cambria Math" charset="0"/>
                <a:cs typeface="Cambria Math" charset="0"/>
              </a:rPr>
              <a:t> </a:t>
            </a:r>
            <a:r>
              <a:rPr lang="en-US" sz="1800" dirty="0">
                <a:solidFill>
                  <a:schemeClr val="tx1"/>
                </a:solidFill>
                <a:latin typeface="Cambria Math" charset="0"/>
                <a:ea typeface="Cambria Math" charset="0"/>
                <a:cs typeface="Cambria Math" charset="0"/>
              </a:rPr>
              <a:t>and </a:t>
            </a:r>
            <a:r>
              <a:rPr lang="en-US" sz="1800" dirty="0" smtClean="0">
                <a:solidFill>
                  <a:schemeClr val="tx1"/>
                </a:solidFill>
                <a:latin typeface="Cambria Math" charset="0"/>
                <a:ea typeface="Cambria Math" charset="0"/>
                <a:cs typeface="Cambria Math" charset="0"/>
              </a:rPr>
              <a:t>Eckstein </a:t>
            </a:r>
            <a:r>
              <a:rPr lang="en-US" sz="1800" dirty="0">
                <a:solidFill>
                  <a:schemeClr val="tx1"/>
                </a:solidFill>
                <a:latin typeface="Cambria Math" charset="0"/>
                <a:ea typeface="Cambria Math" charset="0"/>
                <a:cs typeface="Cambria Math" charset="0"/>
              </a:rPr>
              <a:t>identified five types + one type (G and B</a:t>
            </a:r>
            <a:r>
              <a:rPr lang="en-US" sz="1800" dirty="0" smtClean="0">
                <a:solidFill>
                  <a:schemeClr val="tx1"/>
                </a:solidFill>
                <a:latin typeface="Cambria Math" charset="0"/>
                <a:ea typeface="Cambria Math" charset="0"/>
                <a:cs typeface="Cambria Math" charset="0"/>
              </a:rPr>
              <a:t>)</a:t>
            </a:r>
            <a:endParaRPr lang="pt-BR" sz="1800" dirty="0">
              <a:solidFill>
                <a:schemeClr val="tx1"/>
              </a:solidFill>
              <a:latin typeface="Cambria Math" charset="0"/>
              <a:ea typeface="Cambria Math" charset="0"/>
              <a:cs typeface="Cambria Math" charset="0"/>
            </a:endParaRPr>
          </a:p>
        </p:txBody>
      </p:sp>
      <p:sp>
        <p:nvSpPr>
          <p:cNvPr id="4" name="Title 1"/>
          <p:cNvSpPr>
            <a:spLocks noGrp="1"/>
          </p:cNvSpPr>
          <p:nvPr>
            <p:ph type="title"/>
          </p:nvPr>
        </p:nvSpPr>
        <p:spPr>
          <a:xfrm>
            <a:off x="549275" y="321289"/>
            <a:ext cx="8042276" cy="668268"/>
          </a:xfrm>
        </p:spPr>
        <p:txBody>
          <a:bodyPr anchor="ctr"/>
          <a:lstStyle/>
          <a:p>
            <a:r>
              <a:rPr lang="en-US" sz="3200" dirty="0" smtClean="0">
                <a:latin typeface="Cambria"/>
                <a:cs typeface="Cambria"/>
              </a:rPr>
              <a:t>Case Studies </a:t>
            </a:r>
            <a:r>
              <a:rPr lang="en-US" sz="3200" dirty="0" smtClean="0">
                <a:latin typeface="Cambria"/>
                <a:cs typeface="Cambria"/>
              </a:rPr>
              <a:t>XVII</a:t>
            </a:r>
            <a:endParaRPr lang="en-US" sz="3200" dirty="0">
              <a:latin typeface="Cambria"/>
              <a:cs typeface="Cambria"/>
            </a:endParaRPr>
          </a:p>
        </p:txBody>
      </p:sp>
      <p:graphicFrame>
        <p:nvGraphicFramePr>
          <p:cNvPr id="2" name="Tabela 1"/>
          <p:cNvGraphicFramePr>
            <a:graphicFrameLocks noGrp="1"/>
          </p:cNvGraphicFramePr>
          <p:nvPr>
            <p:extLst>
              <p:ext uri="{D42A27DB-BD31-4B8C-83A1-F6EECF244321}">
                <p14:modId xmlns:p14="http://schemas.microsoft.com/office/powerpoint/2010/main" val="581573934"/>
              </p:ext>
            </p:extLst>
          </p:nvPr>
        </p:nvGraphicFramePr>
        <p:xfrm>
          <a:off x="751562" y="1816275"/>
          <a:ext cx="7716033" cy="4926874"/>
        </p:xfrm>
        <a:graphic>
          <a:graphicData uri="http://schemas.openxmlformats.org/drawingml/2006/table">
            <a:tbl>
              <a:tblPr firstRow="1" firstCol="1" bandRow="1">
                <a:tableStyleId>{5C22544A-7EE6-4342-B048-85BDC9FD1C3A}</a:tableStyleId>
              </a:tblPr>
              <a:tblGrid>
                <a:gridCol w="7716033"/>
              </a:tblGrid>
              <a:tr h="491550">
                <a:tc>
                  <a:txBody>
                    <a:bodyPr/>
                    <a:lstStyle/>
                    <a:p>
                      <a:pPr marL="0" lvl="0" indent="0" algn="just">
                        <a:spcAft>
                          <a:spcPts val="0"/>
                        </a:spcAft>
                        <a:buFont typeface="+mj-lt"/>
                        <a:buNone/>
                      </a:pPr>
                      <a:r>
                        <a:rPr lang="en-US" sz="1100" dirty="0" smtClean="0">
                          <a:effectLst/>
                        </a:rPr>
                        <a:t>1. “</a:t>
                      </a:r>
                      <a:r>
                        <a:rPr lang="en-US" sz="1100" dirty="0" err="1" smtClean="0">
                          <a:effectLst/>
                        </a:rPr>
                        <a:t>Atheoretical</a:t>
                      </a:r>
                      <a:r>
                        <a:rPr lang="en-US" sz="1100" dirty="0">
                          <a:effectLst/>
                        </a:rPr>
                        <a:t>” idiographic case studies provide good descriptions that might be used in subsequent studies for theory building, but by themselves, such cases do not cumulate or contribute directly to theory.</a:t>
                      </a:r>
                      <a:endParaRPr lang="pt-BR" sz="1100" dirty="0">
                        <a:effectLst/>
                        <a:latin typeface="Times" charset="0"/>
                        <a:ea typeface="Calibri" charset="0"/>
                        <a:cs typeface="Times New Roman" charset="0"/>
                      </a:endParaRPr>
                    </a:p>
                  </a:txBody>
                  <a:tcPr marL="68580" marR="68580" marT="0" marB="0"/>
                </a:tc>
              </a:tr>
              <a:tr h="983101">
                <a:tc>
                  <a:txBody>
                    <a:bodyPr/>
                    <a:lstStyle/>
                    <a:p>
                      <a:pPr marL="0" lvl="0" indent="0" algn="just">
                        <a:spcAft>
                          <a:spcPts val="0"/>
                        </a:spcAft>
                        <a:buFont typeface="+mj-lt"/>
                        <a:buNone/>
                      </a:pPr>
                      <a:r>
                        <a:rPr lang="en-US" sz="1100" dirty="0" smtClean="0">
                          <a:effectLst/>
                        </a:rPr>
                        <a:t>2. </a:t>
                      </a:r>
                      <a:r>
                        <a:rPr lang="en-US" sz="1100" dirty="0" smtClean="0">
                          <a:effectLst/>
                        </a:rPr>
                        <a:t>“Configurative</a:t>
                      </a:r>
                      <a:r>
                        <a:rPr lang="en-US" sz="1100" dirty="0">
                          <a:effectLst/>
                        </a:rPr>
                        <a:t>” case studies use established theories to explain a case. The emphasis may be on explaining a historically important case, or a study may use a case to exemplify a theory for pedagogical purposes. A disciplined configurative case can contribute to theory testing because it can “impugn established theories if the theories ought to fit it but do not,” and it can serve heuristic purposes by highlighting the “need for new theory in neglected areas.” </a:t>
                      </a:r>
                      <a:endParaRPr lang="pt-BR" sz="1100" dirty="0">
                        <a:effectLst/>
                        <a:latin typeface="Times" charset="0"/>
                        <a:ea typeface="Calibri" charset="0"/>
                        <a:cs typeface="Times New Roman" charset="0"/>
                      </a:endParaRPr>
                    </a:p>
                  </a:txBody>
                  <a:tcPr marL="68580" marR="68580" marT="0" marB="0"/>
                </a:tc>
              </a:tr>
              <a:tr h="1310801">
                <a:tc>
                  <a:txBody>
                    <a:bodyPr/>
                    <a:lstStyle/>
                    <a:p>
                      <a:pPr marL="0" lvl="0" indent="0" algn="just">
                        <a:spcAft>
                          <a:spcPts val="0"/>
                        </a:spcAft>
                        <a:buFont typeface="+mj-lt"/>
                        <a:buNone/>
                      </a:pPr>
                      <a:r>
                        <a:rPr lang="en-US" sz="1100" dirty="0" smtClean="0">
                          <a:effectLst/>
                        </a:rPr>
                        <a:t>3. “Heuristic </a:t>
                      </a:r>
                      <a:r>
                        <a:rPr lang="en-US" sz="1100" dirty="0">
                          <a:effectLst/>
                        </a:rPr>
                        <a:t>case” studies inductively identify new variables, hypotheses, causal mechanisms, and causal paths. “Deviant” or “outlier” cases may be particularly useful for heuristic purposes, as by definition their outcomes are not what traditional theories would anticipate. Also, cases where variables co-vary as expected but are at extremely high or low values may help uncover causal mechanisms. Such cases may not allow inferences to wider populations if relationships are nonlinear or involve threshold effects, but limited inferences might be possible if causal mechanisms are identified.</a:t>
                      </a:r>
                      <a:endParaRPr lang="pt-BR" sz="1100" dirty="0">
                        <a:effectLst/>
                        <a:latin typeface="Times" charset="0"/>
                        <a:ea typeface="Calibri" charset="0"/>
                        <a:cs typeface="Times New Roman" charset="0"/>
                      </a:endParaRPr>
                    </a:p>
                  </a:txBody>
                  <a:tcPr marL="68580" marR="68580" marT="0" marB="0"/>
                </a:tc>
              </a:tr>
              <a:tr h="819251">
                <a:tc>
                  <a:txBody>
                    <a:bodyPr/>
                    <a:lstStyle/>
                    <a:p>
                      <a:pPr marL="0" lvl="0" indent="0" algn="just">
                        <a:spcAft>
                          <a:spcPts val="0"/>
                        </a:spcAft>
                        <a:buFont typeface="+mj-lt"/>
                        <a:buNone/>
                      </a:pPr>
                      <a:r>
                        <a:rPr lang="en-US" sz="1100" dirty="0" smtClean="0">
                          <a:effectLst/>
                        </a:rPr>
                        <a:t>4. “Validity </a:t>
                      </a:r>
                      <a:r>
                        <a:rPr lang="en-US" sz="1100" dirty="0">
                          <a:effectLst/>
                        </a:rPr>
                        <a:t>conditions” – Theory testing case studies assess the validity and scope conditions of single or competing theories. It is important in tests of theories to identify whether the test cases are most-likely, least-likely, or crucial for one or more theories. Testing may also be devised to identify the scope conditions of theories (the conditions under which they are most- and least-likely to apply).</a:t>
                      </a:r>
                      <a:endParaRPr lang="pt-BR" sz="1100" dirty="0">
                        <a:effectLst/>
                        <a:latin typeface="Times" charset="0"/>
                        <a:ea typeface="Calibri" charset="0"/>
                        <a:cs typeface="Times New Roman" charset="0"/>
                      </a:endParaRPr>
                    </a:p>
                  </a:txBody>
                  <a:tcPr marL="68580" marR="68580" marT="0" marB="0"/>
                </a:tc>
              </a:tr>
              <a:tr h="819251">
                <a:tc>
                  <a:txBody>
                    <a:bodyPr/>
                    <a:lstStyle/>
                    <a:p>
                      <a:pPr marL="0" lvl="0" indent="0" algn="just">
                        <a:spcAft>
                          <a:spcPts val="0"/>
                        </a:spcAft>
                        <a:buFont typeface="+mj-lt"/>
                        <a:buNone/>
                      </a:pPr>
                      <a:r>
                        <a:rPr lang="en-US" sz="1100" dirty="0" smtClean="0">
                          <a:effectLst/>
                        </a:rPr>
                        <a:t>5. “Plausibility </a:t>
                      </a:r>
                      <a:r>
                        <a:rPr lang="en-US" sz="1100" dirty="0">
                          <a:effectLst/>
                        </a:rPr>
                        <a:t>probes” are preliminary studies on relatively untested theories and hypotheses to determine whether more intensive and laborious testing is warranted. The term “plausibility probe” should not be used too loosely, as it is not intended to lower the standards of evidence and inference and allow for easy tests on most-likely cases.</a:t>
                      </a:r>
                      <a:endParaRPr lang="pt-BR" sz="1100" dirty="0">
                        <a:effectLst/>
                        <a:latin typeface="Times" charset="0"/>
                        <a:ea typeface="Calibri" charset="0"/>
                        <a:cs typeface="Times New Roman" charset="0"/>
                      </a:endParaRPr>
                    </a:p>
                  </a:txBody>
                  <a:tcPr marL="68580" marR="68580" marT="0" marB="0"/>
                </a:tc>
              </a:tr>
              <a:tr h="491550">
                <a:tc>
                  <a:txBody>
                    <a:bodyPr/>
                    <a:lstStyle/>
                    <a:p>
                      <a:pPr marL="0" lvl="0" indent="0">
                        <a:spcAft>
                          <a:spcPts val="0"/>
                        </a:spcAft>
                        <a:buFont typeface="+mj-lt"/>
                        <a:buNone/>
                      </a:pPr>
                      <a:r>
                        <a:rPr lang="en-US" sz="1100" dirty="0" smtClean="0">
                          <a:effectLst/>
                        </a:rPr>
                        <a:t>6. “Building </a:t>
                      </a:r>
                      <a:r>
                        <a:rPr lang="en-US" sz="1100" dirty="0">
                          <a:effectLst/>
                        </a:rPr>
                        <a:t>Block” studies of particular types or sub types of a phenomenon identify common patterns or serve a particular kind of heuristic purpose. These studies can be component parts of larger contingent generalizations and typological theories</a:t>
                      </a:r>
                      <a:endParaRPr lang="pt-BR" sz="1100" dirty="0">
                        <a:effectLst/>
                        <a:latin typeface="Calibri" charset="0"/>
                        <a:ea typeface="Calibri" charset="0"/>
                        <a:cs typeface="Times New Roman" charset="0"/>
                      </a:endParaRPr>
                    </a:p>
                  </a:txBody>
                  <a:tcPr marL="68580" marR="68580" marT="0" marB="0"/>
                </a:tc>
              </a:tr>
            </a:tbl>
          </a:graphicData>
        </a:graphic>
      </p:graphicFrame>
    </p:spTree>
    <p:extLst>
      <p:ext uri="{BB962C8B-B14F-4D97-AF65-F5344CB8AC3E}">
        <p14:creationId xmlns:p14="http://schemas.microsoft.com/office/powerpoint/2010/main" val="490892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1102290"/>
            <a:ext cx="8340057" cy="5629489"/>
          </a:xfrm>
        </p:spPr>
        <p:txBody>
          <a:bodyPr>
            <a:normAutofit fontScale="92500" lnSpcReduction="10000"/>
          </a:bodyPr>
          <a:lstStyle/>
          <a:p>
            <a:pPr algn="just"/>
            <a:r>
              <a:rPr lang="en-US" dirty="0">
                <a:solidFill>
                  <a:schemeClr val="tx1"/>
                </a:solidFill>
                <a:latin typeface="Cambria Math" charset="0"/>
                <a:ea typeface="Cambria Math" charset="0"/>
                <a:cs typeface="Cambria Math" charset="0"/>
              </a:rPr>
              <a:t>Case study is the intensive analysis of a single unit or a small number of units (the cases) where the purpose is to understand a larger class of similar units (a population of cases).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Case-study </a:t>
            </a:r>
            <a:r>
              <a:rPr lang="en-US" dirty="0">
                <a:solidFill>
                  <a:schemeClr val="tx1"/>
                </a:solidFill>
                <a:latin typeface="Cambria Math" charset="0"/>
                <a:ea typeface="Cambria Math" charset="0"/>
                <a:cs typeface="Cambria Math" charset="0"/>
              </a:rPr>
              <a:t>research thus requires a sample of one or several cases, each of which is a single, spatially-delimited phenomenon observed either at a given point in time or over some period of </a:t>
            </a:r>
            <a:r>
              <a:rPr lang="en-US" dirty="0" smtClean="0">
                <a:solidFill>
                  <a:schemeClr val="tx1"/>
                </a:solidFill>
                <a:latin typeface="Cambria Math" charset="0"/>
                <a:ea typeface="Cambria Math" charset="0"/>
                <a:cs typeface="Cambria Math" charset="0"/>
              </a:rPr>
              <a:t>time.</a:t>
            </a:r>
            <a:endParaRPr lang="pt-BR" dirty="0">
              <a:solidFill>
                <a:schemeClr val="tx1"/>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Within the context of a particular study, the definition of a case is determined by the theoretical interests that motivate the study, for cases exemplify the principal unit of concern in that study.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If </a:t>
            </a:r>
            <a:r>
              <a:rPr lang="en-US" dirty="0">
                <a:solidFill>
                  <a:schemeClr val="tx1"/>
                </a:solidFill>
                <a:latin typeface="Cambria Math" charset="0"/>
                <a:ea typeface="Cambria Math" charset="0"/>
                <a:cs typeface="Cambria Math" charset="0"/>
              </a:rPr>
              <a:t>the study is about the behavior of nation-states then cases are constituted by nation-states. If the study is about individuals, then cases are constituted by individuals. And so forth. One’s understanding of a case is thus dependent upon the central proposition an author is intending to prove or </a:t>
            </a:r>
            <a:r>
              <a:rPr lang="en-US" dirty="0" smtClean="0">
                <a:solidFill>
                  <a:schemeClr val="tx1"/>
                </a:solidFill>
                <a:latin typeface="Cambria Math" charset="0"/>
                <a:ea typeface="Cambria Math" charset="0"/>
                <a:cs typeface="Cambria Math" charset="0"/>
              </a:rPr>
              <a:t>demonstrate.</a:t>
            </a:r>
            <a:endParaRPr lang="pt-BR" dirty="0">
              <a:solidFill>
                <a:schemeClr val="tx1"/>
              </a:solidFill>
              <a:latin typeface="Cambria Math" charset="0"/>
              <a:ea typeface="Cambria Math" charset="0"/>
              <a:cs typeface="Cambria Math" charset="0"/>
            </a:endParaRPr>
          </a:p>
        </p:txBody>
      </p:sp>
      <p:sp>
        <p:nvSpPr>
          <p:cNvPr id="4" name="Title 1"/>
          <p:cNvSpPr>
            <a:spLocks noGrp="1"/>
          </p:cNvSpPr>
          <p:nvPr>
            <p:ph type="title"/>
          </p:nvPr>
        </p:nvSpPr>
        <p:spPr>
          <a:xfrm>
            <a:off x="549275" y="321289"/>
            <a:ext cx="8042276" cy="668268"/>
          </a:xfrm>
        </p:spPr>
        <p:txBody>
          <a:bodyPr anchor="ctr"/>
          <a:lstStyle/>
          <a:p>
            <a:r>
              <a:rPr lang="en-US" sz="3200" dirty="0" smtClean="0">
                <a:latin typeface="Cambria"/>
                <a:cs typeface="Cambria"/>
              </a:rPr>
              <a:t>Case Studies II</a:t>
            </a:r>
            <a:endParaRPr lang="en-US" sz="3200" dirty="0">
              <a:latin typeface="Cambria"/>
              <a:cs typeface="Cambria"/>
            </a:endParaRPr>
          </a:p>
        </p:txBody>
      </p:sp>
    </p:spTree>
    <p:extLst>
      <p:ext uri="{BB962C8B-B14F-4D97-AF65-F5344CB8AC3E}">
        <p14:creationId xmlns:p14="http://schemas.microsoft.com/office/powerpoint/2010/main" val="1758476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1102290"/>
            <a:ext cx="8340057" cy="5629489"/>
          </a:xfrm>
        </p:spPr>
        <p:txBody>
          <a:bodyPr>
            <a:normAutofit fontScale="92500"/>
          </a:bodyPr>
          <a:lstStyle/>
          <a:p>
            <a:pPr marL="0" indent="0" algn="ctr">
              <a:buNone/>
            </a:pPr>
            <a:r>
              <a:rPr lang="en-US" b="1" dirty="0">
                <a:solidFill>
                  <a:srgbClr val="FF0000"/>
                </a:solidFill>
                <a:latin typeface="Cambria Math" charset="0"/>
                <a:ea typeface="Cambria Math" charset="0"/>
                <a:cs typeface="Cambria Math" charset="0"/>
              </a:rPr>
              <a:t>Case </a:t>
            </a:r>
            <a:r>
              <a:rPr lang="en-US" b="1" dirty="0" smtClean="0">
                <a:solidFill>
                  <a:srgbClr val="FF0000"/>
                </a:solidFill>
                <a:latin typeface="Cambria Math" charset="0"/>
                <a:ea typeface="Cambria Math" charset="0"/>
                <a:cs typeface="Cambria Math" charset="0"/>
              </a:rPr>
              <a:t>selection </a:t>
            </a:r>
            <a:endParaRPr lang="pt-BR" dirty="0">
              <a:solidFill>
                <a:srgbClr val="FF0000"/>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In large-N analysis the problem of case selection has a straightforward solution: random sampling.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In </a:t>
            </a:r>
            <a:r>
              <a:rPr lang="en-US" dirty="0">
                <a:solidFill>
                  <a:schemeClr val="tx1"/>
                </a:solidFill>
                <a:latin typeface="Cambria Math" charset="0"/>
                <a:ea typeface="Cambria Math" charset="0"/>
                <a:cs typeface="Cambria Math" charset="0"/>
              </a:rPr>
              <a:t>case study analysis, however, selection procedures are not as well developed and are often problematic. This is usually understood as a problem of representativeness or sample bias: how to make sure that the chosen case(s) accurately represents the population of </a:t>
            </a:r>
            <a:r>
              <a:rPr lang="en-US" dirty="0" smtClean="0">
                <a:solidFill>
                  <a:schemeClr val="tx1"/>
                </a:solidFill>
                <a:latin typeface="Cambria Math" charset="0"/>
                <a:ea typeface="Cambria Math" charset="0"/>
                <a:cs typeface="Cambria Math" charset="0"/>
              </a:rPr>
              <a:t>interest.</a:t>
            </a:r>
            <a:endParaRPr lang="pt-BR" dirty="0">
              <a:solidFill>
                <a:schemeClr val="tx1"/>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Cases chosen must also provide sufficient variation along key parameters.</a:t>
            </a:r>
            <a:r>
              <a:rPr lang="en-US" baseline="30000" dirty="0">
                <a:solidFill>
                  <a:schemeClr val="tx1"/>
                </a:solidFill>
                <a:latin typeface="Cambria Math" charset="0"/>
                <a:ea typeface="Cambria Math" charset="0"/>
                <a:cs typeface="Cambria Math" charset="0"/>
              </a:rPr>
              <a:t> </a:t>
            </a:r>
            <a:r>
              <a:rPr lang="en-US" dirty="0">
                <a:solidFill>
                  <a:schemeClr val="tx1"/>
                </a:solidFill>
                <a:latin typeface="Cambria Math" charset="0"/>
                <a:ea typeface="Cambria Math" charset="0"/>
                <a:cs typeface="Cambria Math" charset="0"/>
              </a:rPr>
              <a:t>This issue receives little attention in cross-case research because it is usually safe to assume that a large-N sample will automatically contain sufficient variation to provide leverage for causal analysis, an assumption that does not necessarily hold for small-N </a:t>
            </a:r>
            <a:r>
              <a:rPr lang="en-US" dirty="0" smtClean="0">
                <a:solidFill>
                  <a:schemeClr val="tx1"/>
                </a:solidFill>
                <a:latin typeface="Cambria Math" charset="0"/>
                <a:ea typeface="Cambria Math" charset="0"/>
                <a:cs typeface="Cambria Math" charset="0"/>
              </a:rPr>
              <a:t>samples.</a:t>
            </a:r>
            <a:endParaRPr lang="pt-BR" dirty="0">
              <a:solidFill>
                <a:schemeClr val="tx1"/>
              </a:solidFill>
              <a:latin typeface="Cambria Math" charset="0"/>
              <a:ea typeface="Cambria Math" charset="0"/>
              <a:cs typeface="Cambria Math" charset="0"/>
            </a:endParaRPr>
          </a:p>
        </p:txBody>
      </p:sp>
      <p:sp>
        <p:nvSpPr>
          <p:cNvPr id="4" name="Title 1"/>
          <p:cNvSpPr>
            <a:spLocks noGrp="1"/>
          </p:cNvSpPr>
          <p:nvPr>
            <p:ph type="title"/>
          </p:nvPr>
        </p:nvSpPr>
        <p:spPr>
          <a:xfrm>
            <a:off x="549275" y="321289"/>
            <a:ext cx="8042276" cy="668268"/>
          </a:xfrm>
        </p:spPr>
        <p:txBody>
          <a:bodyPr anchor="ctr"/>
          <a:lstStyle/>
          <a:p>
            <a:r>
              <a:rPr lang="en-US" sz="3200" dirty="0" smtClean="0">
                <a:latin typeface="Cambria"/>
                <a:cs typeface="Cambria"/>
              </a:rPr>
              <a:t>Case Studies III</a:t>
            </a:r>
            <a:endParaRPr lang="en-US" sz="3200" dirty="0">
              <a:latin typeface="Cambria"/>
              <a:cs typeface="Cambria"/>
            </a:endParaRPr>
          </a:p>
        </p:txBody>
      </p:sp>
    </p:spTree>
    <p:extLst>
      <p:ext uri="{BB962C8B-B14F-4D97-AF65-F5344CB8AC3E}">
        <p14:creationId xmlns:p14="http://schemas.microsoft.com/office/powerpoint/2010/main" val="761614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1102290"/>
            <a:ext cx="8340057" cy="5629489"/>
          </a:xfrm>
        </p:spPr>
        <p:txBody>
          <a:bodyPr>
            <a:normAutofit fontScale="92500" lnSpcReduction="10000"/>
          </a:bodyPr>
          <a:lstStyle/>
          <a:p>
            <a:pPr algn="just"/>
            <a:r>
              <a:rPr lang="en-US" dirty="0">
                <a:solidFill>
                  <a:schemeClr val="tx1"/>
                </a:solidFill>
                <a:latin typeface="Cambria Math" charset="0"/>
                <a:ea typeface="Cambria Math" charset="0"/>
                <a:cs typeface="Cambria Math" charset="0"/>
              </a:rPr>
              <a:t>Questions about </a:t>
            </a:r>
            <a:r>
              <a:rPr lang="en-US" dirty="0">
                <a:solidFill>
                  <a:srgbClr val="FF0000"/>
                </a:solidFill>
                <a:latin typeface="Cambria Math" charset="0"/>
                <a:ea typeface="Cambria Math" charset="0"/>
                <a:cs typeface="Cambria Math" charset="0"/>
              </a:rPr>
              <a:t>case selection </a:t>
            </a:r>
            <a:r>
              <a:rPr lang="en-US" dirty="0">
                <a:solidFill>
                  <a:schemeClr val="tx1"/>
                </a:solidFill>
                <a:latin typeface="Cambria Math" charset="0"/>
                <a:ea typeface="Cambria Math" charset="0"/>
                <a:cs typeface="Cambria Math" charset="0"/>
              </a:rPr>
              <a:t>inevitably hinge upon the population of an inference.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It </a:t>
            </a:r>
            <a:r>
              <a:rPr lang="en-US" dirty="0">
                <a:solidFill>
                  <a:schemeClr val="tx1"/>
                </a:solidFill>
                <a:latin typeface="Cambria Math" charset="0"/>
                <a:ea typeface="Cambria Math" charset="0"/>
                <a:cs typeface="Cambria Math" charset="0"/>
              </a:rPr>
              <a:t>is only by reference to this larger set of cases that one can begin to think about which cases might be most appropriate for in-depth analysis.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Thus</a:t>
            </a:r>
            <a:r>
              <a:rPr lang="en-US" dirty="0">
                <a:solidFill>
                  <a:schemeClr val="tx1"/>
                </a:solidFill>
                <a:latin typeface="Cambria Math" charset="0"/>
                <a:ea typeface="Cambria Math" charset="0"/>
                <a:cs typeface="Cambria Math" charset="0"/>
              </a:rPr>
              <a:t>, researchers must specify the set of cases which the research question or a specific proposition might apply to -- the breadth, domain, scope, or population (all are near-synonyms) of the case </a:t>
            </a:r>
            <a:r>
              <a:rPr lang="en-US" dirty="0" smtClean="0">
                <a:solidFill>
                  <a:schemeClr val="tx1"/>
                </a:solidFill>
                <a:latin typeface="Cambria Math" charset="0"/>
                <a:ea typeface="Cambria Math" charset="0"/>
                <a:cs typeface="Cambria Math" charset="0"/>
              </a:rPr>
              <a:t>study.</a:t>
            </a:r>
          </a:p>
          <a:p>
            <a:pPr algn="just"/>
            <a:r>
              <a:rPr lang="en-US" dirty="0">
                <a:solidFill>
                  <a:schemeClr val="tx1"/>
                </a:solidFill>
                <a:latin typeface="Cambria Math" charset="0"/>
                <a:ea typeface="Cambria Math" charset="0"/>
                <a:cs typeface="Cambria Math" charset="0"/>
              </a:rPr>
              <a:t>Case selection in case study research has the same twin objectives as random sampling. That is, one desires: </a:t>
            </a:r>
          </a:p>
          <a:p>
            <a:pPr marL="457200" indent="-457200" algn="just">
              <a:buFont typeface="+mj-lt"/>
              <a:buAutoNum type="arabicPeriod"/>
            </a:pPr>
            <a:r>
              <a:rPr lang="en-US" dirty="0">
                <a:solidFill>
                  <a:schemeClr val="tx1"/>
                </a:solidFill>
                <a:latin typeface="Cambria Math" charset="0"/>
                <a:ea typeface="Cambria Math" charset="0"/>
                <a:cs typeface="Cambria Math" charset="0"/>
              </a:rPr>
              <a:t>a representative sample</a:t>
            </a:r>
          </a:p>
          <a:p>
            <a:pPr marL="457200" indent="-457200" algn="just">
              <a:buFont typeface="+mj-lt"/>
              <a:buAutoNum type="arabicPeriod"/>
            </a:pPr>
            <a:r>
              <a:rPr lang="en-US" dirty="0">
                <a:solidFill>
                  <a:schemeClr val="tx1"/>
                </a:solidFill>
                <a:latin typeface="Cambria Math" charset="0"/>
                <a:ea typeface="Cambria Math" charset="0"/>
                <a:cs typeface="Cambria Math" charset="0"/>
              </a:rPr>
              <a:t>useful variation on the dimensions of theoretical interest. </a:t>
            </a:r>
          </a:p>
        </p:txBody>
      </p:sp>
      <p:sp>
        <p:nvSpPr>
          <p:cNvPr id="4" name="Title 1"/>
          <p:cNvSpPr>
            <a:spLocks noGrp="1"/>
          </p:cNvSpPr>
          <p:nvPr>
            <p:ph type="title"/>
          </p:nvPr>
        </p:nvSpPr>
        <p:spPr>
          <a:xfrm>
            <a:off x="549275" y="321289"/>
            <a:ext cx="8042276" cy="668268"/>
          </a:xfrm>
        </p:spPr>
        <p:txBody>
          <a:bodyPr anchor="ctr"/>
          <a:lstStyle/>
          <a:p>
            <a:r>
              <a:rPr lang="en-US" sz="3200" dirty="0" smtClean="0">
                <a:latin typeface="Cambria"/>
                <a:cs typeface="Cambria"/>
              </a:rPr>
              <a:t>Case Studies IV</a:t>
            </a:r>
            <a:endParaRPr lang="en-US" sz="3200" dirty="0">
              <a:latin typeface="Cambria"/>
              <a:cs typeface="Cambria"/>
            </a:endParaRPr>
          </a:p>
        </p:txBody>
      </p:sp>
    </p:spTree>
    <p:extLst>
      <p:ext uri="{BB962C8B-B14F-4D97-AF65-F5344CB8AC3E}">
        <p14:creationId xmlns:p14="http://schemas.microsoft.com/office/powerpoint/2010/main" val="2041648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1102290"/>
            <a:ext cx="8340057" cy="5629489"/>
          </a:xfrm>
        </p:spPr>
        <p:txBody>
          <a:bodyPr>
            <a:normAutofit/>
          </a:bodyPr>
          <a:lstStyle/>
          <a:p>
            <a:pPr algn="just"/>
            <a:r>
              <a:rPr lang="en-US" dirty="0">
                <a:solidFill>
                  <a:schemeClr val="tx1"/>
                </a:solidFill>
                <a:latin typeface="Cambria Math" charset="0"/>
                <a:ea typeface="Cambria Math" charset="0"/>
                <a:cs typeface="Cambria Math" charset="0"/>
              </a:rPr>
              <a:t>Three important considerations for case studies: </a:t>
            </a:r>
            <a:endParaRPr lang="en-US" dirty="0" smtClean="0">
              <a:solidFill>
                <a:schemeClr val="tx1"/>
              </a:solidFill>
              <a:latin typeface="Cambria Math" charset="0"/>
              <a:ea typeface="Cambria Math" charset="0"/>
              <a:cs typeface="Cambria Math" charset="0"/>
            </a:endParaRPr>
          </a:p>
          <a:p>
            <a:pPr marL="457200" indent="-457200" algn="just">
              <a:buFont typeface="+mj-lt"/>
              <a:buAutoNum type="arabicPeriod"/>
            </a:pPr>
            <a:r>
              <a:rPr lang="en-US" dirty="0" smtClean="0">
                <a:solidFill>
                  <a:schemeClr val="tx1"/>
                </a:solidFill>
                <a:latin typeface="Cambria Math" charset="0"/>
                <a:ea typeface="Cambria Math" charset="0"/>
                <a:cs typeface="Cambria Math" charset="0"/>
              </a:rPr>
              <a:t>pragmatic</a:t>
            </a:r>
            <a:r>
              <a:rPr lang="en-US" dirty="0">
                <a:solidFill>
                  <a:schemeClr val="tx1"/>
                </a:solidFill>
                <a:latin typeface="Cambria Math" charset="0"/>
                <a:ea typeface="Cambria Math" charset="0"/>
                <a:cs typeface="Cambria Math" charset="0"/>
              </a:rPr>
              <a:t>, logistical </a:t>
            </a:r>
            <a:r>
              <a:rPr lang="en-US" dirty="0" smtClean="0">
                <a:solidFill>
                  <a:schemeClr val="tx1"/>
                </a:solidFill>
                <a:latin typeface="Cambria Math" charset="0"/>
                <a:ea typeface="Cambria Math" charset="0"/>
                <a:cs typeface="Cambria Math" charset="0"/>
              </a:rPr>
              <a:t>issues</a:t>
            </a:r>
          </a:p>
          <a:p>
            <a:pPr marL="457200" indent="-457200" algn="just">
              <a:buFont typeface="+mj-lt"/>
              <a:buAutoNum type="arabicPeriod"/>
            </a:pPr>
            <a:r>
              <a:rPr lang="en-US" dirty="0" smtClean="0">
                <a:solidFill>
                  <a:schemeClr val="tx1"/>
                </a:solidFill>
                <a:latin typeface="Cambria Math" charset="0"/>
                <a:ea typeface="Cambria Math" charset="0"/>
                <a:cs typeface="Cambria Math" charset="0"/>
              </a:rPr>
              <a:t>the </a:t>
            </a:r>
            <a:r>
              <a:rPr lang="en-US" dirty="0">
                <a:solidFill>
                  <a:schemeClr val="tx1"/>
                </a:solidFill>
                <a:latin typeface="Cambria Math" charset="0"/>
                <a:ea typeface="Cambria Math" charset="0"/>
                <a:cs typeface="Cambria Math" charset="0"/>
              </a:rPr>
              <a:t>theoretical prominence of a case in the literature on a </a:t>
            </a:r>
            <a:r>
              <a:rPr lang="en-US" dirty="0" smtClean="0">
                <a:solidFill>
                  <a:schemeClr val="tx1"/>
                </a:solidFill>
                <a:latin typeface="Cambria Math" charset="0"/>
                <a:ea typeface="Cambria Math" charset="0"/>
                <a:cs typeface="Cambria Math" charset="0"/>
              </a:rPr>
              <a:t>topic</a:t>
            </a:r>
          </a:p>
          <a:p>
            <a:pPr marL="457200" indent="-457200" algn="just">
              <a:buFont typeface="+mj-lt"/>
              <a:buAutoNum type="arabicPeriod"/>
            </a:pPr>
            <a:r>
              <a:rPr lang="en-US" dirty="0" smtClean="0">
                <a:solidFill>
                  <a:schemeClr val="tx1"/>
                </a:solidFill>
                <a:latin typeface="Cambria Math" charset="0"/>
                <a:ea typeface="Cambria Math" charset="0"/>
                <a:cs typeface="Cambria Math" charset="0"/>
              </a:rPr>
              <a:t>within-case </a:t>
            </a:r>
            <a:r>
              <a:rPr lang="en-US" dirty="0">
                <a:solidFill>
                  <a:schemeClr val="tx1"/>
                </a:solidFill>
                <a:latin typeface="Cambria Math" charset="0"/>
                <a:ea typeface="Cambria Math" charset="0"/>
                <a:cs typeface="Cambria Math" charset="0"/>
              </a:rPr>
              <a:t>characteristics of a </a:t>
            </a:r>
            <a:r>
              <a:rPr lang="en-US" dirty="0" smtClean="0">
                <a:solidFill>
                  <a:schemeClr val="tx1"/>
                </a:solidFill>
                <a:latin typeface="Cambria Math" charset="0"/>
                <a:ea typeface="Cambria Math" charset="0"/>
                <a:cs typeface="Cambria Math" charset="0"/>
              </a:rPr>
              <a:t>case</a:t>
            </a:r>
          </a:p>
          <a:p>
            <a:pPr algn="just"/>
            <a:r>
              <a:rPr lang="en-US" dirty="0" smtClean="0">
                <a:solidFill>
                  <a:schemeClr val="tx1"/>
                </a:solidFill>
                <a:latin typeface="Cambria Math" charset="0"/>
                <a:ea typeface="Cambria Math" charset="0"/>
                <a:cs typeface="Cambria Math" charset="0"/>
              </a:rPr>
              <a:t>One’s </a:t>
            </a:r>
            <a:r>
              <a:rPr lang="en-US" dirty="0">
                <a:solidFill>
                  <a:schemeClr val="tx1"/>
                </a:solidFill>
                <a:latin typeface="Cambria Math" charset="0"/>
                <a:ea typeface="Cambria Math" charset="0"/>
                <a:cs typeface="Cambria Math" charset="0"/>
              </a:rPr>
              <a:t>choice of cases is therefore driven by the way a case is situated on such dimensions within the population of interest.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It </a:t>
            </a:r>
            <a:r>
              <a:rPr lang="en-US" dirty="0">
                <a:solidFill>
                  <a:schemeClr val="tx1"/>
                </a:solidFill>
                <a:latin typeface="Cambria Math" charset="0"/>
                <a:ea typeface="Cambria Math" charset="0"/>
                <a:cs typeface="Cambria Math" charset="0"/>
              </a:rPr>
              <a:t>is from such cross-case characteristics that we derive the following seven case study types: </a:t>
            </a:r>
            <a:r>
              <a:rPr lang="en-US" i="1" dirty="0">
                <a:solidFill>
                  <a:schemeClr val="tx1"/>
                </a:solidFill>
                <a:latin typeface="Cambria Math" charset="0"/>
                <a:ea typeface="Cambria Math" charset="0"/>
                <a:cs typeface="Cambria Math" charset="0"/>
              </a:rPr>
              <a:t>typical</a:t>
            </a:r>
            <a:r>
              <a:rPr lang="en-US" dirty="0">
                <a:solidFill>
                  <a:schemeClr val="tx1"/>
                </a:solidFill>
                <a:latin typeface="Cambria Math" charset="0"/>
                <a:ea typeface="Cambria Math" charset="0"/>
                <a:cs typeface="Cambria Math" charset="0"/>
              </a:rPr>
              <a:t>, </a:t>
            </a:r>
            <a:r>
              <a:rPr lang="en-US" i="1" dirty="0">
                <a:solidFill>
                  <a:schemeClr val="tx1"/>
                </a:solidFill>
                <a:latin typeface="Cambria Math" charset="0"/>
                <a:ea typeface="Cambria Math" charset="0"/>
                <a:cs typeface="Cambria Math" charset="0"/>
              </a:rPr>
              <a:t>diverse, </a:t>
            </a:r>
            <a:r>
              <a:rPr lang="en-US" i="1" dirty="0" smtClean="0">
                <a:solidFill>
                  <a:schemeClr val="tx1"/>
                </a:solidFill>
                <a:latin typeface="Cambria Math" charset="0"/>
                <a:ea typeface="Cambria Math" charset="0"/>
                <a:cs typeface="Cambria Math" charset="0"/>
              </a:rPr>
              <a:t>deviant</a:t>
            </a:r>
            <a:r>
              <a:rPr lang="en-US" dirty="0">
                <a:solidFill>
                  <a:schemeClr val="tx1"/>
                </a:solidFill>
                <a:latin typeface="Cambria Math" charset="0"/>
                <a:ea typeface="Cambria Math" charset="0"/>
                <a:cs typeface="Cambria Math" charset="0"/>
              </a:rPr>
              <a:t>, </a:t>
            </a:r>
            <a:r>
              <a:rPr lang="en-US" dirty="0" smtClean="0">
                <a:solidFill>
                  <a:schemeClr val="tx1"/>
                </a:solidFill>
                <a:latin typeface="Cambria Math" charset="0"/>
                <a:ea typeface="Cambria Math" charset="0"/>
                <a:cs typeface="Cambria Math" charset="0"/>
              </a:rPr>
              <a:t> </a:t>
            </a:r>
            <a:r>
              <a:rPr lang="en-US" i="1" dirty="0">
                <a:solidFill>
                  <a:schemeClr val="tx1"/>
                </a:solidFill>
                <a:latin typeface="Cambria Math" charset="0"/>
                <a:ea typeface="Cambria Math" charset="0"/>
                <a:cs typeface="Cambria Math" charset="0"/>
              </a:rPr>
              <a:t>most-similar</a:t>
            </a:r>
            <a:r>
              <a:rPr lang="en-US" dirty="0">
                <a:solidFill>
                  <a:schemeClr val="tx1"/>
                </a:solidFill>
                <a:latin typeface="Cambria Math" charset="0"/>
                <a:ea typeface="Cambria Math" charset="0"/>
                <a:cs typeface="Cambria Math" charset="0"/>
              </a:rPr>
              <a:t>, and </a:t>
            </a:r>
            <a:r>
              <a:rPr lang="en-US" i="1" dirty="0" smtClean="0">
                <a:solidFill>
                  <a:schemeClr val="tx1"/>
                </a:solidFill>
                <a:latin typeface="Cambria Math" charset="0"/>
                <a:ea typeface="Cambria Math" charset="0"/>
                <a:cs typeface="Cambria Math" charset="0"/>
              </a:rPr>
              <a:t>most-different</a:t>
            </a:r>
            <a:r>
              <a:rPr lang="en-US" dirty="0" smtClean="0">
                <a:solidFill>
                  <a:schemeClr val="tx1"/>
                </a:solidFill>
                <a:latin typeface="Cambria Math" charset="0"/>
                <a:ea typeface="Cambria Math" charset="0"/>
                <a:cs typeface="Cambria Math" charset="0"/>
              </a:rPr>
              <a:t>.</a:t>
            </a:r>
            <a:endParaRPr lang="pt-BR" dirty="0" smtClean="0">
              <a:solidFill>
                <a:schemeClr val="tx1"/>
              </a:solidFill>
              <a:latin typeface="Cambria Math" charset="0"/>
              <a:ea typeface="Cambria Math" charset="0"/>
              <a:cs typeface="Cambria Math" charset="0"/>
            </a:endParaRPr>
          </a:p>
        </p:txBody>
      </p:sp>
      <p:sp>
        <p:nvSpPr>
          <p:cNvPr id="4" name="Title 1"/>
          <p:cNvSpPr>
            <a:spLocks noGrp="1"/>
          </p:cNvSpPr>
          <p:nvPr>
            <p:ph type="title"/>
          </p:nvPr>
        </p:nvSpPr>
        <p:spPr>
          <a:xfrm>
            <a:off x="549275" y="321289"/>
            <a:ext cx="8042276" cy="668268"/>
          </a:xfrm>
        </p:spPr>
        <p:txBody>
          <a:bodyPr anchor="ctr"/>
          <a:lstStyle/>
          <a:p>
            <a:r>
              <a:rPr lang="en-US" sz="3200" dirty="0" smtClean="0">
                <a:latin typeface="Cambria"/>
                <a:cs typeface="Cambria"/>
              </a:rPr>
              <a:t>Case Studies V</a:t>
            </a:r>
            <a:endParaRPr lang="en-US" sz="3200" dirty="0">
              <a:latin typeface="Cambria"/>
              <a:cs typeface="Cambria"/>
            </a:endParaRPr>
          </a:p>
        </p:txBody>
      </p:sp>
    </p:spTree>
    <p:extLst>
      <p:ext uri="{BB962C8B-B14F-4D97-AF65-F5344CB8AC3E}">
        <p14:creationId xmlns:p14="http://schemas.microsoft.com/office/powerpoint/2010/main" val="1243432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801666"/>
            <a:ext cx="8340057" cy="5930113"/>
          </a:xfrm>
        </p:spPr>
        <p:txBody>
          <a:bodyPr>
            <a:normAutofit/>
          </a:bodyPr>
          <a:lstStyle/>
          <a:p>
            <a:pPr marL="0" indent="0" algn="ctr">
              <a:buNone/>
            </a:pPr>
            <a:r>
              <a:rPr lang="en-US" dirty="0" smtClean="0">
                <a:solidFill>
                  <a:srgbClr val="FF0000"/>
                </a:solidFill>
                <a:latin typeface="Cambria Math" charset="0"/>
                <a:ea typeface="Cambria Math" charset="0"/>
                <a:cs typeface="Cambria Math" charset="0"/>
              </a:rPr>
              <a:t>Cross-Case </a:t>
            </a:r>
            <a:r>
              <a:rPr lang="en-US" dirty="0">
                <a:solidFill>
                  <a:srgbClr val="FF0000"/>
                </a:solidFill>
                <a:latin typeface="Cambria Math" charset="0"/>
                <a:ea typeface="Cambria Math" charset="0"/>
                <a:cs typeface="Cambria Math" charset="0"/>
              </a:rPr>
              <a:t>Methods of Case Selection and </a:t>
            </a:r>
            <a:r>
              <a:rPr lang="en-US" dirty="0" smtClean="0">
                <a:solidFill>
                  <a:srgbClr val="FF0000"/>
                </a:solidFill>
                <a:latin typeface="Cambria Math" charset="0"/>
                <a:ea typeface="Cambria Math" charset="0"/>
                <a:cs typeface="Cambria Math" charset="0"/>
              </a:rPr>
              <a:t>Analysis</a:t>
            </a:r>
          </a:p>
          <a:p>
            <a:pPr marL="0" indent="0" algn="ctr">
              <a:buNone/>
            </a:pPr>
            <a:endParaRPr lang="pt-BR" dirty="0">
              <a:solidFill>
                <a:srgbClr val="FF0000"/>
              </a:solidFill>
              <a:latin typeface="Cambria Math" charset="0"/>
              <a:ea typeface="Cambria Math" charset="0"/>
              <a:cs typeface="Cambria Math" charset="0"/>
            </a:endParaRPr>
          </a:p>
        </p:txBody>
      </p:sp>
      <p:sp>
        <p:nvSpPr>
          <p:cNvPr id="4" name="Title 1"/>
          <p:cNvSpPr>
            <a:spLocks noGrp="1"/>
          </p:cNvSpPr>
          <p:nvPr>
            <p:ph type="title"/>
          </p:nvPr>
        </p:nvSpPr>
        <p:spPr>
          <a:xfrm>
            <a:off x="549275" y="321290"/>
            <a:ext cx="8042276" cy="292486"/>
          </a:xfrm>
        </p:spPr>
        <p:txBody>
          <a:bodyPr anchor="ctr"/>
          <a:lstStyle/>
          <a:p>
            <a:r>
              <a:rPr lang="en-US" sz="3200" dirty="0" smtClean="0">
                <a:latin typeface="Cambria"/>
                <a:cs typeface="Cambria"/>
              </a:rPr>
              <a:t>Case Studies VI</a:t>
            </a:r>
            <a:endParaRPr lang="en-US" sz="3200" dirty="0">
              <a:latin typeface="Cambria"/>
              <a:cs typeface="Cambria"/>
            </a:endParaRPr>
          </a:p>
        </p:txBody>
      </p:sp>
      <p:graphicFrame>
        <p:nvGraphicFramePr>
          <p:cNvPr id="2" name="Tabela 1"/>
          <p:cNvGraphicFramePr>
            <a:graphicFrameLocks noGrp="1"/>
          </p:cNvGraphicFramePr>
          <p:nvPr>
            <p:extLst>
              <p:ext uri="{D42A27DB-BD31-4B8C-83A1-F6EECF244321}">
                <p14:modId xmlns:p14="http://schemas.microsoft.com/office/powerpoint/2010/main" val="1983595697"/>
              </p:ext>
            </p:extLst>
          </p:nvPr>
        </p:nvGraphicFramePr>
        <p:xfrm>
          <a:off x="701458" y="1365337"/>
          <a:ext cx="8041709" cy="5315210"/>
        </p:xfrm>
        <a:graphic>
          <a:graphicData uri="http://schemas.openxmlformats.org/drawingml/2006/table">
            <a:tbl>
              <a:tblPr firstRow="1" firstCol="1" bandRow="1">
                <a:tableStyleId>{5C22544A-7EE6-4342-B048-85BDC9FD1C3A}</a:tableStyleId>
              </a:tblPr>
              <a:tblGrid>
                <a:gridCol w="8041709"/>
              </a:tblGrid>
              <a:tr h="751562">
                <a:tc>
                  <a:txBody>
                    <a:bodyPr/>
                    <a:lstStyle/>
                    <a:p>
                      <a:pPr algn="just">
                        <a:spcAft>
                          <a:spcPts val="0"/>
                        </a:spcAft>
                      </a:pPr>
                      <a:r>
                        <a:rPr lang="en-US" sz="1000">
                          <a:effectLst/>
                        </a:rPr>
                        <a:t>1. Typical </a:t>
                      </a:r>
                      <a:endParaRPr lang="pt-BR" sz="1000">
                        <a:effectLst/>
                      </a:endParaRPr>
                    </a:p>
                    <a:p>
                      <a:pPr algn="just">
                        <a:spcAft>
                          <a:spcPts val="0"/>
                        </a:spcAft>
                      </a:pPr>
                      <a:r>
                        <a:rPr lang="en-US" sz="1000">
                          <a:effectLst/>
                        </a:rPr>
                        <a:t>◦ Definition: Cases (1 or more) are typical examples of some cross-case relationship. </a:t>
                      </a:r>
                      <a:endParaRPr lang="pt-BR" sz="1000">
                        <a:effectLst/>
                      </a:endParaRPr>
                    </a:p>
                    <a:p>
                      <a:pPr algn="just">
                        <a:spcAft>
                          <a:spcPts val="0"/>
                        </a:spcAft>
                      </a:pPr>
                      <a:r>
                        <a:rPr lang="en-US" sz="1000">
                          <a:effectLst/>
                        </a:rPr>
                        <a:t>◦ Large-N technique: A low-residual case (on-lier). </a:t>
                      </a:r>
                      <a:endParaRPr lang="pt-BR" sz="1000">
                        <a:effectLst/>
                      </a:endParaRPr>
                    </a:p>
                    <a:p>
                      <a:pPr algn="just">
                        <a:spcAft>
                          <a:spcPts val="0"/>
                        </a:spcAft>
                      </a:pPr>
                      <a:r>
                        <a:rPr lang="en-US" sz="1000">
                          <a:effectLst/>
                        </a:rPr>
                        <a:t>◦ Uses: Confirmatory. To probe causal mechanisms that may either confirm or disconfirm a given theory. </a:t>
                      </a:r>
                      <a:endParaRPr lang="pt-BR" sz="1000">
                        <a:effectLst/>
                      </a:endParaRPr>
                    </a:p>
                    <a:p>
                      <a:pPr algn="just">
                        <a:spcAft>
                          <a:spcPts val="0"/>
                        </a:spcAft>
                      </a:pPr>
                      <a:r>
                        <a:rPr lang="en-US" sz="1000">
                          <a:effectLst/>
                        </a:rPr>
                        <a:t>◦ Representativeness: By definition, the typical case is representative, given the specified relationship. </a:t>
                      </a:r>
                      <a:endParaRPr lang="pt-BR" sz="1000">
                        <a:effectLst/>
                        <a:latin typeface="Times New Roman" charset="0"/>
                        <a:ea typeface="Calibri" charset="0"/>
                      </a:endParaRPr>
                    </a:p>
                  </a:txBody>
                  <a:tcPr marL="38780" marR="38780" marT="0" marB="0"/>
                </a:tc>
              </a:tr>
              <a:tr h="1352810">
                <a:tc>
                  <a:txBody>
                    <a:bodyPr/>
                    <a:lstStyle/>
                    <a:p>
                      <a:pPr algn="just">
                        <a:spcAft>
                          <a:spcPts val="0"/>
                        </a:spcAft>
                      </a:pPr>
                      <a:r>
                        <a:rPr lang="en-US" sz="1000" dirty="0">
                          <a:effectLst/>
                        </a:rPr>
                        <a:t>2. Diverse </a:t>
                      </a:r>
                      <a:endParaRPr lang="pt-BR" sz="1000" dirty="0">
                        <a:effectLst/>
                      </a:endParaRPr>
                    </a:p>
                    <a:p>
                      <a:pPr algn="just">
                        <a:spcAft>
                          <a:spcPts val="0"/>
                        </a:spcAft>
                      </a:pPr>
                      <a:r>
                        <a:rPr lang="en-US" sz="1000" dirty="0">
                          <a:effectLst/>
                        </a:rPr>
                        <a:t>◦ Definition: Cases (2 or more) exemplify diverse values of X, Y, or X/Y. </a:t>
                      </a:r>
                      <a:endParaRPr lang="pt-BR" sz="1000" dirty="0">
                        <a:effectLst/>
                      </a:endParaRPr>
                    </a:p>
                    <a:p>
                      <a:pPr algn="just">
                        <a:spcAft>
                          <a:spcPts val="0"/>
                        </a:spcAft>
                      </a:pPr>
                      <a:r>
                        <a:rPr lang="en-US" sz="1000" dirty="0">
                          <a:effectLst/>
                        </a:rPr>
                        <a:t>◦ Large-N technique: Diversity may be calculated by a) categorical values of X or Y (e.g., Jewish, Catholic, Protestant), b) standard deviations of X or Y (if continuous), c) combinations of values (e.g., based on cross-tabulations, factor analysis, or discriminant analysis). </a:t>
                      </a:r>
                      <a:endParaRPr lang="pt-BR" sz="1000" dirty="0">
                        <a:effectLst/>
                      </a:endParaRPr>
                    </a:p>
                    <a:p>
                      <a:pPr algn="just">
                        <a:spcAft>
                          <a:spcPts val="0"/>
                        </a:spcAft>
                      </a:pPr>
                      <a:r>
                        <a:rPr lang="en-US" sz="1000" dirty="0">
                          <a:effectLst/>
                        </a:rPr>
                        <a:t>◦ Uses: Exploratory or confirmatory. Illuminates the full range of variation on X, Y, or X/Y. </a:t>
                      </a:r>
                      <a:endParaRPr lang="pt-BR" sz="1000" dirty="0">
                        <a:effectLst/>
                      </a:endParaRPr>
                    </a:p>
                    <a:p>
                      <a:pPr algn="just">
                        <a:spcAft>
                          <a:spcPts val="0"/>
                        </a:spcAft>
                      </a:pPr>
                      <a:r>
                        <a:rPr lang="en-US" sz="1000" dirty="0">
                          <a:effectLst/>
                        </a:rPr>
                        <a:t>◦ Representativeness: Diverse cases are likely to be representative in the minimal sense of representing the full variation of the population. (Of course, they may not mirror the distribution of that variation in the population.) </a:t>
                      </a:r>
                      <a:endParaRPr lang="pt-BR" sz="1000" dirty="0">
                        <a:effectLst/>
                        <a:latin typeface="Times New Roman" charset="0"/>
                        <a:ea typeface="Calibri" charset="0"/>
                      </a:endParaRPr>
                    </a:p>
                  </a:txBody>
                  <a:tcPr marL="38780" marR="38780" marT="0" marB="0"/>
                </a:tc>
              </a:tr>
              <a:tr h="1202498">
                <a:tc>
                  <a:txBody>
                    <a:bodyPr/>
                    <a:lstStyle/>
                    <a:p>
                      <a:pPr algn="just">
                        <a:spcAft>
                          <a:spcPts val="0"/>
                        </a:spcAft>
                      </a:pPr>
                      <a:r>
                        <a:rPr lang="en-US" sz="1000" dirty="0">
                          <a:effectLst/>
                        </a:rPr>
                        <a:t>3. Deviant </a:t>
                      </a:r>
                      <a:endParaRPr lang="pt-BR" sz="1000" dirty="0">
                        <a:effectLst/>
                      </a:endParaRPr>
                    </a:p>
                    <a:p>
                      <a:pPr algn="just">
                        <a:spcAft>
                          <a:spcPts val="0"/>
                        </a:spcAft>
                      </a:pPr>
                      <a:r>
                        <a:rPr lang="en-US" sz="1000" dirty="0">
                          <a:effectLst/>
                        </a:rPr>
                        <a:t>◦ Definition: Cases (1 or more) deviate from some cross-case relationship. </a:t>
                      </a:r>
                      <a:endParaRPr lang="pt-BR" sz="1000" dirty="0">
                        <a:effectLst/>
                      </a:endParaRPr>
                    </a:p>
                    <a:p>
                      <a:pPr algn="just">
                        <a:spcAft>
                          <a:spcPts val="0"/>
                        </a:spcAft>
                      </a:pPr>
                      <a:r>
                        <a:rPr lang="en-US" sz="1000" dirty="0">
                          <a:effectLst/>
                        </a:rPr>
                        <a:t>◦ Large-N technique: A high-residual case (outlier). </a:t>
                      </a:r>
                      <a:endParaRPr lang="pt-BR" sz="1000" dirty="0">
                        <a:effectLst/>
                      </a:endParaRPr>
                    </a:p>
                    <a:p>
                      <a:pPr algn="just">
                        <a:spcAft>
                          <a:spcPts val="0"/>
                        </a:spcAft>
                      </a:pPr>
                      <a:r>
                        <a:rPr lang="en-US" sz="1000" dirty="0">
                          <a:effectLst/>
                        </a:rPr>
                        <a:t>◦ Uses: Exploratory or confirmatory. To probe new explanations for Y, to disconfirm a deterministic argument, or to confirm an existing explanation (rare). </a:t>
                      </a:r>
                      <a:endParaRPr lang="pt-BR" sz="1000" dirty="0">
                        <a:effectLst/>
                      </a:endParaRPr>
                    </a:p>
                    <a:p>
                      <a:pPr algn="just">
                        <a:spcAft>
                          <a:spcPts val="0"/>
                        </a:spcAft>
                      </a:pPr>
                      <a:r>
                        <a:rPr lang="en-US" sz="1000" dirty="0">
                          <a:effectLst/>
                        </a:rPr>
                        <a:t>◦ Representativeness: After the case study is conducted it may be corroborated by a cross-case test, which includes a general hypothesis (a new variable) based on the case study research. If the case is now an on-</a:t>
                      </a:r>
                      <a:r>
                        <a:rPr lang="en-US" sz="1000" dirty="0" err="1">
                          <a:effectLst/>
                        </a:rPr>
                        <a:t>lier</a:t>
                      </a:r>
                      <a:r>
                        <a:rPr lang="en-US" sz="1000" dirty="0">
                          <a:effectLst/>
                        </a:rPr>
                        <a:t>, it may be considered representative of the new relationship. </a:t>
                      </a:r>
                      <a:endParaRPr lang="pt-BR" sz="1000" dirty="0">
                        <a:effectLst/>
                        <a:latin typeface="Times New Roman" charset="0"/>
                        <a:ea typeface="Calibri" charset="0"/>
                      </a:endParaRPr>
                    </a:p>
                  </a:txBody>
                  <a:tcPr marL="38780" marR="38780" marT="0" marB="0"/>
                </a:tc>
              </a:tr>
              <a:tr h="901874">
                <a:tc>
                  <a:txBody>
                    <a:bodyPr/>
                    <a:lstStyle/>
                    <a:p>
                      <a:pPr algn="just">
                        <a:spcAft>
                          <a:spcPts val="0"/>
                        </a:spcAft>
                      </a:pPr>
                      <a:r>
                        <a:rPr lang="en-US" sz="1000">
                          <a:effectLst/>
                        </a:rPr>
                        <a:t>4. Most-similar </a:t>
                      </a:r>
                      <a:endParaRPr lang="pt-BR" sz="1000">
                        <a:effectLst/>
                      </a:endParaRPr>
                    </a:p>
                    <a:p>
                      <a:pPr algn="just">
                        <a:spcAft>
                          <a:spcPts val="0"/>
                        </a:spcAft>
                      </a:pPr>
                      <a:r>
                        <a:rPr lang="en-US" sz="1000">
                          <a:effectLst/>
                        </a:rPr>
                        <a:t>◦ Definition: Cases (2 or more) are similar on specified variables other than X1 and/or Y. </a:t>
                      </a:r>
                      <a:endParaRPr lang="pt-BR" sz="1000">
                        <a:effectLst/>
                      </a:endParaRPr>
                    </a:p>
                    <a:p>
                      <a:pPr algn="just">
                        <a:spcAft>
                          <a:spcPts val="0"/>
                        </a:spcAft>
                      </a:pPr>
                      <a:r>
                        <a:rPr lang="en-US" sz="1000">
                          <a:effectLst/>
                        </a:rPr>
                        <a:t>◦ Large-N technique: Matching. </a:t>
                      </a:r>
                      <a:endParaRPr lang="pt-BR" sz="1000">
                        <a:effectLst/>
                      </a:endParaRPr>
                    </a:p>
                    <a:p>
                      <a:pPr algn="just">
                        <a:spcAft>
                          <a:spcPts val="0"/>
                        </a:spcAft>
                      </a:pPr>
                      <a:r>
                        <a:rPr lang="en-US" sz="1000">
                          <a:effectLst/>
                        </a:rPr>
                        <a:t>◦ Uses: Exploratory if the hypothesis is X- or Y-centered. Confirmatory if X/Y-centered. </a:t>
                      </a:r>
                      <a:endParaRPr lang="pt-BR" sz="1000">
                        <a:effectLst/>
                      </a:endParaRPr>
                    </a:p>
                    <a:p>
                      <a:pPr algn="just">
                        <a:spcAft>
                          <a:spcPts val="0"/>
                        </a:spcAft>
                      </a:pPr>
                      <a:r>
                        <a:rPr lang="en-US" sz="1000">
                          <a:effectLst/>
                        </a:rPr>
                        <a:t>◦ Representativeness: Most-similar cases that are broadly representative of the population will provide the strongest basis for generalization. </a:t>
                      </a:r>
                      <a:endParaRPr lang="pt-BR" sz="1000">
                        <a:effectLst/>
                        <a:latin typeface="Times New Roman" charset="0"/>
                        <a:ea typeface="Calibri" charset="0"/>
                      </a:endParaRPr>
                    </a:p>
                  </a:txBody>
                  <a:tcPr marL="38780" marR="38780" marT="0" marB="0"/>
                </a:tc>
              </a:tr>
              <a:tr h="1052187">
                <a:tc>
                  <a:txBody>
                    <a:bodyPr/>
                    <a:lstStyle/>
                    <a:p>
                      <a:pPr algn="just">
                        <a:spcAft>
                          <a:spcPts val="0"/>
                        </a:spcAft>
                      </a:pPr>
                      <a:r>
                        <a:rPr lang="en-US" sz="1000" dirty="0">
                          <a:effectLst/>
                        </a:rPr>
                        <a:t>5. </a:t>
                      </a:r>
                      <a:r>
                        <a:rPr lang="en-US" sz="1000" dirty="0" smtClean="0">
                          <a:effectLst/>
                        </a:rPr>
                        <a:t>Least-similar</a:t>
                      </a:r>
                      <a:endParaRPr lang="pt-BR" sz="1000" dirty="0">
                        <a:effectLst/>
                      </a:endParaRPr>
                    </a:p>
                    <a:p>
                      <a:pPr algn="just">
                        <a:spcAft>
                          <a:spcPts val="0"/>
                        </a:spcAft>
                      </a:pPr>
                      <a:r>
                        <a:rPr lang="en-US" sz="1000" dirty="0">
                          <a:effectLst/>
                        </a:rPr>
                        <a:t>◦ Definition: Cases (2 or more) are different on specified variables other than X1 and Y. </a:t>
                      </a:r>
                      <a:endParaRPr lang="pt-BR" sz="1000" dirty="0">
                        <a:effectLst/>
                      </a:endParaRPr>
                    </a:p>
                    <a:p>
                      <a:pPr algn="just">
                        <a:spcAft>
                          <a:spcPts val="0"/>
                        </a:spcAft>
                      </a:pPr>
                      <a:r>
                        <a:rPr lang="en-US" sz="1000" dirty="0">
                          <a:effectLst/>
                        </a:rPr>
                        <a:t>◦ Large-N technique: The inverse of the most-similar method of large-N case selection (see above). </a:t>
                      </a:r>
                      <a:endParaRPr lang="pt-BR" sz="1000" dirty="0">
                        <a:effectLst/>
                      </a:endParaRPr>
                    </a:p>
                    <a:p>
                      <a:pPr algn="just">
                        <a:spcAft>
                          <a:spcPts val="0"/>
                        </a:spcAft>
                      </a:pPr>
                      <a:r>
                        <a:rPr lang="en-US" sz="1000" dirty="0">
                          <a:effectLst/>
                        </a:rPr>
                        <a:t>◦ Uses: Exploratory or confirmatory. To a) eliminate necessary causes (definitively), or to b) provide weak evidence of the existence of a causal relationship. </a:t>
                      </a:r>
                      <a:endParaRPr lang="pt-BR" sz="1000" dirty="0">
                        <a:effectLst/>
                      </a:endParaRPr>
                    </a:p>
                    <a:p>
                      <a:pPr algn="just">
                        <a:spcAft>
                          <a:spcPts val="0"/>
                        </a:spcAft>
                      </a:pPr>
                      <a:r>
                        <a:rPr lang="en-US" sz="1000" dirty="0">
                          <a:effectLst/>
                        </a:rPr>
                        <a:t>◦ Representativeness: Most-different cases that are broadly representative of the population will provide the strongest basis for generalization. </a:t>
                      </a:r>
                      <a:endParaRPr lang="pt-BR" sz="1000" dirty="0">
                        <a:effectLst/>
                        <a:latin typeface="Times New Roman" charset="0"/>
                        <a:ea typeface="Calibri" charset="0"/>
                      </a:endParaRPr>
                    </a:p>
                  </a:txBody>
                  <a:tcPr marL="38780" marR="38780" marT="0" marB="0"/>
                </a:tc>
              </a:tr>
            </a:tbl>
          </a:graphicData>
        </a:graphic>
      </p:graphicFrame>
    </p:spTree>
    <p:extLst>
      <p:ext uri="{BB962C8B-B14F-4D97-AF65-F5344CB8AC3E}">
        <p14:creationId xmlns:p14="http://schemas.microsoft.com/office/powerpoint/2010/main" val="1061543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1102290"/>
            <a:ext cx="8340057" cy="5629489"/>
          </a:xfrm>
        </p:spPr>
        <p:txBody>
          <a:bodyPr>
            <a:normAutofit fontScale="92500"/>
          </a:bodyPr>
          <a:lstStyle/>
          <a:p>
            <a:pPr marL="0" indent="0" algn="ctr">
              <a:buNone/>
            </a:pPr>
            <a:r>
              <a:rPr lang="en-US" b="1" dirty="0">
                <a:solidFill>
                  <a:srgbClr val="FF0000"/>
                </a:solidFill>
                <a:latin typeface="Cambria Math" charset="0"/>
                <a:ea typeface="Cambria Math" charset="0"/>
                <a:cs typeface="Cambria Math" charset="0"/>
              </a:rPr>
              <a:t>Least-likely/Most-likely designs</a:t>
            </a:r>
            <a:endParaRPr lang="pt-BR" dirty="0">
              <a:solidFill>
                <a:srgbClr val="FF0000"/>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Most/least likely designs are based on the assumption that some cases are more important than others for the purposes of testing a theory</a:t>
            </a:r>
            <a:r>
              <a:rPr lang="en-US" dirty="0" smtClean="0">
                <a:solidFill>
                  <a:schemeClr val="tx1"/>
                </a:solidFill>
                <a:latin typeface="Cambria Math" charset="0"/>
                <a:ea typeface="Cambria Math" charset="0"/>
                <a:cs typeface="Cambria Math" charset="0"/>
              </a:rPr>
              <a:t>.</a:t>
            </a:r>
          </a:p>
          <a:p>
            <a:pPr algn="just"/>
            <a:r>
              <a:rPr lang="en-US" dirty="0" smtClean="0">
                <a:solidFill>
                  <a:schemeClr val="tx1"/>
                </a:solidFill>
                <a:latin typeface="Cambria Math" charset="0"/>
                <a:ea typeface="Cambria Math" charset="0"/>
                <a:cs typeface="Cambria Math" charset="0"/>
              </a:rPr>
              <a:t>They </a:t>
            </a:r>
            <a:r>
              <a:rPr lang="en-US" dirty="0">
                <a:solidFill>
                  <a:schemeClr val="tx1"/>
                </a:solidFill>
                <a:latin typeface="Cambria Math" charset="0"/>
                <a:ea typeface="Cambria Math" charset="0"/>
                <a:cs typeface="Cambria Math" charset="0"/>
              </a:rPr>
              <a:t>are implicitly based on a Bayesian perspective in which the weight of the evidence is evaluated relative to prior theoretical expectations. </a:t>
            </a:r>
            <a:endParaRPr lang="en-US" dirty="0" smtClean="0">
              <a:solidFill>
                <a:schemeClr val="tx1"/>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A most-likely case is one that, on all dimensions except the dimension of theoretical interest, is predicted to achieve a certain outcome and yet does not. It is therefore </a:t>
            </a:r>
            <a:r>
              <a:rPr lang="en-US" dirty="0" err="1">
                <a:solidFill>
                  <a:schemeClr val="tx1"/>
                </a:solidFill>
                <a:latin typeface="Cambria Math" charset="0"/>
                <a:ea typeface="Cambria Math" charset="0"/>
                <a:cs typeface="Cambria Math" charset="0"/>
              </a:rPr>
              <a:t>disconfirmatory</a:t>
            </a:r>
            <a:r>
              <a:rPr lang="en-US" dirty="0">
                <a:solidFill>
                  <a:schemeClr val="tx1"/>
                </a:solidFill>
                <a:latin typeface="Cambria Math" charset="0"/>
                <a:ea typeface="Cambria Math" charset="0"/>
                <a:cs typeface="Cambria Math" charset="0"/>
              </a:rPr>
              <a:t>.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A </a:t>
            </a:r>
            <a:r>
              <a:rPr lang="en-US" dirty="0">
                <a:solidFill>
                  <a:schemeClr val="tx1"/>
                </a:solidFill>
                <a:latin typeface="Cambria Math" charset="0"/>
                <a:ea typeface="Cambria Math" charset="0"/>
                <a:cs typeface="Cambria Math" charset="0"/>
              </a:rPr>
              <a:t>least-likely case is one that, on all dimensions except the dimension of theoretical interest, is predicted not to achieve a certain outcome and yet does so. It is </a:t>
            </a:r>
            <a:r>
              <a:rPr lang="en-US" dirty="0" smtClean="0">
                <a:solidFill>
                  <a:schemeClr val="tx1"/>
                </a:solidFill>
                <a:latin typeface="Cambria Math" charset="0"/>
                <a:ea typeface="Cambria Math" charset="0"/>
                <a:cs typeface="Cambria Math" charset="0"/>
              </a:rPr>
              <a:t>confirmatory</a:t>
            </a:r>
            <a:r>
              <a:rPr lang="pt-BR" dirty="0" smtClean="0">
                <a:solidFill>
                  <a:schemeClr val="tx1"/>
                </a:solidFill>
                <a:latin typeface="Cambria Math" charset="0"/>
                <a:ea typeface="Cambria Math" charset="0"/>
                <a:cs typeface="Cambria Math" charset="0"/>
              </a:rPr>
              <a:t>.</a:t>
            </a:r>
            <a:endParaRPr lang="pt-BR" dirty="0">
              <a:solidFill>
                <a:schemeClr val="tx1"/>
              </a:solidFill>
              <a:latin typeface="Cambria Math" charset="0"/>
              <a:ea typeface="Cambria Math" charset="0"/>
              <a:cs typeface="Cambria Math" charset="0"/>
            </a:endParaRPr>
          </a:p>
        </p:txBody>
      </p:sp>
      <p:sp>
        <p:nvSpPr>
          <p:cNvPr id="4" name="Title 1"/>
          <p:cNvSpPr>
            <a:spLocks noGrp="1"/>
          </p:cNvSpPr>
          <p:nvPr>
            <p:ph type="title"/>
          </p:nvPr>
        </p:nvSpPr>
        <p:spPr>
          <a:xfrm>
            <a:off x="549275" y="321289"/>
            <a:ext cx="8042276" cy="668268"/>
          </a:xfrm>
        </p:spPr>
        <p:txBody>
          <a:bodyPr anchor="ctr"/>
          <a:lstStyle/>
          <a:p>
            <a:r>
              <a:rPr lang="en-US" sz="3200" dirty="0" smtClean="0">
                <a:latin typeface="Cambria"/>
                <a:cs typeface="Cambria"/>
              </a:rPr>
              <a:t>Case Studies </a:t>
            </a:r>
            <a:r>
              <a:rPr lang="en-US" sz="3200" dirty="0" smtClean="0">
                <a:latin typeface="Cambria"/>
                <a:cs typeface="Cambria"/>
              </a:rPr>
              <a:t>VII</a:t>
            </a:r>
            <a:endParaRPr lang="en-US" sz="3200" dirty="0">
              <a:latin typeface="Cambria"/>
              <a:cs typeface="Cambria"/>
            </a:endParaRPr>
          </a:p>
        </p:txBody>
      </p:sp>
    </p:spTree>
    <p:extLst>
      <p:ext uri="{BB962C8B-B14F-4D97-AF65-F5344CB8AC3E}">
        <p14:creationId xmlns:p14="http://schemas.microsoft.com/office/powerpoint/2010/main" val="1097610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1102290"/>
            <a:ext cx="8340057" cy="5629489"/>
          </a:xfrm>
        </p:spPr>
        <p:txBody>
          <a:bodyPr>
            <a:normAutofit fontScale="85000" lnSpcReduction="20000"/>
          </a:bodyPr>
          <a:lstStyle/>
          <a:p>
            <a:pPr algn="just"/>
            <a:r>
              <a:rPr lang="en-US" dirty="0" smtClean="0">
                <a:solidFill>
                  <a:srgbClr val="FF0000"/>
                </a:solidFill>
                <a:latin typeface="Cambria Math" charset="0"/>
                <a:ea typeface="Cambria Math" charset="0"/>
                <a:cs typeface="Cambria Math" charset="0"/>
              </a:rPr>
              <a:t>Least-likely </a:t>
            </a:r>
            <a:r>
              <a:rPr lang="en-US" dirty="0" smtClean="0">
                <a:solidFill>
                  <a:schemeClr val="tx1"/>
                </a:solidFill>
                <a:latin typeface="Cambria Math" charset="0"/>
                <a:ea typeface="Cambria Math" charset="0"/>
                <a:cs typeface="Cambria Math" charset="0"/>
              </a:rPr>
              <a:t>- If </a:t>
            </a:r>
            <a:r>
              <a:rPr lang="en-US" dirty="0">
                <a:solidFill>
                  <a:schemeClr val="tx1"/>
                </a:solidFill>
                <a:latin typeface="Cambria Math" charset="0"/>
                <a:ea typeface="Cambria Math" charset="0"/>
                <a:cs typeface="Cambria Math" charset="0"/>
              </a:rPr>
              <a:t>one’s theoretical priors suggest that a particular case is unlikely to be consistent with a theory’s predictions—either because the theory’s assumptions and scope conditions are not fully satisfied or because the values of many of the theory’s key variables point in the other direction—and if the data supports the theory, then the evidence from the case provides a great deal of leverage for increasing our confidence in the validity of the theory. </a:t>
            </a:r>
            <a:endParaRPr lang="en-US" dirty="0" smtClean="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The </a:t>
            </a:r>
            <a:r>
              <a:rPr lang="en-US" dirty="0">
                <a:solidFill>
                  <a:schemeClr val="tx1"/>
                </a:solidFill>
                <a:latin typeface="Cambria Math" charset="0"/>
                <a:ea typeface="Cambria Math" charset="0"/>
                <a:cs typeface="Cambria Math" charset="0"/>
              </a:rPr>
              <a:t>inferential logic of least-likely case design is based on the “Sinatra inference”—if I can make it there I can make it anywhere</a:t>
            </a:r>
            <a:r>
              <a:rPr lang="en-US" dirty="0" smtClean="0">
                <a:solidFill>
                  <a:schemeClr val="tx1"/>
                </a:solidFill>
                <a:latin typeface="Cambria Math" charset="0"/>
                <a:ea typeface="Cambria Math" charset="0"/>
                <a:cs typeface="Cambria Math" charset="0"/>
              </a:rPr>
              <a:t>.</a:t>
            </a:r>
          </a:p>
          <a:p>
            <a:pPr algn="just"/>
            <a:r>
              <a:rPr lang="en-US" dirty="0">
                <a:solidFill>
                  <a:srgbClr val="FF0000"/>
                </a:solidFill>
                <a:latin typeface="Cambria Math" charset="0"/>
                <a:ea typeface="Cambria Math" charset="0"/>
                <a:cs typeface="Cambria Math" charset="0"/>
              </a:rPr>
              <a:t>Mathew Evangelista 1999 </a:t>
            </a:r>
            <a:r>
              <a:rPr lang="en-US" dirty="0">
                <a:solidFill>
                  <a:schemeClr val="tx1"/>
                </a:solidFill>
                <a:latin typeface="Cambria Math" charset="0"/>
                <a:ea typeface="Cambria Math" charset="0"/>
                <a:cs typeface="Cambria Math" charset="0"/>
              </a:rPr>
              <a:t>book provides an excellent example of a tough test case in his book on transnational actors (TNAs) and U.S.-Soviet defense and arms control policies in the cold war. </a:t>
            </a:r>
            <a:r>
              <a:rPr lang="en-US" dirty="0" smtClean="0">
                <a:solidFill>
                  <a:schemeClr val="tx1"/>
                </a:solidFill>
                <a:latin typeface="Cambria Math" charset="0"/>
                <a:ea typeface="Cambria Math" charset="0"/>
                <a:cs typeface="Cambria Math" charset="0"/>
              </a:rPr>
              <a:t>Evangelista </a:t>
            </a:r>
            <a:r>
              <a:rPr lang="en-US" dirty="0">
                <a:solidFill>
                  <a:schemeClr val="tx1"/>
                </a:solidFill>
                <a:latin typeface="Cambria Math" charset="0"/>
                <a:ea typeface="Cambria Math" charset="0"/>
                <a:cs typeface="Cambria Math" charset="0"/>
              </a:rPr>
              <a:t>demonstrates that transnational contacts, particularly those between U.S. and Soviet scientists, did indeed affect the course of U.S. and Soviet defense and arms control policies. Evangelista’s has a least-likely approach to TNAs theory, by testing them against a hard realist case.  </a:t>
            </a:r>
            <a:endParaRPr lang="pt-BR" dirty="0">
              <a:solidFill>
                <a:schemeClr val="tx1"/>
              </a:solidFill>
              <a:latin typeface="Cambria Math" charset="0"/>
              <a:ea typeface="Cambria Math" charset="0"/>
              <a:cs typeface="Cambria Math" charset="0"/>
            </a:endParaRPr>
          </a:p>
          <a:p>
            <a:pPr algn="just"/>
            <a:r>
              <a:rPr lang="en-US" dirty="0">
                <a:solidFill>
                  <a:schemeClr val="tx1"/>
                </a:solidFill>
                <a:latin typeface="Cambria Math" charset="0"/>
                <a:ea typeface="Cambria Math" charset="0"/>
                <a:cs typeface="Cambria Math" charset="0"/>
              </a:rPr>
              <a:t>Evangelista, M. (1999). Unarmed forces: The transnational movement to end the cold war. Ithaca, NY: Cornell University Press.</a:t>
            </a:r>
            <a:endParaRPr lang="pt-BR" dirty="0">
              <a:solidFill>
                <a:schemeClr val="tx1"/>
              </a:solidFill>
              <a:latin typeface="Cambria Math" charset="0"/>
              <a:ea typeface="Cambria Math" charset="0"/>
              <a:cs typeface="Cambria Math" charset="0"/>
            </a:endParaRPr>
          </a:p>
          <a:p>
            <a:pPr algn="just"/>
            <a:endParaRPr lang="en-US" dirty="0" smtClean="0">
              <a:solidFill>
                <a:schemeClr val="tx1"/>
              </a:solidFill>
              <a:latin typeface="Cambria Math" charset="0"/>
              <a:ea typeface="Cambria Math" charset="0"/>
              <a:cs typeface="Cambria Math" charset="0"/>
            </a:endParaRPr>
          </a:p>
        </p:txBody>
      </p:sp>
      <p:sp>
        <p:nvSpPr>
          <p:cNvPr id="4" name="Title 1"/>
          <p:cNvSpPr>
            <a:spLocks noGrp="1"/>
          </p:cNvSpPr>
          <p:nvPr>
            <p:ph type="title"/>
          </p:nvPr>
        </p:nvSpPr>
        <p:spPr>
          <a:xfrm>
            <a:off x="549275" y="321289"/>
            <a:ext cx="8042276" cy="668268"/>
          </a:xfrm>
        </p:spPr>
        <p:txBody>
          <a:bodyPr anchor="ctr"/>
          <a:lstStyle/>
          <a:p>
            <a:r>
              <a:rPr lang="en-US" sz="3200" dirty="0" smtClean="0">
                <a:latin typeface="Cambria"/>
                <a:cs typeface="Cambria"/>
              </a:rPr>
              <a:t>Case Studies </a:t>
            </a:r>
            <a:r>
              <a:rPr lang="en-US" sz="3200" dirty="0" smtClean="0">
                <a:latin typeface="Cambria"/>
                <a:cs typeface="Cambria"/>
              </a:rPr>
              <a:t>VIII</a:t>
            </a:r>
            <a:endParaRPr lang="en-US" sz="3200" dirty="0">
              <a:latin typeface="Cambria"/>
              <a:cs typeface="Cambria"/>
            </a:endParaRPr>
          </a:p>
        </p:txBody>
      </p:sp>
    </p:spTree>
    <p:extLst>
      <p:ext uri="{BB962C8B-B14F-4D97-AF65-F5344CB8AC3E}">
        <p14:creationId xmlns:p14="http://schemas.microsoft.com/office/powerpoint/2010/main" val="24446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843" y="1102290"/>
            <a:ext cx="8340057" cy="5629489"/>
          </a:xfrm>
        </p:spPr>
        <p:txBody>
          <a:bodyPr>
            <a:normAutofit fontScale="77500" lnSpcReduction="20000"/>
          </a:bodyPr>
          <a:lstStyle/>
          <a:p>
            <a:pPr algn="just"/>
            <a:r>
              <a:rPr lang="en-US" dirty="0" smtClean="0">
                <a:solidFill>
                  <a:srgbClr val="FF0000"/>
                </a:solidFill>
                <a:latin typeface="Cambria Math" charset="0"/>
                <a:ea typeface="Cambria Math" charset="0"/>
                <a:cs typeface="Cambria Math" charset="0"/>
              </a:rPr>
              <a:t>Most-likely</a:t>
            </a:r>
            <a:r>
              <a:rPr lang="en-US" dirty="0" smtClean="0">
                <a:solidFill>
                  <a:schemeClr val="tx1"/>
                </a:solidFill>
                <a:latin typeface="Cambria Math" charset="0"/>
                <a:ea typeface="Cambria Math" charset="0"/>
                <a:cs typeface="Cambria Math" charset="0"/>
              </a:rPr>
              <a:t> - if </a:t>
            </a:r>
            <a:r>
              <a:rPr lang="en-US" dirty="0" smtClean="0">
                <a:solidFill>
                  <a:schemeClr val="tx1"/>
                </a:solidFill>
                <a:latin typeface="Cambria Math" charset="0"/>
                <a:ea typeface="Cambria Math" charset="0"/>
                <a:cs typeface="Cambria Math" charset="0"/>
              </a:rPr>
              <a:t>one’s priors suggest that a case is likely to fit a theory, and if the data goes against our expectations, that result can be quite damaging to the theory. The </a:t>
            </a:r>
            <a:r>
              <a:rPr lang="en-US" dirty="0">
                <a:solidFill>
                  <a:schemeClr val="tx1"/>
                </a:solidFill>
                <a:latin typeface="Cambria Math" charset="0"/>
                <a:ea typeface="Cambria Math" charset="0"/>
                <a:cs typeface="Cambria Math" charset="0"/>
              </a:rPr>
              <a:t>logic of most-likely case design is based on the inverse Sinatra inference - if I cannot make it there, I cannot make it </a:t>
            </a:r>
            <a:r>
              <a:rPr lang="en-US" dirty="0" smtClean="0">
                <a:solidFill>
                  <a:schemeClr val="tx1"/>
                </a:solidFill>
                <a:latin typeface="Cambria Math" charset="0"/>
                <a:ea typeface="Cambria Math" charset="0"/>
                <a:cs typeface="Cambria Math" charset="0"/>
              </a:rPr>
              <a:t>anywhere</a:t>
            </a:r>
            <a:r>
              <a:rPr lang="en-US" dirty="0" smtClean="0">
                <a:solidFill>
                  <a:schemeClr val="tx1"/>
                </a:solidFill>
                <a:latin typeface="Cambria Math" charset="0"/>
                <a:ea typeface="Cambria Math" charset="0"/>
                <a:cs typeface="Cambria Math" charset="0"/>
              </a:rPr>
              <a:t>.</a:t>
            </a:r>
          </a:p>
          <a:p>
            <a:pPr algn="just"/>
            <a:r>
              <a:rPr lang="en-US" dirty="0">
                <a:solidFill>
                  <a:srgbClr val="FF0000"/>
                </a:solidFill>
                <a:latin typeface="Cambria Math" charset="0"/>
                <a:ea typeface="Cambria Math" charset="0"/>
                <a:cs typeface="Cambria Math" charset="0"/>
              </a:rPr>
              <a:t>Andre </a:t>
            </a:r>
            <a:r>
              <a:rPr lang="en-US" dirty="0" err="1">
                <a:solidFill>
                  <a:srgbClr val="FF0000"/>
                </a:solidFill>
                <a:latin typeface="Cambria Math" charset="0"/>
                <a:ea typeface="Cambria Math" charset="0"/>
                <a:cs typeface="Cambria Math" charset="0"/>
              </a:rPr>
              <a:t>Moravcsik</a:t>
            </a:r>
            <a:r>
              <a:rPr lang="en-US" dirty="0">
                <a:solidFill>
                  <a:srgbClr val="FF0000"/>
                </a:solidFill>
                <a:latin typeface="Cambria Math" charset="0"/>
                <a:ea typeface="Cambria Math" charset="0"/>
                <a:cs typeface="Cambria Math" charset="0"/>
              </a:rPr>
              <a:t> 1999 </a:t>
            </a:r>
            <a:r>
              <a:rPr lang="en-US" dirty="0">
                <a:solidFill>
                  <a:schemeClr val="tx1"/>
                </a:solidFill>
                <a:latin typeface="Cambria Math" charset="0"/>
                <a:ea typeface="Cambria Math" charset="0"/>
                <a:cs typeface="Cambria Math" charset="0"/>
              </a:rPr>
              <a:t>paper asks if international bureaucrats have of international organizations decisively influence the outcomes of multilateral negotiations. Regime theorists, international legal scholars, negotiation analysts, and even constructivists </a:t>
            </a:r>
            <a:r>
              <a:rPr lang="en-US" dirty="0" smtClean="0">
                <a:solidFill>
                  <a:schemeClr val="tx1"/>
                </a:solidFill>
                <a:latin typeface="Cambria Math" charset="0"/>
                <a:ea typeface="Cambria Math" charset="0"/>
                <a:cs typeface="Cambria Math" charset="0"/>
              </a:rPr>
              <a:t>assert </a:t>
            </a:r>
            <a:r>
              <a:rPr lang="en-US" dirty="0">
                <a:solidFill>
                  <a:schemeClr val="tx1"/>
                </a:solidFill>
                <a:latin typeface="Cambria Math" charset="0"/>
                <a:ea typeface="Cambria Math" charset="0"/>
                <a:cs typeface="Cambria Math" charset="0"/>
              </a:rPr>
              <a:t>that entrepreneurial leadership by high international officials is often necessary for successful international cooperation. </a:t>
            </a:r>
            <a:r>
              <a:rPr lang="en-US" dirty="0" err="1">
                <a:solidFill>
                  <a:schemeClr val="tx1"/>
                </a:solidFill>
                <a:latin typeface="Cambria Math" charset="0"/>
                <a:ea typeface="Cambria Math" charset="0"/>
                <a:cs typeface="Cambria Math" charset="0"/>
              </a:rPr>
              <a:t>Moravcsik</a:t>
            </a:r>
            <a:r>
              <a:rPr lang="en-US" dirty="0">
                <a:solidFill>
                  <a:schemeClr val="tx1"/>
                </a:solidFill>
                <a:latin typeface="Cambria Math" charset="0"/>
                <a:ea typeface="Cambria Math" charset="0"/>
                <a:cs typeface="Cambria Math" charset="0"/>
              </a:rPr>
              <a:t> tests these theories in the most-likely case where international bureaucrats should have influence – the European Community. </a:t>
            </a:r>
            <a:r>
              <a:rPr lang="en-US" dirty="0" err="1">
                <a:solidFill>
                  <a:schemeClr val="tx1"/>
                </a:solidFill>
                <a:latin typeface="Cambria Math" charset="0"/>
                <a:ea typeface="Cambria Math" charset="0"/>
                <a:cs typeface="Cambria Math" charset="0"/>
              </a:rPr>
              <a:t>Moravcsik</a:t>
            </a:r>
            <a:r>
              <a:rPr lang="en-US" dirty="0">
                <a:solidFill>
                  <a:schemeClr val="tx1"/>
                </a:solidFill>
                <a:latin typeface="Cambria Math" charset="0"/>
                <a:ea typeface="Cambria Math" charset="0"/>
                <a:cs typeface="Cambria Math" charset="0"/>
              </a:rPr>
              <a:t> challenges this interdisciplinary consensus on methodological, theoretical, and empirical grounds. He proposes an alternative theoretical view privileging the role of national governments and domestic politics—a view he tests by summarizing the results of a study of all major treaty-amending decisions in the forty years of EC history.</a:t>
            </a:r>
            <a:endParaRPr lang="pt-BR" dirty="0">
              <a:solidFill>
                <a:schemeClr val="tx1"/>
              </a:solidFill>
              <a:latin typeface="Cambria Math" charset="0"/>
              <a:ea typeface="Cambria Math" charset="0"/>
              <a:cs typeface="Cambria Math" charset="0"/>
            </a:endParaRPr>
          </a:p>
          <a:p>
            <a:pPr algn="just"/>
            <a:r>
              <a:rPr lang="en-US" dirty="0" err="1">
                <a:solidFill>
                  <a:schemeClr val="tx1"/>
                </a:solidFill>
                <a:latin typeface="Cambria Math" charset="0"/>
                <a:ea typeface="Cambria Math" charset="0"/>
                <a:cs typeface="Cambria Math" charset="0"/>
              </a:rPr>
              <a:t>Moravcsik</a:t>
            </a:r>
            <a:r>
              <a:rPr lang="en-US" dirty="0">
                <a:solidFill>
                  <a:schemeClr val="tx1"/>
                </a:solidFill>
                <a:latin typeface="Cambria Math" charset="0"/>
                <a:ea typeface="Cambria Math" charset="0"/>
                <a:cs typeface="Cambria Math" charset="0"/>
              </a:rPr>
              <a:t>, </a:t>
            </a:r>
            <a:r>
              <a:rPr lang="en-US" dirty="0" smtClean="0">
                <a:solidFill>
                  <a:schemeClr val="tx1"/>
                </a:solidFill>
                <a:latin typeface="Cambria Math" charset="0"/>
                <a:ea typeface="Cambria Math" charset="0"/>
                <a:cs typeface="Cambria Math" charset="0"/>
              </a:rPr>
              <a:t>A. </a:t>
            </a:r>
            <a:r>
              <a:rPr lang="en-US" dirty="0">
                <a:solidFill>
                  <a:schemeClr val="tx1"/>
                </a:solidFill>
                <a:latin typeface="Cambria Math" charset="0"/>
                <a:ea typeface="Cambria Math" charset="0"/>
                <a:cs typeface="Cambria Math" charset="0"/>
              </a:rPr>
              <a:t>(1999). “A New Statecraft? Supranational Entrepreneurs and International Cooperation”, International Organization 53, 2, Spring 1999, pp. 267–306.</a:t>
            </a:r>
            <a:endParaRPr lang="pt-BR" dirty="0">
              <a:solidFill>
                <a:schemeClr val="tx1"/>
              </a:solidFill>
              <a:latin typeface="Cambria Math" charset="0"/>
              <a:ea typeface="Cambria Math" charset="0"/>
              <a:cs typeface="Cambria Math" charset="0"/>
            </a:endParaRPr>
          </a:p>
          <a:p>
            <a:pPr algn="just"/>
            <a:endParaRPr lang="pt-BR" dirty="0">
              <a:solidFill>
                <a:schemeClr val="tx1"/>
              </a:solidFill>
              <a:latin typeface="Cambria Math" charset="0"/>
              <a:ea typeface="Cambria Math" charset="0"/>
              <a:cs typeface="Cambria Math" charset="0"/>
            </a:endParaRPr>
          </a:p>
        </p:txBody>
      </p:sp>
      <p:sp>
        <p:nvSpPr>
          <p:cNvPr id="4" name="Title 1"/>
          <p:cNvSpPr>
            <a:spLocks noGrp="1"/>
          </p:cNvSpPr>
          <p:nvPr>
            <p:ph type="title"/>
          </p:nvPr>
        </p:nvSpPr>
        <p:spPr>
          <a:xfrm>
            <a:off x="549275" y="321289"/>
            <a:ext cx="8042276" cy="668268"/>
          </a:xfrm>
        </p:spPr>
        <p:txBody>
          <a:bodyPr anchor="ctr"/>
          <a:lstStyle/>
          <a:p>
            <a:r>
              <a:rPr lang="en-US" sz="3200" dirty="0" smtClean="0">
                <a:latin typeface="Cambria"/>
                <a:cs typeface="Cambria"/>
              </a:rPr>
              <a:t>Case Studies </a:t>
            </a:r>
            <a:r>
              <a:rPr lang="en-US" sz="3200" dirty="0" smtClean="0">
                <a:latin typeface="Cambria"/>
                <a:cs typeface="Cambria"/>
              </a:rPr>
              <a:t>IX</a:t>
            </a:r>
            <a:endParaRPr lang="en-US" sz="3200" dirty="0">
              <a:latin typeface="Cambria"/>
              <a:cs typeface="Cambria"/>
            </a:endParaRPr>
          </a:p>
        </p:txBody>
      </p:sp>
    </p:spTree>
    <p:extLst>
      <p:ext uri="{BB962C8B-B14F-4D97-AF65-F5344CB8AC3E}">
        <p14:creationId xmlns:p14="http://schemas.microsoft.com/office/powerpoint/2010/main" val="6608966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Breeze.thmx</Template>
  <TotalTime>851</TotalTime>
  <Words>2664</Words>
  <Application>Microsoft Macintosh PowerPoint</Application>
  <PresentationFormat>Apresentação na tela (4:3)</PresentationFormat>
  <Paragraphs>126</Paragraphs>
  <Slides>17</Slides>
  <Notes>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17</vt:i4>
      </vt:variant>
    </vt:vector>
  </HeadingPairs>
  <TitlesOfParts>
    <vt:vector size="25" baseType="lpstr">
      <vt:lpstr>Calibri</vt:lpstr>
      <vt:lpstr>Cambria</vt:lpstr>
      <vt:lpstr>Cambria Math</vt:lpstr>
      <vt:lpstr>News Gothic MT</vt:lpstr>
      <vt:lpstr>Times</vt:lpstr>
      <vt:lpstr>Times New Roman</vt:lpstr>
      <vt:lpstr>Wingdings 2</vt:lpstr>
      <vt:lpstr>Breeze</vt:lpstr>
      <vt:lpstr>Case Studies I</vt:lpstr>
      <vt:lpstr>Case Studies II</vt:lpstr>
      <vt:lpstr>Case Studies III</vt:lpstr>
      <vt:lpstr>Case Studies IV</vt:lpstr>
      <vt:lpstr>Case Studies V</vt:lpstr>
      <vt:lpstr>Case Studies VI</vt:lpstr>
      <vt:lpstr>Case Studies VII</vt:lpstr>
      <vt:lpstr>Case Studies VIII</vt:lpstr>
      <vt:lpstr>Case Studies IX</vt:lpstr>
      <vt:lpstr>Case Studies X</vt:lpstr>
      <vt:lpstr>Case Studies XI</vt:lpstr>
      <vt:lpstr>Case Studies XI</vt:lpstr>
      <vt:lpstr>Case Studies XIII</vt:lpstr>
      <vt:lpstr>Case Studies XIV</vt:lpstr>
      <vt:lpstr>Case Studies XV</vt:lpstr>
      <vt:lpstr>Case Studies XVI</vt:lpstr>
      <vt:lpstr>Case Studies XVII</vt:lpstr>
    </vt:vector>
  </TitlesOfParts>
  <Company>ESPM</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realismo ofensivo de John Mearsheimer</dc:title>
  <dc:creator>Feliciano Guimaraes</dc:creator>
  <cp:lastModifiedBy>Feliciano Guimarães</cp:lastModifiedBy>
  <cp:revision>191</cp:revision>
  <dcterms:created xsi:type="dcterms:W3CDTF">2014-02-20T14:42:30Z</dcterms:created>
  <dcterms:modified xsi:type="dcterms:W3CDTF">2017-05-03T15:38:36Z</dcterms:modified>
</cp:coreProperties>
</file>