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8351F-4A7F-4BFB-8064-B3DC912328DC}" type="datetimeFigureOut">
              <a:rPr lang="pt-BR"/>
              <a:t>29/11/2014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BBF66-A07E-4977-8CEB-D115C612B48C}" type="slidenum">
              <a:rPr lang="pt-BR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78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BF66-A07E-4977-8CEB-D115C612B48C}" type="slidenum">
              <a:rPr lang="pt-BR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783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BF66-A07E-4977-8CEB-D115C612B48C}" type="slidenum">
              <a:rPr lang="pt-BR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603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BF66-A07E-4977-8CEB-D115C612B48C}" type="slidenum">
              <a:rPr lang="pt-BR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9914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BF66-A07E-4977-8CEB-D115C612B48C}" type="slidenum">
              <a:rPr lang="pt-BR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582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BF66-A07E-4977-8CEB-D115C612B48C}" type="slidenum">
              <a:rPr lang="pt-BR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501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BF66-A07E-4977-8CEB-D115C612B48C}" type="slidenum">
              <a:rPr lang="pt-BR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263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BF66-A07E-4977-8CEB-D115C612B48C}" type="slidenum">
              <a:rPr lang="pt-BR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344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BF66-A07E-4977-8CEB-D115C612B48C}" type="slidenum">
              <a:rPr lang="pt-BR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624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BF66-A07E-4977-8CEB-D115C612B48C}" type="slidenum">
              <a:rPr lang="pt-BR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734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BF66-A07E-4977-8CEB-D115C612B48C}" type="slidenum">
              <a:rPr lang="pt-BR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100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BF66-A07E-4977-8CEB-D115C612B48C}" type="slidenum">
              <a:rPr lang="pt-BR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816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BF66-A07E-4977-8CEB-D115C612B48C}" type="slidenum">
              <a:rPr lang="pt-BR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945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BF66-A07E-4977-8CEB-D115C612B48C}" type="slidenum">
              <a:rPr lang="pt-BR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680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BF66-A07E-4977-8CEB-D115C612B48C}" type="slidenum">
              <a:rPr lang="pt-BR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1325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BF66-A07E-4977-8CEB-D115C612B48C}" type="slidenum">
              <a:rPr lang="pt-BR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732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BF66-A07E-4977-8CEB-D115C612B48C}" type="slidenum">
              <a:rPr lang="pt-BR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790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BF66-A07E-4977-8CEB-D115C612B48C}" type="slidenum">
              <a:rPr lang="pt-BR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53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29.11.2014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29.11.2014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29.11.2014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29.11.2014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29.11.2014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29.11.2014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29.11.2014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29.11.2014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29.11.2014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29.11.2014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29.11.2014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29.11.2014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>
                <a:latin typeface="Calibri Light"/>
                <a:cs typeface="Arial" charset="0"/>
              </a:rPr>
              <a:t>Etnomusicologia</a:t>
            </a:r>
            <a:r>
              <a:rPr lang="pt-BR">
                <a:latin typeface="Arial" charset="0"/>
                <a:cs typeface="Arial" charset="0"/>
              </a:rPr>
              <a:t> </a:t>
            </a:r>
            <a:br>
              <a:rPr lang="pt-BR">
                <a:latin typeface="Arial" charset="0"/>
                <a:cs typeface="Arial" charset="0"/>
              </a:rPr>
            </a:b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/>
              <a:t>Trabalho de campo</a:t>
            </a:r>
          </a:p>
          <a:p>
            <a:r>
              <a:rPr lang="pt-BR"/>
              <a:t>Camerata Jovem Beethoven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3901" y="850312"/>
            <a:ext cx="10515600" cy="6086845"/>
          </a:xfrm>
        </p:spPr>
        <p:txBody>
          <a:bodyPr>
            <a:normAutofit/>
          </a:bodyPr>
          <a:lstStyle/>
          <a:p>
            <a:pPr algn="just"/>
            <a:r>
              <a:rPr lang="pt-BR">
                <a:latin typeface="Arial" charset="0"/>
                <a:cs typeface="Arial" charset="0"/>
              </a:rPr>
              <a:t>Atualmente muitas escolas privadas estão interessadas em montar polos da camerata para seus alunos. Prefeituras de cidades pequenas da região também tem mostrado interesse em levar o projeto.</a:t>
            </a:r>
          </a:p>
          <a:p>
            <a:pPr algn="just"/>
            <a:r>
              <a:rPr lang="pt-BR">
                <a:latin typeface="Arial" charset="0"/>
                <a:cs typeface="Arial" charset="0"/>
              </a:rPr>
              <a:t>Como hoje estão situados na escola Darcy Ribeiro, para 2015 a pretensão é dar prioridade em atender mais alunos da escola, inclusive já existe uma lista de espera com quase 200 para iniciar. Visa-se associar a presença do aluno na camerata com sua presença nas aulas da escola, bom como, suas notas e comportamento. </a:t>
            </a:r>
          </a:p>
          <a:p>
            <a:r>
              <a:rPr lang="pt-BR">
                <a:latin typeface="Arial" charset="0"/>
                <a:cs typeface="Arial" charset="0"/>
              </a:rPr>
              <a:t>“Acreditamos, que por meio da música ajudaremos a melhorar os resultados da escola.” –Diz Paulo Sérgio Souza.</a:t>
            </a:r>
          </a:p>
        </p:txBody>
      </p:sp>
    </p:spTree>
    <p:extLst>
      <p:ext uri="{BB962C8B-B14F-4D97-AF65-F5344CB8AC3E}">
        <p14:creationId xmlns:p14="http://schemas.microsoft.com/office/powerpoint/2010/main" val="398326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42888"/>
            <a:ext cx="10515600" cy="6189335"/>
          </a:xfrm>
        </p:spPr>
        <p:txBody>
          <a:bodyPr/>
          <a:lstStyle/>
          <a:p>
            <a:r>
              <a:rPr lang="pt-BR">
                <a:latin typeface="Arial" charset="0"/>
                <a:cs typeface="Arial" charset="0"/>
              </a:rPr>
              <a:t>A vida útil da camerata tem passado por diversas realizações. Em novembro encaminharam-se para seu primeiro festival em Rio Preto. Denominado Festival de Música Camerata Jovem Beethoven, contou com masterclasses, recitais, concertos de gala e concerto da família. Com a presença do pianista Rogério Zaghi da OSESP, o violinista e maestro Cláudio Cruz e Reginaldo Nascimento de Ribeirão Preto.</a:t>
            </a:r>
          </a:p>
          <a:p>
            <a:pPr algn="just"/>
            <a:r>
              <a:rPr lang="pt-BR">
                <a:latin typeface="Arial" charset="0"/>
                <a:cs typeface="Arial" charset="0"/>
              </a:rPr>
              <a:t>O evento ocorreu de 20 a 23 de Novembro de 2014, em sua maioria no teatro Paulo Moura (Rio Preto).</a:t>
            </a:r>
          </a:p>
          <a:p>
            <a:endParaRPr lang="pt-BR"/>
          </a:p>
        </p:txBody>
      </p:sp>
      <p:pic>
        <p:nvPicPr>
          <p:cNvPr id="4" name="Imagem 3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212" y="4009835"/>
            <a:ext cx="6691229" cy="231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51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3688"/>
            <a:ext cx="10515600" cy="61045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>
                <a:latin typeface="Arial" charset="0"/>
                <a:cs typeface="Arial" charset="0"/>
              </a:rPr>
              <a:t>Como a documentação toda do projeto está em acerto e organizada, em 2015 já serão possíveis remunerações da prefeitura. Porém, enquanto isso não ocorre, e como é atualmente patrocinada, o incentivo vem de algumas empresas locais como Unimed, Emar Plasticos, Consorcio Amigos do Bem e Ossominas, Rotary, Acirp. Com alguns apoios eventuais da secretaria de cultura.</a:t>
            </a:r>
          </a:p>
          <a:p>
            <a:pPr algn="just"/>
            <a:r>
              <a:rPr lang="pt-BR">
                <a:latin typeface="Arial" charset="0"/>
                <a:cs typeface="Arial" charset="0"/>
              </a:rPr>
              <a:t>A camerata tem recebido convites digamos inusitados. Uma cantora da Itália, Rafaela Benori, cujo viu vídeos e divulgações pela internet não pensou duas vezes ao convidá-los para uma apresentação fora do país. A apresentação se projeta para acontecer na cidade de Treviso na catedral de San Vito.</a:t>
            </a:r>
          </a:p>
          <a:p>
            <a:pPr algn="just"/>
            <a:r>
              <a:rPr lang="pt-BR">
                <a:latin typeface="Arial" charset="0"/>
                <a:cs typeface="Arial" charset="0"/>
              </a:rPr>
              <a:t>Já em outro plano da Europa, na Dinamarca, haverá um festival onde a camerata se apresentará com uma orquestra jovem local, onde serão supervisionados pela musicista e educadora Pia Boysen. O custo aproximado da viagem é de 300.000,00. Onde haverá a tentativa de viabilizar via Lei Estadual de Incentivo a Cultura Proac.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773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0736067_383938555094165_903045075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8840" y="83639"/>
            <a:ext cx="8589186" cy="5754480"/>
          </a:xfrm>
        </p:spPr>
      </p:pic>
      <p:sp>
        <p:nvSpPr>
          <p:cNvPr id="5" name="CaixaDeTexto 4"/>
          <p:cNvSpPr txBox="1"/>
          <p:nvPr/>
        </p:nvSpPr>
        <p:spPr>
          <a:xfrm>
            <a:off x="1166043" y="6076214"/>
            <a:ext cx="9686739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t-BR">
                <a:latin typeface="Arial" charset="0"/>
                <a:cs typeface="Arial" charset="0"/>
              </a:rPr>
              <a:t>Alguns integrantes do projeto música nas escolas com a camerata Jovem Beethoven.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816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0743495_383939148427439_904124880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8081" y="142325"/>
            <a:ext cx="7883022" cy="5916936"/>
          </a:xfrm>
        </p:spPr>
      </p:pic>
      <p:sp>
        <p:nvSpPr>
          <p:cNvPr id="5" name="CaixaDeTexto 4"/>
          <p:cNvSpPr txBox="1"/>
          <p:nvPr/>
        </p:nvSpPr>
        <p:spPr>
          <a:xfrm>
            <a:off x="1930683" y="6033796"/>
            <a:ext cx="8172414" cy="120015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t-BR">
                <a:latin typeface="Arial" charset="0"/>
                <a:cs typeface="Arial" charset="0"/>
              </a:rPr>
              <a:t>Na foto, equipe de apoio formada por pais, preparam lanches e refeições para os jovens.</a:t>
            </a:r>
          </a:p>
          <a:p>
            <a:pPr algn="just"/>
            <a:r>
              <a:rPr lang="pt-BR">
                <a:latin typeface="Arial" charset="0"/>
                <a:cs typeface="Arial" charset="0"/>
              </a:rPr>
              <a:t> </a:t>
            </a:r>
          </a:p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9160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68355" y="6188736"/>
            <a:ext cx="10515600" cy="318583"/>
          </a:xfrm>
        </p:spPr>
        <p:txBody>
          <a:bodyPr>
            <a:normAutofit fontScale="70000" lnSpcReduction="20000"/>
          </a:bodyPr>
          <a:lstStyle/>
          <a:p>
            <a:r>
              <a:rPr lang="pt-BR">
                <a:latin typeface="Arial" charset="0"/>
                <a:cs typeface="Arial" charset="0"/>
              </a:rPr>
              <a:t>Na foto jovens alunos se encaminham para um dia de ensaio</a:t>
            </a:r>
          </a:p>
        </p:txBody>
      </p:sp>
      <p:pic>
        <p:nvPicPr>
          <p:cNvPr id="4" name="Imagem 3" descr="10735866_383938355094185_125976866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520" y="215675"/>
            <a:ext cx="8512127" cy="566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70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8447" y="5542361"/>
            <a:ext cx="10515600" cy="692604"/>
          </a:xfrm>
        </p:spPr>
        <p:txBody>
          <a:bodyPr/>
          <a:lstStyle/>
          <a:p>
            <a:pPr algn="ctr"/>
            <a:r>
              <a:rPr lang="pt-BR">
                <a:latin typeface="Arial" charset="0"/>
                <a:cs typeface="Arial" charset="0"/>
              </a:rPr>
              <a:t>Turma 2 – Intermediária do curso da camerata.</a:t>
            </a:r>
          </a:p>
          <a:p>
            <a:endParaRPr lang="pt-BR"/>
          </a:p>
        </p:txBody>
      </p:sp>
      <p:pic>
        <p:nvPicPr>
          <p:cNvPr id="4" name="Imagem 3" descr="10732374_383938728427481_392129703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81" y="838860"/>
            <a:ext cx="10527664" cy="418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12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0040" y="6099939"/>
            <a:ext cx="10515600" cy="505413"/>
          </a:xfrm>
        </p:spPr>
        <p:txBody>
          <a:bodyPr/>
          <a:lstStyle/>
          <a:p>
            <a:pPr algn="ctr"/>
            <a:r>
              <a:rPr lang="pt-BR">
                <a:latin typeface="Arial" charset="0"/>
                <a:cs typeface="Arial" charset="0"/>
              </a:rPr>
              <a:t>Alunos e professores com seus quadros na aula de pintura.</a:t>
            </a:r>
          </a:p>
          <a:p>
            <a:endParaRPr lang="pt-BR"/>
          </a:p>
        </p:txBody>
      </p:sp>
      <p:pic>
        <p:nvPicPr>
          <p:cNvPr id="4" name="Imagem 3" descr="10742631_383939795094041_1583239658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56" y="415495"/>
            <a:ext cx="11473110" cy="528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8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4953" y="2373135"/>
            <a:ext cx="10515600" cy="4351338"/>
          </a:xfrm>
        </p:spPr>
        <p:txBody>
          <a:bodyPr/>
          <a:lstStyle/>
          <a:p>
            <a:pPr algn="ctr"/>
            <a:r>
              <a:rPr lang="pt-BR">
                <a:latin typeface="Arial" charset="0"/>
                <a:cs typeface="Arial" charset="0"/>
              </a:rPr>
              <a:t>Este trabalho visa a exploração e pesquisa de campo em musicologia etnográfica de um grupo específico na área musical onde serão expostos elementos de valia e material proposital sobre a descrição do mesmo. </a:t>
            </a:r>
          </a:p>
        </p:txBody>
      </p:sp>
    </p:spTree>
    <p:extLst>
      <p:ext uri="{BB962C8B-B14F-4D97-AF65-F5344CB8AC3E}">
        <p14:creationId xmlns:p14="http://schemas.microsoft.com/office/powerpoint/2010/main" val="3564761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4625"/>
            <a:ext cx="10515600" cy="637672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>
                <a:solidFill>
                  <a:srgbClr val="141823"/>
                </a:solidFill>
                <a:latin typeface="Arial" charset="0"/>
                <a:cs typeface="Arial" charset="0"/>
              </a:rPr>
              <a:t>A Camerata Jovem Beethoven, projeto da cidade de São José do Rio Preto, já tem seus 3 anos de caminhada embora tão nova e recente, de acordo com Paulo Sérgio Souza, coordenador e criador do projeto.   </a:t>
            </a:r>
          </a:p>
          <a:p>
            <a:pPr algn="just"/>
            <a:r>
              <a:rPr lang="pt-BR">
                <a:solidFill>
                  <a:srgbClr val="141823"/>
                </a:solidFill>
                <a:latin typeface="Arial" charset="0"/>
                <a:cs typeface="Arial" charset="0"/>
              </a:rPr>
              <a:t>“Quando criamos o projeto, estava em Ribeirão e fui assistir a 9ª Sinfonia com a Sinfônica de Ribeirão, regida pelo Reginaldo (Reginaldo Nascimento) e fiquei impressionado. Daí surgiu esta homenagem ao grande Beethoven.” – Diz Paulo descrevendo o porquê e origem do nome Beethoven à camerata. </a:t>
            </a:r>
          </a:p>
          <a:p>
            <a:pPr algn="just"/>
            <a:r>
              <a:rPr lang="pt-BR">
                <a:solidFill>
                  <a:srgbClr val="141823"/>
                </a:solidFill>
                <a:latin typeface="Arial" charset="0"/>
                <a:cs typeface="Arial" charset="0"/>
              </a:rPr>
              <a:t>Apesar de diversificado o repertório tenta sempre abranger uma certa quantidade de elementos de técnica e sonoridade compatível à camerata. De acordo com a Spalla Bruna Bazane, de 20 anos, a escolha é feita pelo maestro, que analisa o grau de dificuldade, o nível de cada um e deduz se o repertorio é adequado em colocar para o ensaio, ajudando com o desenvolvimento das técnicas, etc. Melhorando os alunos não só em aulas particulares mas no repertorio em si dos concertos. </a:t>
            </a:r>
          </a:p>
          <a:p>
            <a:pPr algn="just"/>
            <a:r>
              <a:rPr lang="pt-BR">
                <a:solidFill>
                  <a:srgbClr val="141823"/>
                </a:solidFill>
                <a:latin typeface="Arial" charset="0"/>
                <a:cs typeface="Arial" charset="0"/>
              </a:rPr>
              <a:t>A Camerata Jovem Beethoven é um projeto de cunho social, e por si tem ganho no meio etnográfico como uma introdução e intersecção ao meio clássico pessoas de culturas diversificadas e mesmo indivíduos de regiões mais marginais da cidade. </a:t>
            </a:r>
          </a:p>
          <a:p>
            <a:pPr algn="just"/>
            <a:r>
              <a:rPr lang="pt-BR">
                <a:solidFill>
                  <a:srgbClr val="141823"/>
                </a:solidFill>
                <a:latin typeface="Arial" charset="0"/>
                <a:cs typeface="Arial" charset="0"/>
              </a:rPr>
              <a:t>Muitas vezes isso ocorre mesmo pelo fato de estar situada na zona Norte de São José do Rio Preto, onde ocasionalmente as pessoas se intervém do Funk. </a:t>
            </a:r>
          </a:p>
          <a:p>
            <a:pPr algn="just"/>
            <a:r>
              <a:rPr lang="pt-BR">
                <a:solidFill>
                  <a:srgbClr val="141823"/>
                </a:solidFill>
                <a:latin typeface="Arial" charset="0"/>
                <a:cs typeface="Arial" charset="0"/>
              </a:rPr>
              <a:t>Há uma quebra de padrões e costumes a partir do momento em que a música e a prática instrumental se torna hábito e dia-a-dia dessas pessoas. 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68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96875"/>
            <a:ext cx="10515600" cy="605236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>
                <a:solidFill>
                  <a:srgbClr val="141823"/>
                </a:solidFill>
                <a:latin typeface="Arial" charset="0"/>
                <a:cs typeface="Arial" charset="0"/>
              </a:rPr>
              <a:t>Bruna, que está na camerata já a 1 ano e 8 meses diz: A camerata não é apenas um lugar que todos tem a obrigação de tocar, mas é literalmente uma escola da vida.  </a:t>
            </a:r>
          </a:p>
          <a:p>
            <a:pPr algn="just"/>
            <a:r>
              <a:rPr lang="pt-BR">
                <a:latin typeface="Arial" charset="0"/>
                <a:cs typeface="Arial" charset="0"/>
              </a:rPr>
              <a:t>O spalla (em italiano, "ombro") ou concertino (termo utilizado em Portugal) é o nome dado ao primeiro-violino de uma orquestra. Em italiano diz-se violino di spalla. Na orquestra, fica na primeira estante, à esquerda do maestro. É o último instrumentista a entrar no palco, sendo o responsável por afinar a orquestra.  </a:t>
            </a:r>
          </a:p>
          <a:p>
            <a:pPr algn="just"/>
            <a:r>
              <a:rPr lang="pt-BR">
                <a:latin typeface="Arial" charset="0"/>
                <a:cs typeface="Arial" charset="0"/>
              </a:rPr>
              <a:t>Na camerata Jovem Beethoven dividem-se em 3 spallas para eventuais faltas. A escolha do Spalla dá-se a partir da observação de empenho dos alunos mais solicitude e compromisso com o grupo.  </a:t>
            </a:r>
          </a:p>
          <a:p>
            <a:pPr algn="just"/>
            <a:r>
              <a:rPr lang="pt-BR">
                <a:latin typeface="Arial" charset="0"/>
                <a:cs typeface="Arial" charset="0"/>
              </a:rPr>
              <a:t>Usualmente se vestem com o uniforme da própria camerata, porém há exceções. O traje de gala é usado em concertos mais especiais, onde os alunos do projeto se vestem com social preto e as mulheres vestido de gala.  </a:t>
            </a:r>
          </a:p>
          <a:p>
            <a:pPr algn="just"/>
            <a:r>
              <a:rPr lang="pt-BR">
                <a:latin typeface="Arial" charset="0"/>
                <a:cs typeface="Arial" charset="0"/>
              </a:rPr>
              <a:t>A Camerata, tendo nada a ver com projetos governamentais, é patrocinada e conta com mais de 40 integrantes de instrumentos de corda friccionada.  </a:t>
            </a:r>
          </a:p>
          <a:p>
            <a:pPr algn="just"/>
            <a:r>
              <a:rPr lang="pt-BR">
                <a:latin typeface="Arial" charset="0"/>
                <a:cs typeface="Arial" charset="0"/>
              </a:rPr>
              <a:t>A sua rotina fica entre sextas, sábados e domingos de ensaio. Aos sábados e domingos das 9 às 17. </a:t>
            </a:r>
          </a:p>
        </p:txBody>
      </p:sp>
    </p:spTree>
    <p:extLst>
      <p:ext uri="{BB962C8B-B14F-4D97-AF65-F5344CB8AC3E}">
        <p14:creationId xmlns:p14="http://schemas.microsoft.com/office/powerpoint/2010/main" val="397000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3901" y="1722015"/>
            <a:ext cx="10515600" cy="5729744"/>
          </a:xfrm>
        </p:spPr>
        <p:txBody>
          <a:bodyPr/>
          <a:lstStyle/>
          <a:p>
            <a:r>
              <a:rPr lang="pt-BR">
                <a:latin typeface="Arial" charset="0"/>
                <a:cs typeface="Arial" charset="0"/>
              </a:rPr>
              <a:t>“Muitos de nós trocamos os almoços de domingo com a família em função dos ensaios da camerata, os sonhos de todos se tornando um só!” – Diz uma aluna violinista. </a:t>
            </a:r>
          </a:p>
          <a:p>
            <a:pPr algn="just"/>
            <a:r>
              <a:rPr lang="pt-BR">
                <a:latin typeface="Arial" charset="0"/>
                <a:cs typeface="Arial" charset="0"/>
              </a:rPr>
              <a:t>O projeto em geral disponibiliza além de aulas de música, pintura entre outras atividades. As aulas de pintura não são obrigatórias para quem faz camerata e vice-versa. Fazem parte dos atividades e são abertas a todos. 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210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jul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175" y="171450"/>
            <a:ext cx="4484404" cy="5977660"/>
          </a:xfrm>
          <a:prstGeom prst="rect">
            <a:avLst/>
          </a:prstGeom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939800" y="6282242"/>
            <a:ext cx="10414000" cy="42177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/>
              <a:t>Na foto, Júlio, aluno do curso de pintura.</a:t>
            </a:r>
          </a:p>
        </p:txBody>
      </p:sp>
    </p:spTree>
    <p:extLst>
      <p:ext uri="{BB962C8B-B14F-4D97-AF65-F5344CB8AC3E}">
        <p14:creationId xmlns:p14="http://schemas.microsoft.com/office/powerpoint/2010/main" val="378001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1675" y="549189"/>
            <a:ext cx="10652125" cy="5627774"/>
          </a:xfrm>
        </p:spPr>
        <p:txBody>
          <a:bodyPr>
            <a:normAutofit fontScale="92500" lnSpcReduction="10000"/>
          </a:bodyPr>
          <a:lstStyle/>
          <a:p>
            <a:r>
              <a:rPr lang="pt-BR">
                <a:latin typeface="Arial" charset="0"/>
                <a:cs typeface="Arial" charset="0"/>
              </a:rPr>
              <a:t>Por mais que pareça recente e nova por seus 3 anos de duração, já houve muita luta pelo mantimento do projeto. Os ensaios acontecem dentro da Escola Municipal Darcy Ribeiro no bairro Santo Antônio. É a maior escola municipal de Rio Preto com 1.400 alunos e apresenta o pior IDEB do município. Porém, nem sempre foi assim.  </a:t>
            </a:r>
          </a:p>
          <a:p>
            <a:pPr algn="just"/>
            <a:r>
              <a:rPr lang="pt-BR">
                <a:latin typeface="Arial" charset="0"/>
                <a:cs typeface="Arial" charset="0"/>
              </a:rPr>
              <a:t>No início a sede dependia de alguns associados, e nem sempre os mesmos eram de acordo com os princípios da camerata. A mudança de local de ensaio ocorreu duas vezes. A primeira porque o trabalho estava dentro de uma casa religiosa e o pessoal de lá não encarava música como profissionalização. </a:t>
            </a:r>
          </a:p>
          <a:p>
            <a:pPr algn="just"/>
            <a:r>
              <a:rPr lang="pt-BR">
                <a:latin typeface="Arial" charset="0"/>
                <a:cs typeface="Arial" charset="0"/>
              </a:rPr>
              <a:t>Na segunda vez era preciso aumentar o número de alunos e a instituição a qual estavam associados não queria. Resolveram finalmente montar seu estatuto e CNPJ e andar com as próprias pernas. O intuito agora é que consigam construir sua sede própria sem deixar as escolas públicas e privadas</a:t>
            </a:r>
          </a:p>
        </p:txBody>
      </p:sp>
    </p:spTree>
    <p:extLst>
      <p:ext uri="{BB962C8B-B14F-4D97-AF65-F5344CB8AC3E}">
        <p14:creationId xmlns:p14="http://schemas.microsoft.com/office/powerpoint/2010/main" val="159336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6597" y="105651"/>
            <a:ext cx="8873408" cy="5794322"/>
          </a:xfrm>
        </p:spPr>
      </p:pic>
      <p:sp>
        <p:nvSpPr>
          <p:cNvPr id="5" name="CaixaDeTexto 4"/>
          <p:cNvSpPr txBox="1"/>
          <p:nvPr/>
        </p:nvSpPr>
        <p:spPr>
          <a:xfrm>
            <a:off x="4724400" y="2783660"/>
            <a:ext cx="2743200" cy="127630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t-BR"/>
              <a:t>Clique para adicionar texto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68398" y="6172753"/>
            <a:ext cx="9737484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just"/>
            <a:r>
              <a:rPr lang="pt-BR" sz="2000">
                <a:latin typeface="Arial" charset="0"/>
                <a:cs typeface="Arial" charset="0"/>
              </a:rPr>
              <a:t>A CJB se apresentando no IELUZ- Lar que abriga idosos e eventual centro espírita</a:t>
            </a:r>
          </a:p>
        </p:txBody>
      </p:sp>
    </p:spTree>
    <p:extLst>
      <p:ext uri="{BB962C8B-B14F-4D97-AF65-F5344CB8AC3E}">
        <p14:creationId xmlns:p14="http://schemas.microsoft.com/office/powerpoint/2010/main" val="2302230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0428" y="120313"/>
            <a:ext cx="8636814" cy="5753679"/>
          </a:xfrm>
        </p:spPr>
      </p:pic>
      <p:sp>
        <p:nvSpPr>
          <p:cNvPr id="5" name="CaixaDeTexto 4"/>
          <p:cNvSpPr txBox="1"/>
          <p:nvPr/>
        </p:nvSpPr>
        <p:spPr>
          <a:xfrm>
            <a:off x="1256823" y="6042025"/>
            <a:ext cx="9515952" cy="92392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t-BR">
                <a:latin typeface="Arial" charset="0"/>
                <a:cs typeface="Arial" charset="0"/>
              </a:rPr>
              <a:t>Na foto a Camerata Jovem Beethoven sob regência do maestro Reginaldo Nascimento na Basílica de Rio Preto.</a:t>
            </a:r>
          </a:p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0166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Etnomusicologia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Etnomusicologia  </dc:title>
  <dc:creator/>
  <cp:lastModifiedBy/>
  <cp:revision>5</cp:revision>
  <dcterms:created xsi:type="dcterms:W3CDTF">2012-07-30T23:50:35Z</dcterms:created>
  <dcterms:modified xsi:type="dcterms:W3CDTF">2014-11-29T23:41:16Z</dcterms:modified>
</cp:coreProperties>
</file>