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Raleway SemiBold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Red Hat Display Black"/>
      <p:bold r:id="rId38"/>
      <p:boldItalic r:id="rId39"/>
    </p:embeddedFont>
    <p:embeddedFont>
      <p:font typeface="Red Hat Display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6" name="Caio de Bonis Rossetti"/>
  <p:cmAuthor clrIdx="1" id="1" initials="" lastIdx="1" name="Arthur Shinzo Fernandes Shimiz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E5FE3B0-8D07-44F2-8699-7F576BD4063D}">
  <a:tblStyle styleId="{8E5FE3B0-8D07-44F2-8699-7F576BD406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-regular.fntdata"/><Relationship Id="rId20" Type="http://schemas.openxmlformats.org/officeDocument/2006/relationships/slide" Target="slides/slide14.xml"/><Relationship Id="rId42" Type="http://schemas.openxmlformats.org/officeDocument/2006/relationships/font" Target="fonts/RedHatDisplay-italic.fntdata"/><Relationship Id="rId41" Type="http://schemas.openxmlformats.org/officeDocument/2006/relationships/font" Target="fonts/RedHatDisplay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RedHatDisplay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aleway-regular.fntdata"/><Relationship Id="rId25" Type="http://schemas.openxmlformats.org/officeDocument/2006/relationships/slide" Target="slides/slide19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SemiBold-bold.fntdata"/><Relationship Id="rId30" Type="http://schemas.openxmlformats.org/officeDocument/2006/relationships/font" Target="fonts/RalewaySemiBold-regular.fntdata"/><Relationship Id="rId11" Type="http://schemas.openxmlformats.org/officeDocument/2006/relationships/slide" Target="slides/slide5.xml"/><Relationship Id="rId33" Type="http://schemas.openxmlformats.org/officeDocument/2006/relationships/font" Target="fonts/RalewaySemiBold-boldItalic.fntdata"/><Relationship Id="rId10" Type="http://schemas.openxmlformats.org/officeDocument/2006/relationships/slide" Target="slides/slide4.xml"/><Relationship Id="rId32" Type="http://schemas.openxmlformats.org/officeDocument/2006/relationships/font" Target="fonts/RalewaySemiBold-italic.fntdata"/><Relationship Id="rId13" Type="http://schemas.openxmlformats.org/officeDocument/2006/relationships/slide" Target="slides/slide7.xml"/><Relationship Id="rId35" Type="http://schemas.openxmlformats.org/officeDocument/2006/relationships/font" Target="fonts/Roboto-bold.fntdata"/><Relationship Id="rId12" Type="http://schemas.openxmlformats.org/officeDocument/2006/relationships/slide" Target="slides/slide6.xml"/><Relationship Id="rId34" Type="http://schemas.openxmlformats.org/officeDocument/2006/relationships/font" Target="fonts/Roboto-regular.fntdata"/><Relationship Id="rId15" Type="http://schemas.openxmlformats.org/officeDocument/2006/relationships/slide" Target="slides/slide9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-italic.fntdata"/><Relationship Id="rId17" Type="http://schemas.openxmlformats.org/officeDocument/2006/relationships/slide" Target="slides/slide11.xml"/><Relationship Id="rId39" Type="http://schemas.openxmlformats.org/officeDocument/2006/relationships/font" Target="fonts/RedHatDisplayBlack-boldItalic.fntdata"/><Relationship Id="rId16" Type="http://schemas.openxmlformats.org/officeDocument/2006/relationships/slide" Target="slides/slide10.xml"/><Relationship Id="rId38" Type="http://schemas.openxmlformats.org/officeDocument/2006/relationships/font" Target="fonts/RedHatDisplayBlack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5-23T20:26:24.339">
    <p:pos x="6000" y="0"/>
    <p:text>Malta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20-05-23T20:27:55.503">
    <p:pos x="6000" y="0"/>
    <p:text>Deborah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20-05-23T20:37:26.829">
    <p:pos x="6000" y="0"/>
    <p:text>deborah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20-05-23T20:33:48.323">
    <p:pos x="6000" y="0"/>
    <p:text>TUTS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5" dt="2020-05-23T20:33:57.966">
    <p:pos x="6000" y="0"/>
    <p:text>tuts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6" dt="2020-05-23T20:38:29.564">
    <p:pos x="6000" y="0"/>
    <p:text>R7</p:text>
  </p:cm>
  <p:cm authorId="1" idx="1" dt="2020-05-23T20:38:29.564">
    <p:pos x="6000" y="0"/>
    <p:text>e Debora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7334cab60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7334cab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7315ed55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7315ed5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73ccfe587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73ccfe587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73ccfe587_5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73ccfe587_5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73ccfe587_5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73ccfe587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765836fcd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765836f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73ccfe587_5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73ccfe587_5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767168792_2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767168792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3ccfe587_5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73ccfe587_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7657bfe3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7657bfe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3ccfe587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3ccfe58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657bfe35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7657bfe3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767168792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767168792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767168792_4_2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767168792_4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73ccfe58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73ccfe5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530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 rot="10800000">
            <a:off x="0" y="-50"/>
            <a:ext cx="6081900" cy="2766600"/>
          </a:xfrm>
          <a:prstGeom prst="round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>
            <a:off x="7944600" y="3944200"/>
            <a:ext cx="1199400" cy="11994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Veiled">
  <p:cSld name="BLANK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>
          <a:xfrm>
            <a:off x="0" y="-25"/>
            <a:ext cx="9144000" cy="5143500"/>
            <a:chOff x="0" y="-225"/>
            <a:chExt cx="9144000" cy="5143500"/>
          </a:xfrm>
        </p:grpSpPr>
        <p:sp>
          <p:nvSpPr>
            <p:cNvPr id="91" name="Google Shape;91;p13"/>
            <p:cNvSpPr/>
            <p:nvPr/>
          </p:nvSpPr>
          <p:spPr>
            <a:xfrm>
              <a:off x="0" y="-225"/>
              <a:ext cx="9144000" cy="5143500"/>
            </a:xfrm>
            <a:prstGeom prst="frame">
              <a:avLst>
                <a:gd fmla="val 8758" name="adj1"/>
              </a:avLst>
            </a:prstGeom>
            <a:solidFill>
              <a:srgbClr val="142236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flipH="1" rot="10800000">
              <a:off x="0" y="-175"/>
              <a:ext cx="4572000" cy="906300"/>
            </a:xfrm>
            <a:prstGeom prst="round1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6100" y="3429000"/>
            <a:ext cx="9150000" cy="17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0" y="1998300"/>
            <a:ext cx="1430700" cy="14307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0" y="-100"/>
            <a:ext cx="9144000" cy="5143600"/>
            <a:chOff x="0" y="-100"/>
            <a:chExt cx="9144000" cy="5143600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flipH="1" rot="10800000">
              <a:off x="0" y="-100"/>
              <a:ext cx="6087900" cy="4419900"/>
            </a:xfrm>
            <a:prstGeom prst="round1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4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╸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indent="-4191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indent="-4191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indent="-4191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indent="-4191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indent="-4191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indent="-4191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indent="-4191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indent="-4191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18111" y="380177"/>
            <a:ext cx="516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30" name="Google Shape;30;p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" name="Google Shape;31;p5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 rot="10800000">
            <a:off x="4766875" y="300"/>
            <a:ext cx="4377000" cy="4377000"/>
          </a:xfrm>
          <a:prstGeom prst="round1Rect">
            <a:avLst>
              <a:gd fmla="val 50000" name="adj"/>
            </a:avLst>
          </a:prstGeom>
          <a:solidFill>
            <a:srgbClr val="142236">
              <a:alpha val="78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>
                <a:solidFill>
                  <a:schemeClr val="dk2"/>
                </a:solidFill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╶"/>
              <a:defRPr sz="2000">
                <a:solidFill>
                  <a:schemeClr val="dk2"/>
                </a:solidFill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46" name="Google Shape;46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" name="Google Shape;47;p7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48" name="Google Shape;48;p7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7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7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57" name="Google Shape;57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" name="Google Shape;58;p8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59" name="Google Shape;59;p8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8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3427841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5942507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69" name="Google Shape;69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" name="Google Shape;74;p9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0"/>
          <p:cNvGrpSpPr/>
          <p:nvPr/>
        </p:nvGrpSpPr>
        <p:grpSpPr>
          <a:xfrm>
            <a:off x="0" y="4632875"/>
            <a:ext cx="9144000" cy="510650"/>
            <a:chOff x="0" y="4632675"/>
            <a:chExt cx="9144000" cy="510650"/>
          </a:xfrm>
        </p:grpSpPr>
        <p:sp>
          <p:nvSpPr>
            <p:cNvPr id="78" name="Google Shape;78;p10"/>
            <p:cNvSpPr/>
            <p:nvPr/>
          </p:nvSpPr>
          <p:spPr>
            <a:xfrm>
              <a:off x="0" y="4632675"/>
              <a:ext cx="6087900" cy="510600"/>
            </a:xfrm>
            <a:prstGeom prst="round1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0"/>
            <p:cNvSpPr/>
            <p:nvPr/>
          </p:nvSpPr>
          <p:spPr>
            <a:xfrm flipH="1">
              <a:off x="8760600" y="4759925"/>
              <a:ext cx="383400" cy="383400"/>
            </a:xfrm>
            <a:prstGeom prst="round1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57200" y="4632750"/>
            <a:ext cx="5229000" cy="51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"/>
              <a:buChar char="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4.xm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6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Organização do Trabalho em </a:t>
            </a:r>
            <a:r>
              <a:rPr lang="en">
                <a:solidFill>
                  <a:schemeClr val="accent1"/>
                </a:solidFill>
              </a:rPr>
              <a:t>Bancos Comerciais</a:t>
            </a: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8292959" y="4339371"/>
            <a:ext cx="660182" cy="586527"/>
            <a:chOff x="5292575" y="3681900"/>
            <a:chExt cx="420150" cy="373275"/>
          </a:xfrm>
        </p:grpSpPr>
        <p:sp>
          <p:nvSpPr>
            <p:cNvPr id="101" name="Google Shape;101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14"/>
          <p:cNvSpPr txBox="1"/>
          <p:nvPr/>
        </p:nvSpPr>
        <p:spPr>
          <a:xfrm>
            <a:off x="384750" y="3037200"/>
            <a:ext cx="5294100" cy="17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Arthur Shinzo Fernandes Shimizu - 9836857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Caio De Bonis Rossetti - 10274183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Deborah Lara Aspis - 9319102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Gabriel Malta Caetano da Silva - 9346600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Joao Vitor Morales - 8537705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Luis Flavio Carvalho Cipparrone - 4463877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457200" y="0"/>
            <a:ext cx="35202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Bancos consolidados e de grande porte</a:t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Hierarquia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Posições hierárquicas e cargos muito bem definidos.</a:t>
            </a:r>
            <a:endParaRPr/>
          </a:p>
        </p:txBody>
      </p:sp>
      <p:sp>
        <p:nvSpPr>
          <p:cNvPr id="184" name="Google Shape;184;p23"/>
          <p:cNvSpPr txBox="1"/>
          <p:nvPr>
            <p:ph idx="2" type="body"/>
          </p:nvPr>
        </p:nvSpPr>
        <p:spPr>
          <a:xfrm>
            <a:off x="3427841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Segmentação	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Divisão clara das áreas, com menor integração entre elas e maior especialização do trabalho.</a:t>
            </a:r>
            <a:endParaRPr/>
          </a:p>
        </p:txBody>
      </p:sp>
      <p:sp>
        <p:nvSpPr>
          <p:cNvPr id="185" name="Google Shape;185;p23"/>
          <p:cNvSpPr txBox="1"/>
          <p:nvPr>
            <p:ph idx="3" type="body"/>
          </p:nvPr>
        </p:nvSpPr>
        <p:spPr>
          <a:xfrm>
            <a:off x="5942507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Burocracia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Processos bem definidos e bastante formalizados.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ctrTitle"/>
          </p:nvPr>
        </p:nvSpPr>
        <p:spPr>
          <a:xfrm>
            <a:off x="1561925" y="283506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Bancos Digitais</a:t>
            </a:r>
            <a:endParaRPr/>
          </a:p>
        </p:txBody>
      </p:sp>
      <p:sp>
        <p:nvSpPr>
          <p:cNvPr id="192" name="Google Shape;192;p24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Inovação no ambiente financeiro.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2</a:t>
            </a:r>
            <a:endParaRPr sz="7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457200" y="150700"/>
            <a:ext cx="35202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Stone &amp; NuBank</a:t>
            </a:r>
            <a:endParaRPr/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625" y="1541977"/>
            <a:ext cx="5211950" cy="286555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25"/>
          <p:cNvSpPr txBox="1"/>
          <p:nvPr>
            <p:ph type="title"/>
          </p:nvPr>
        </p:nvSpPr>
        <p:spPr>
          <a:xfrm>
            <a:off x="457200" y="1797825"/>
            <a:ext cx="2542800" cy="193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Estrutura </a:t>
            </a:r>
            <a:r>
              <a:rPr lang="en" sz="2000">
                <a:solidFill>
                  <a:schemeClr val="accent1"/>
                </a:solidFill>
              </a:rPr>
              <a:t>matricial    </a:t>
            </a:r>
            <a:r>
              <a:rPr lang="en" sz="2000">
                <a:solidFill>
                  <a:srgbClr val="FFFFFF"/>
                </a:solidFill>
              </a:rPr>
              <a:t> e flexível.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566525" y="497950"/>
            <a:ext cx="3171300" cy="101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Metodologias ágeis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913175" y="1746150"/>
            <a:ext cx="71427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É notável como essas organizações modernas</a:t>
            </a:r>
            <a:r>
              <a:rPr lang="en"/>
              <a:t> </a:t>
            </a:r>
            <a:r>
              <a:rPr lang="en"/>
              <a:t>se relacionam e utilizam as metodologias ágeis.</a:t>
            </a:r>
            <a:endParaRPr/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Mais famosa: </a:t>
            </a:r>
            <a:r>
              <a:rPr b="1" lang="en" sz="1500"/>
              <a:t>Scrum.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Características</a:t>
            </a:r>
            <a:r>
              <a:rPr lang="en"/>
              <a:t> da metodologia por Henrik Kniberg:</a:t>
            </a:r>
            <a:endParaRPr/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Tarefa dividida em pequenas partes.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Entregáveis</a:t>
            </a:r>
            <a:r>
              <a:rPr lang="en" sz="1500"/>
              <a:t> rápidos e frequentes.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Times pequenos, </a:t>
            </a:r>
            <a:r>
              <a:rPr lang="en" sz="1500"/>
              <a:t>auto-organizáveis e</a:t>
            </a:r>
            <a:r>
              <a:rPr lang="en" sz="1500"/>
              <a:t> </a:t>
            </a:r>
            <a:r>
              <a:rPr lang="en" sz="1500"/>
              <a:t>multifuncionais</a:t>
            </a:r>
            <a:r>
              <a:rPr lang="en" sz="1500"/>
              <a:t>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Limitação do WIP.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457200" y="0"/>
            <a:ext cx="3669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Competir por meio de </a:t>
            </a:r>
            <a:r>
              <a:rPr lang="en">
                <a:solidFill>
                  <a:schemeClr val="accent1"/>
                </a:solidFill>
              </a:rPr>
              <a:t>agilidade </a:t>
            </a:r>
            <a:r>
              <a:rPr lang="en"/>
              <a:t>da operação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Agilidade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Impedir que os processos sejam demorados e garantir uma resposta rápida de acordo com as necessidades.</a:t>
            </a:r>
            <a:endParaRPr/>
          </a:p>
        </p:txBody>
      </p:sp>
      <p:sp>
        <p:nvSpPr>
          <p:cNvPr id="215" name="Google Shape;215;p27"/>
          <p:cNvSpPr txBox="1"/>
          <p:nvPr>
            <p:ph idx="2" type="body"/>
          </p:nvPr>
        </p:nvSpPr>
        <p:spPr>
          <a:xfrm>
            <a:off x="3427850" y="1746150"/>
            <a:ext cx="2224200" cy="19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Autonomia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Maior liberdade para o trabalhador, dando espaço e visibilidade para que ele desenvolva soluções novas.</a:t>
            </a:r>
            <a:endParaRPr/>
          </a:p>
        </p:txBody>
      </p:sp>
      <p:sp>
        <p:nvSpPr>
          <p:cNvPr id="216" name="Google Shape;216;p27"/>
          <p:cNvSpPr txBox="1"/>
          <p:nvPr>
            <p:ph idx="3" type="body"/>
          </p:nvPr>
        </p:nvSpPr>
        <p:spPr>
          <a:xfrm>
            <a:off x="5942500" y="1746150"/>
            <a:ext cx="2224200" cy="19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Experimentação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Ambiente que incentiva a inovação. Consequentemente, tolerância maior a erros, contanto que fundamentados.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457200" y="0"/>
            <a:ext cx="34986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Semelhanças com o sistema </a:t>
            </a:r>
            <a:r>
              <a:rPr lang="en">
                <a:solidFill>
                  <a:schemeClr val="accent1"/>
                </a:solidFill>
              </a:rPr>
              <a:t>sociotécnico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3" name="Google Shape;223;p2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913175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Grupos semi-autônomos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Flexibilidade para se autogerir e melhor decidir como chegar ao produto final.</a:t>
            </a:r>
            <a:endParaRPr sz="1100"/>
          </a:p>
        </p:txBody>
      </p:sp>
      <p:sp>
        <p:nvSpPr>
          <p:cNvPr id="225" name="Google Shape;225;p28"/>
          <p:cNvSpPr txBox="1"/>
          <p:nvPr>
            <p:ph idx="4294967295" type="body"/>
          </p:nvPr>
        </p:nvSpPr>
        <p:spPr>
          <a:xfrm>
            <a:off x="3427838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Mínima especificação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Estratégia definida por OKR's, onde grupos decidem como alcançar.</a:t>
            </a:r>
            <a:endParaRPr sz="1100"/>
          </a:p>
        </p:txBody>
      </p:sp>
      <p:sp>
        <p:nvSpPr>
          <p:cNvPr id="226" name="Google Shape;226;p28"/>
          <p:cNvSpPr txBox="1"/>
          <p:nvPr>
            <p:ph idx="4294967295" type="body"/>
          </p:nvPr>
        </p:nvSpPr>
        <p:spPr>
          <a:xfrm>
            <a:off x="5942525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Fluxo de Informações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Agilidade para comunicar eventos, em primeiro lugar para os times envolvidos. Ao topo, apenas o necessário.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913175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Projeto e valores humanos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Autonomia e visibilidade, motivando o profissional e mostrando preocupação com seu crescimento.</a:t>
            </a:r>
            <a:endParaRPr sz="1100"/>
          </a:p>
        </p:txBody>
      </p:sp>
      <p:sp>
        <p:nvSpPr>
          <p:cNvPr id="228" name="Google Shape;228;p28"/>
          <p:cNvSpPr txBox="1"/>
          <p:nvPr>
            <p:ph idx="4294967295" type="body"/>
          </p:nvPr>
        </p:nvSpPr>
        <p:spPr>
          <a:xfrm>
            <a:off x="3427838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Princípio incompleto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Estratégias redefinidas constantemente.</a:t>
            </a:r>
            <a:endParaRPr sz="1100"/>
          </a:p>
        </p:txBody>
      </p:sp>
      <p:sp>
        <p:nvSpPr>
          <p:cNvPr id="229" name="Google Shape;229;p28"/>
          <p:cNvSpPr txBox="1"/>
          <p:nvPr>
            <p:ph idx="4294967295" type="body"/>
          </p:nvPr>
        </p:nvSpPr>
        <p:spPr>
          <a:xfrm>
            <a:off x="5942500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Profissional multi-funcional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Tentar ao máximo definir cargos com flexibilidade, incentivo à rotação de áreas na empresa.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3459900" y="1591625"/>
            <a:ext cx="2224200" cy="24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Bancos Digitais </a:t>
            </a:r>
            <a:r>
              <a:rPr b="1" lang="en" sz="1400"/>
              <a:t>(consolidados)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A </a:t>
            </a:r>
            <a:r>
              <a:rPr b="1" lang="en" sz="1100"/>
              <a:t>necessidade de processos bem documentados para conseguir certificações de produtos financeiros</a:t>
            </a:r>
            <a:r>
              <a:rPr lang="en" sz="1100"/>
              <a:t> e</a:t>
            </a:r>
            <a:r>
              <a:rPr b="1" lang="en" sz="1100"/>
              <a:t> também um aumento do tamanho</a:t>
            </a:r>
            <a:r>
              <a:rPr lang="en" sz="1100"/>
              <a:t> destes bancos como um todo os têm obrigado a criar burocracias e estruturas que reduzem de certa forma sua agilidade e autonomia</a:t>
            </a:r>
            <a:endParaRPr sz="1100"/>
          </a:p>
        </p:txBody>
      </p:sp>
      <p:sp>
        <p:nvSpPr>
          <p:cNvPr id="235" name="Google Shape;235;p29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Tendências de mudanças organizacionais</a:t>
            </a:r>
            <a:endParaRPr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930750" y="1591625"/>
            <a:ext cx="2224200" cy="24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Bancos Tradicionais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Embora tenham uma estrutura organizacional com características mais presentes na escola clássica, já é realidade uma</a:t>
            </a:r>
            <a:r>
              <a:rPr b="1" lang="en" sz="1100"/>
              <a:t> tendência de desburocratização dos processos da empresa e também do aumento da autonomia</a:t>
            </a:r>
            <a:r>
              <a:rPr lang="en" sz="1100"/>
              <a:t> dada a certos setores</a:t>
            </a:r>
            <a:endParaRPr sz="1100"/>
          </a:p>
        </p:txBody>
      </p:sp>
      <p:sp>
        <p:nvSpPr>
          <p:cNvPr id="238" name="Google Shape;238;p29"/>
          <p:cNvSpPr txBox="1"/>
          <p:nvPr>
            <p:ph idx="1" type="body"/>
          </p:nvPr>
        </p:nvSpPr>
        <p:spPr>
          <a:xfrm>
            <a:off x="5989050" y="1591625"/>
            <a:ext cx="2224200" cy="24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Bancos Digitais     </a:t>
            </a:r>
            <a:r>
              <a:rPr b="1" lang="en" sz="1400"/>
              <a:t>(novos)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O aumento do segmento tem permitido </a:t>
            </a:r>
            <a:r>
              <a:rPr b="1" lang="en" sz="1100"/>
              <a:t>a entrada de novos players</a:t>
            </a:r>
            <a:r>
              <a:rPr lang="en" sz="1100"/>
              <a:t> que, por serem menores em tamanho, têm muita agilidade e processos competitivos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457200" y="139375"/>
            <a:ext cx="36180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</a:t>
            </a:r>
            <a:r>
              <a:rPr lang="en" sz="2000"/>
              <a:t>ultura e mudanças Sociais</a:t>
            </a:r>
            <a:endParaRPr sz="2000"/>
          </a:p>
        </p:txBody>
      </p:sp>
      <p:sp>
        <p:nvSpPr>
          <p:cNvPr id="244" name="Google Shape;244;p3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45" name="Google Shape;245;p30"/>
          <p:cNvGraphicFramePr/>
          <p:nvPr/>
        </p:nvGraphicFramePr>
        <p:xfrm>
          <a:off x="2175388" y="16200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{8E5FE3B0-8D07-44F2-8699-7F576BD4063D}</a:tableStyleId>
              </a:tblPr>
              <a:tblGrid>
                <a:gridCol w="4793200"/>
              </a:tblGrid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Bancos Digitais x Bancos tradicionais</a:t>
                      </a:r>
                      <a:endParaRPr b="1" sz="1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1.        Abordagem à diversidade social dentro da empresa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2.        Foco no cliente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3.       Feedbacks e alinhamentos para crescimento pessoal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Impactos do Corona</a:t>
            </a:r>
            <a:endParaRPr/>
          </a:p>
        </p:txBody>
      </p:sp>
      <p:sp>
        <p:nvSpPr>
          <p:cNvPr id="251" name="Google Shape;251;p31"/>
          <p:cNvSpPr txBox="1"/>
          <p:nvPr>
            <p:ph idx="1" type="body"/>
          </p:nvPr>
        </p:nvSpPr>
        <p:spPr>
          <a:xfrm>
            <a:off x="1159650" y="1488700"/>
            <a:ext cx="6824700" cy="28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Cada um dos setores teve uma experiência diferente a respeito dos recentes impactos da pandemia, principalmente quanto ao trabalho remoto:</a:t>
            </a:r>
            <a:endParaRPr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Bancos tradicionais: estrutura mais antiga e maior dificuldade nesse processo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Bancos digitais: agilidade e estrutura preparada ajudaram muito na transição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Perspectivas pro futuro</a:t>
            </a:r>
            <a:endParaRPr b="1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Misto de trabalho remoto e presencial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Burocracias podem dificultar esse processo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Bancos Comerciais</a:t>
            </a:r>
            <a:endParaRPr/>
          </a:p>
        </p:txBody>
      </p:sp>
      <p:sp>
        <p:nvSpPr>
          <p:cNvPr id="258" name="Google Shape;258;p32"/>
          <p:cNvSpPr txBox="1"/>
          <p:nvPr>
            <p:ph idx="2" type="body"/>
          </p:nvPr>
        </p:nvSpPr>
        <p:spPr>
          <a:xfrm>
            <a:off x="3459900" y="1784775"/>
            <a:ext cx="2224200" cy="73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/>
              <a:t>Obrigado!</a:t>
            </a:r>
            <a:endParaRPr b="1" sz="25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Alguma dúvida?</a:t>
            </a:r>
            <a:endParaRPr b="1" sz="1800"/>
          </a:p>
        </p:txBody>
      </p:sp>
      <p:sp>
        <p:nvSpPr>
          <p:cNvPr id="259" name="Google Shape;259;p3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da apresentação</a:t>
            </a:r>
            <a:endParaRPr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964675" y="1759025"/>
            <a:ext cx="6947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/>
              <a:t>Bancos Tradicionais</a:t>
            </a:r>
            <a:endParaRPr b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/>
              <a:t>Bancos Digitais</a:t>
            </a:r>
            <a:endParaRPr b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/>
              <a:t>Tendências de mudanças organizacionais</a:t>
            </a:r>
            <a:endParaRPr b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/>
              <a:t>Diferenças de cultura e mudanças Sociais</a:t>
            </a:r>
            <a:endParaRPr b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/>
              <a:t>Impactos do Corona</a:t>
            </a:r>
            <a:endParaRPr b="1"/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Bancos Tradicionais</a:t>
            </a:r>
            <a:endParaRPr/>
          </a:p>
        </p:txBody>
      </p:sp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Experiência, solidez e segurança.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1</a:t>
            </a:r>
            <a:endParaRPr sz="7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610600" y="1746150"/>
            <a:ext cx="2608500" cy="132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Segmentação por áreas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Áreas bem definidas chefiadas por superintendentes</a:t>
            </a:r>
            <a:endParaRPr sz="1500"/>
          </a:p>
        </p:txBody>
      </p:sp>
      <p:sp>
        <p:nvSpPr>
          <p:cNvPr id="128" name="Google Shape;128;p17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Bradesco - Gestão de Fundos</a:t>
            </a:r>
            <a:endParaRPr/>
          </a:p>
        </p:txBody>
      </p:sp>
      <p:sp>
        <p:nvSpPr>
          <p:cNvPr id="129" name="Google Shape;129;p17"/>
          <p:cNvSpPr txBox="1"/>
          <p:nvPr>
            <p:ph idx="2" type="body"/>
          </p:nvPr>
        </p:nvSpPr>
        <p:spPr>
          <a:xfrm>
            <a:off x="3267750" y="1746150"/>
            <a:ext cx="2608500" cy="132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Estrutura hierárquica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Superintendentes executivos responsáveis pelas aprovações em comitês. </a:t>
            </a:r>
            <a:endParaRPr sz="1500"/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1" name="Google Shape;131;p17"/>
          <p:cNvCxnSpPr/>
          <p:nvPr/>
        </p:nvCxnSpPr>
        <p:spPr>
          <a:xfrm>
            <a:off x="2977200" y="1671325"/>
            <a:ext cx="17700" cy="2381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6093588" y="1620900"/>
            <a:ext cx="17700" cy="2381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17"/>
          <p:cNvSpPr txBox="1"/>
          <p:nvPr>
            <p:ph idx="2" type="body"/>
          </p:nvPr>
        </p:nvSpPr>
        <p:spPr>
          <a:xfrm>
            <a:off x="6328625" y="1746150"/>
            <a:ext cx="2252400" cy="176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RH Centralizado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RH da matriz responsável por todos os funcionários de todos os braços do bancos; Incorporação de valores, cultura, estrutura organizacional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idx="4294967295" type="title"/>
          </p:nvPr>
        </p:nvSpPr>
        <p:spPr>
          <a:xfrm>
            <a:off x="1786950" y="291475"/>
            <a:ext cx="5570100" cy="64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Organograma - Bradesco Asset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1913" y="940375"/>
            <a:ext cx="6220169" cy="38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Bradesco - Gestão de Fundos</a:t>
            </a:r>
            <a:endParaRPr/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5682749" y="2492675"/>
            <a:ext cx="3000600" cy="669000"/>
          </a:xfrm>
          <a:prstGeom prst="chevron">
            <a:avLst>
              <a:gd fmla="val 50000" name="adj"/>
            </a:avLst>
          </a:prstGeom>
          <a:solidFill>
            <a:srgbClr val="D838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Comercial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42550" y="2492675"/>
            <a:ext cx="3000600" cy="669000"/>
          </a:xfrm>
          <a:prstGeom prst="homePlate">
            <a:avLst>
              <a:gd fmla="val 50000" name="adj"/>
            </a:avLst>
          </a:prstGeom>
          <a:solidFill>
            <a:srgbClr val="8020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Back Office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3078675" y="2492675"/>
            <a:ext cx="3132300" cy="669000"/>
          </a:xfrm>
          <a:prstGeom prst="chevron">
            <a:avLst>
              <a:gd fmla="val 50000" name="adj"/>
            </a:avLst>
          </a:prstGeom>
          <a:solidFill>
            <a:srgbClr val="B02C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Gestão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06050" y="1657200"/>
            <a:ext cx="5807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Interdependência entre as áreas no fluxo de informações pode ocasionar problemas de lentidão e retrabalho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260625"/>
            <a:ext cx="1536430" cy="85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638500" y="1524975"/>
            <a:ext cx="76866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 final de 2016, o Itaú adquiriu o negócio de varejo do Citi, por cerca de R$ 710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milhões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 Desde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então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o Citi atua no Brasil apenas no atacado, atendendo grandes empresas em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transações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envolvendo grande volume financeiro.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Atua nos seguintes segmentos: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-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Investment Banking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-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Corporate Banking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-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Commercial Banking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-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Trade e Tesouraria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-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Private Banking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Possui cerca de USD 20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bilhões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em ativos no Brasil, com um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Patrimônio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Líquido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próximo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 USD 2 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bilhões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" name="Google Shape;163;p21"/>
          <p:cNvCxnSpPr/>
          <p:nvPr/>
        </p:nvCxnSpPr>
        <p:spPr>
          <a:xfrm>
            <a:off x="3106800" y="1587925"/>
            <a:ext cx="6900" cy="2583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1"/>
          <p:cNvCxnSpPr/>
          <p:nvPr/>
        </p:nvCxnSpPr>
        <p:spPr>
          <a:xfrm>
            <a:off x="5810900" y="1622450"/>
            <a:ext cx="10800" cy="2548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924675" y="1470000"/>
            <a:ext cx="1652700" cy="19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Convencional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Escala Hierárquica bem definida, com afazeres específicos para cada nivel</a:t>
            </a:r>
            <a:endParaRPr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3632500" y="1470000"/>
            <a:ext cx="1652700" cy="19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Segmentacao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Áreas divididas, todavia é comum a interação entre as áreas nos projetos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6340325" y="1470000"/>
            <a:ext cx="1652700" cy="19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Burocracia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Burocracia comum inerente a um grande banco somado ao fato de haver uma maior burocracia por ser um banco americano</a:t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260625"/>
            <a:ext cx="1536430" cy="85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Convencional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Funções bem segmentadas e estabelecidas, com determinações partindo do topo da hierarquia.</a:t>
            </a:r>
            <a:endParaRPr/>
          </a:p>
        </p:txBody>
      </p:sp>
      <p:sp>
        <p:nvSpPr>
          <p:cNvPr id="174" name="Google Shape;174;p22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Itaú Unibanco S A</a:t>
            </a:r>
            <a:endParaRPr/>
          </a:p>
        </p:txBody>
      </p:sp>
      <p:sp>
        <p:nvSpPr>
          <p:cNvPr id="175" name="Google Shape;175;p22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Times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Desenvolvimento do trabalho com times destacados para cada projeto e maior autonomia de decisão.</a:t>
            </a:r>
            <a:endParaRPr/>
          </a:p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7" name="Google Shape;177;p22"/>
          <p:cNvCxnSpPr/>
          <p:nvPr/>
        </p:nvCxnSpPr>
        <p:spPr>
          <a:xfrm>
            <a:off x="4417800" y="1620900"/>
            <a:ext cx="17700" cy="2381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utland template">
  <a:themeElements>
    <a:clrScheme name="Custom 347">
      <a:dk1>
        <a:srgbClr val="142236"/>
      </a:dk1>
      <a:lt1>
        <a:srgbClr val="FFFFFF"/>
      </a:lt1>
      <a:dk2>
        <a:srgbClr val="667180"/>
      </a:dk2>
      <a:lt2>
        <a:srgbClr val="E5E8EB"/>
      </a:lt2>
      <a:accent1>
        <a:srgbClr val="FF6035"/>
      </a:accent1>
      <a:accent2>
        <a:srgbClr val="BB1C0B"/>
      </a:accent2>
      <a:accent3>
        <a:srgbClr val="1DC8E6"/>
      </a:accent3>
      <a:accent4>
        <a:srgbClr val="0D7FA3"/>
      </a:accent4>
      <a:accent5>
        <a:srgbClr val="8FC55D"/>
      </a:accent5>
      <a:accent6>
        <a:srgbClr val="4E993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