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924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8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>
        <p:scale>
          <a:sx n="94" d="100"/>
          <a:sy n="94" d="100"/>
        </p:scale>
        <p:origin x="-4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9.661822222222223E-2"/>
          <c:y val="2.7488603988603994E-2"/>
          <c:w val="0.5545055555555557"/>
          <c:h val="0.80600142450142465"/>
        </c:manualLayout>
      </c:layout>
      <c:barChart>
        <c:barDir val="col"/>
        <c:grouping val="clustered"/>
        <c:ser>
          <c:idx val="0"/>
          <c:order val="0"/>
          <c:tx>
            <c:v>Caderno Brasileiro de Ensino em Fisica</c:v>
          </c:tx>
          <c:spPr>
            <a:solidFill>
              <a:srgbClr val="004586"/>
            </a:solidFill>
            <a:ln>
              <a:noFill/>
            </a:ln>
          </c:spPr>
          <c:cat>
            <c:strLit>
              <c:ptCount val="5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2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</c:numLit>
          </c:val>
        </c:ser>
        <c:ser>
          <c:idx val="1"/>
          <c:order val="1"/>
          <c:tx>
            <c:v>Ensino em Re-vista</c:v>
          </c:tx>
          <c:spPr>
            <a:solidFill>
              <a:srgbClr val="FF420E"/>
            </a:solidFill>
            <a:ln>
              <a:noFill/>
            </a:ln>
          </c:spPr>
          <c:cat>
            <c:strLit>
              <c:ptCount val="5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3</c:v>
              </c:pt>
            </c:numLit>
          </c:val>
        </c:ser>
        <c:ser>
          <c:idx val="2"/>
          <c:order val="2"/>
          <c:tx>
            <c:v>Zetetike</c:v>
          </c:tx>
          <c:spPr>
            <a:solidFill>
              <a:srgbClr val="FFD320"/>
            </a:solidFill>
            <a:ln>
              <a:noFill/>
            </a:ln>
          </c:spPr>
          <c:cat>
            <c:strLit>
              <c:ptCount val="5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0</c:v>
              </c:pt>
            </c:numLit>
          </c:val>
        </c:ser>
        <c:dLbls/>
        <c:axId val="107223680"/>
        <c:axId val="68119936"/>
      </c:barChart>
      <c:valAx>
        <c:axId val="68119936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107223680"/>
        <c:crosses val="autoZero"/>
        <c:crossBetween val="between"/>
      </c:valAx>
      <c:catAx>
        <c:axId val="107223680"/>
        <c:scaling>
          <c:orientation val="minMax"/>
        </c:scaling>
        <c:axPos val="b"/>
        <c:numFmt formatCode="[$-1000416]dd/mm/yyyy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68119936"/>
        <c:crosses val="autoZero"/>
        <c:auto val="1"/>
        <c:lblAlgn val="ctr"/>
        <c:lblOffset val="100"/>
      </c:catAx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400" b="0"/>
          </a:pPr>
          <a:endParaRPr lang="pt-B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2.0000000000000004E-2"/>
          <c:y val="7.5000000000000011E-2"/>
          <c:w val="0.62674982638888932"/>
          <c:h val="0.90499969135802483"/>
        </c:manualLayout>
      </c:layout>
      <c:pie3DChart>
        <c:varyColors val="1"/>
        <c:ser>
          <c:idx val="0"/>
          <c:order val="0"/>
          <c:tx>
            <c:v>Coluna 3</c:v>
          </c:tx>
          <c:dPt>
            <c:idx val="2"/>
          </c:dPt>
          <c:dLbls>
            <c:numFmt formatCode="General" sourceLinked="0"/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  <c:showPercent val="1"/>
            <c:showLeaderLines val="1"/>
          </c:dLbls>
          <c:cat>
            <c:strLit>
              <c:ptCount val="3"/>
              <c:pt idx="0">
                <c:v>Caderno Brasileiro de ensino em física</c:v>
              </c:pt>
              <c:pt idx="1">
                <c:v>Zetetike</c:v>
              </c:pt>
              <c:pt idx="2">
                <c:v>Ensino em Re-vista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9</c:v>
              </c:pt>
              <c:pt idx="2">
                <c:v>4</c:v>
              </c:pt>
            </c:numLit>
          </c:val>
        </c:ser>
        <c:dLbls/>
      </c:pie3DChart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400" b="0"/>
          </a:pPr>
          <a:endParaRPr lang="pt-BR"/>
        </a:p>
      </c:txPr>
    </c:legend>
    <c:plotVisOnly val="1"/>
    <c:dispBlanksAs val="zero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BDE221-C25F-4751-B280-5B6CF0306152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52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49DE2D6-A1EE-41AF-A246-898A1EF745B3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06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EC5C4-E256-474B-B4E5-6C42890D1F9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086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448BBB-8777-4A1A-834F-1C77FCB19A88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887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2875" y="1604963"/>
            <a:ext cx="2011363" cy="3976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3275" cy="3976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26245E-37AB-4077-98E3-57BF05D896D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503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5A95FF-C67A-4232-A54A-0EB15A0EAA85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742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5232A2-4AEE-4018-AC7B-B3EF563CC2F7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111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9CC04-AA66-424F-B038-051CD8599BCE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602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2288" y="612775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1688" y="612775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B5515A-78EC-4E83-A90D-56A7A82D371A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23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5518EC-72BE-44BD-ACE2-9F84A4339978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997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5C7DBB-6504-4001-A54A-AF7C998D8E87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121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92339-2A61-44D1-9DA0-6A40B15E41BF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545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E9E7F9-A1EC-4DB4-A732-F4B2777F8196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337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814CDA-8CB5-4A00-BAA8-05025A7A11CC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171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889976-BC42-4205-825D-7152186D84A7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400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47E7C7-C0C1-41E6-8037-F81526919D3E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83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907088" y="612775"/>
            <a:ext cx="1371600" cy="47545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2288" y="612775"/>
            <a:ext cx="3962400" cy="47545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B9528D-4571-4E04-B853-AEB0171FBAAD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8B7E94-9FC3-427F-9D9B-B15598A754C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255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C5EBFE-1B5F-4728-845A-A39077947EB1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915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FA3B63-7891-4007-98BB-D57C72484090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377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47600-CA10-4F02-BC7D-A887510DADD0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838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9675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7125" y="273050"/>
            <a:ext cx="2479675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7A7AB3-7032-46D9-A2C2-1FA27BCB293F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361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BF427-4E17-46D1-97A1-2FAEACF625EA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595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50401E-DF44-4493-9569-FCF1A99E4F9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673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72776B-2712-4A4A-B523-EDBCB3A7032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30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416B8E-5FC2-4467-86DC-B2FC2A8F5B03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086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4B67DD-3215-472D-88F1-86C366020673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0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E8762C-9F5B-4E9F-9989-E4FE85FED14E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087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FE527B-0FE8-4F34-A77C-AFCF0DD8B476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701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31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31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6980C4-D753-4E40-92BE-580499B610C1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171A00-7112-41C3-9674-C9A68E1EABC3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17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D7DE6A-2504-4BF4-AAE4-19C926D5F06E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56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0B2688-06D7-4DF8-92DE-766657073F81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718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0A615B-D291-4C1B-BD0E-71CBCCA737A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27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1E30CD-AB29-479D-BD4A-7122C1EBD2AB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77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1D0084-A6EC-4BD2-AC43-A956EF15EB65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321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F068D-8EA3-45EC-BFED-9B5DBDF2E25B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240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81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503AA7-BDB3-4B26-B18E-76F0D4B4AF55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2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E0B833-81EA-46FE-84C6-C193A6C8077C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538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9F62C1-CF39-42D6-B2FB-B2BDFA52F684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884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CE230C-8C49-4C05-9BB1-79F1106DD476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243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2A5EF0-E00A-4508-9454-BFF31F1F0A7D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586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2003A9B-F9E4-489B-82DB-25DA2075CB63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040B5F-E5F1-47C6-A056-E4B1D2572232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84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27E4E8-3607-49EA-B905-0B535F5DB92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334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AC8CD-58D0-4020-B1C3-61A7A394B607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177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A2E585-0B10-4D6D-9821-333E9D1417E8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356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81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11BFEB-3E60-40B5-A6AD-5B313EDAC2F0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733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51D602-D5CB-4916-8139-78710EBF4FD4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712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E6DE6-14DF-418D-87AA-FC30A56C639E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833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D3E803-0073-49D3-A011-539E7A9E180F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435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2456A1-716D-4B43-A769-A426644A0161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154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B2506E-94FC-43D1-8BC8-DF8EF3921CE0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325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88034-AE2F-414E-8DF2-4D381625955F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092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971666-CCEB-4D08-AD19-624AB8210CD5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449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070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70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F1283A0-7BA7-4655-93E1-8D7B5B7790A6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7D7360-6983-406F-AFFA-658A2A0AEB2C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439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E7311-7AA2-4691-BCDE-6373CD4DC4F2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96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47288-AC86-42BA-8385-9D74AD27DD06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26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C20BD9-7DAF-49AF-8DC1-114E66C3C71D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173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FB455-F0DF-445C-904E-4C2FCA5BB634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278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502EB5-B308-4E6D-99F3-A533011188C1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193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918F4E-16C4-489E-8771-6233BAF384ED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61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261B89-BCF3-49AC-8E45-8B5FFCEB8C83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47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3ECE37-E85D-4B74-BEEE-290753FECD70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507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8E16B-F36A-455B-888E-E7404777ED27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64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040FBB-89C1-4F69-86DD-96EA1E222828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60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2186EC-A9A0-41FF-A77A-8DC52549765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531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C87727-F25F-4925-B765-120CCDF9B309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462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fld id="{D6C8B437-FE7C-4A55-81B0-61B435E99F15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pPr lvl="0"/>
            <a:fld id="{789318A1-E108-4364-BEAA-304084AD1F85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62B78B27-A10F-45C7-8385-29CCCE2A33ED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EBD94F-DC89-4E22-94A1-7651BF020EA7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740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B24D8165-C4BF-41CF-BFBB-9F52623F71BD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54AD8BE0-AA01-4629-B7A2-4D6AF5FD8B43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pPr lvl="0"/>
            <a:fld id="{0BB7BEE4-3D4C-437B-9088-DF1DA500922A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8F2BF6BE-18E8-4F06-871A-6D98F307AF00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58C882F9-01FE-456E-AB40-8A3A9FE09203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44FD9154-7E8C-4189-B79D-EEDC51C90039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C9AD83CF-AF71-47DE-ABCF-F6D34FE66923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AC1A1809-E2BE-4E0F-849D-640ADC2B3F26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CA130F-A078-4733-A38A-24FCB734036D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49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D0A4F5-2148-44B3-935B-17D8B98056C8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19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2AF462-53CA-4067-8A91-6568E4A12F48}" type="datetime1">
              <a:rPr lang="pt-BR"/>
              <a:pPr lvl="0"/>
              <a:t>16/05/2012</a:t>
            </a:fld>
            <a:endParaRPr lang="pt-BR"/>
          </a:p>
        </p:txBody>
      </p:sp>
      <p:sp>
        <p:nvSpPr>
          <p:cNvPr id="4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CC9B639-7BD9-40BE-803B-FCB3A9C6DBC3}" type="slidenum">
              <a:rPr/>
              <a:pPr lvl="0"/>
              <a:t>‹nº›</a:t>
            </a:fld>
            <a:endParaRPr lang="pt-BR"/>
          </a:p>
        </p:txBody>
      </p:sp>
      <p:sp>
        <p:nvSpPr>
          <p:cNvPr id="6" name="Espaço Reservado para Tex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pt-BR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body" idx="1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sz="quarter" idx="4294967295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0"/>
            <a:r>
              <a:rPr lang="pt-BR"/>
              <a:t>7.º Nível da estrutura de tópicosClique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B9528D-4571-4E04-B853-AEB0171FBAAD}" type="datetime1">
              <a:rPr lang="pt-BR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9680CB5-BF01-4BE2-99C1-0AE548082CF3}" type="slidenum">
              <a:rPr/>
              <a:pPr lvl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2000" b="1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1pPr>
      <a:lvl2pPr lvl="1" algn="l" rtl="0">
        <a:buSzPct val="75000"/>
        <a:buFont typeface="StarSymbol"/>
        <a:buChar char="–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2pPr>
      <a:lvl3pPr lvl="2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3pPr>
      <a:lvl4pPr lvl="3" algn="l" rtl="0">
        <a:buSzPct val="75000"/>
        <a:buFont typeface="StarSymbol"/>
        <a:buChar char="–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4pPr>
      <a:lvl5pPr lvl="4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5pPr>
      <a:lvl6pPr lvl="5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6pPr>
      <a:lvl7pPr marL="0" marR="0" lvl="0" indent="0" algn="l" rtl="0" hangingPunct="1">
        <a:lnSpc>
          <a:spcPct val="100000"/>
        </a:lnSpc>
        <a:spcBef>
          <a:spcPts val="281"/>
        </a:spcBef>
        <a:spcAft>
          <a:spcPts val="1417"/>
        </a:spcAft>
        <a:buNone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3575159" y="272880"/>
            <a:ext cx="5111279" cy="5852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0"/>
            <a:r>
              <a:rPr lang="pt-BR"/>
              <a:t>7.º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1"/>
            <a:r>
              <a:rPr lang="pt-BR"/>
              <a:t>Terceiro nível</a:t>
            </a:r>
          </a:p>
          <a:p>
            <a:pPr lvl="2"/>
            <a:r>
              <a:rPr lang="pt-BR"/>
              <a:t>Quarto nível</a:t>
            </a:r>
          </a:p>
          <a:p>
            <a:pPr lvl="3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0"/>
            <a:r>
              <a:rPr lang="pt-BR"/>
              <a:t>7.º Nível da estrutura de tópicosClique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96980C4-D753-4E40-92BE-580499B610C1}" type="datetime1">
              <a:rPr lang="pt-BR"/>
              <a:pPr lvl="0"/>
              <a:t>16/05/2012</a:t>
            </a:fld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160B1A-DC80-460F-821E-B0725633BF03}" type="slidenum">
              <a:rPr/>
              <a:pPr lvl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2000" b="1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1pPr>
      <a:lvl2pPr lvl="1" algn="l" rtl="0">
        <a:buSzPct val="75000"/>
        <a:buFont typeface="StarSymbol"/>
        <a:buChar char="–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2pPr>
      <a:lvl3pPr lvl="2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3pPr>
      <a:lvl4pPr lvl="3" algn="l" rtl="0">
        <a:buSzPct val="75000"/>
        <a:buFont typeface="StarSymbol"/>
        <a:buChar char="–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4pPr>
      <a:lvl5pPr lvl="4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5pPr>
      <a:lvl6pPr lvl="5" algn="l" rtl="0">
        <a:buSzPct val="45000"/>
        <a:buFont typeface="StarSymbol"/>
        <a:buChar char="●"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6pPr>
      <a:lvl7pPr marL="0" marR="0" lvl="0" indent="0" algn="l" rtl="0" hangingPunct="1">
        <a:lnSpc>
          <a:spcPct val="100000"/>
        </a:lnSpc>
        <a:spcBef>
          <a:spcPts val="281"/>
        </a:spcBef>
        <a:spcAft>
          <a:spcPts val="1417"/>
        </a:spcAft>
        <a:buNone/>
        <a:tabLst/>
        <a:defRPr lang="pt-BR" sz="1400" b="0" i="0" u="none" strike="noStrike" spc="0">
          <a:solidFill>
            <a:srgbClr val="8B8B8B"/>
          </a:solidFill>
          <a:latin typeface="Calibri" pitchFamily="18"/>
        </a:defRPr>
      </a:lvl7pPr>
      <a:lvl8pPr marL="0" marR="0" lvl="1" indent="0" algn="l" rtl="0" hangingPunct="1">
        <a:lnSpc>
          <a:spcPct val="100000"/>
        </a:lnSpc>
        <a:spcBef>
          <a:spcPts val="561"/>
        </a:spcBef>
        <a:spcAft>
          <a:spcPts val="1417"/>
        </a:spcAft>
        <a:buSzPct val="100000"/>
        <a:buFont typeface="Arial" pitchFamily="34"/>
        <a:buChar char="–"/>
        <a:tabLst/>
        <a:defRPr lang="pt-BR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1" indent="0" rtl="0">
        <a:buSzPct val="100000"/>
        <a:buFont typeface="Arial" pitchFamily="34"/>
        <a:buChar char="–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0"/>
            <a:r>
              <a:rPr lang="pt-BR"/>
              <a:t>7.º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1"/>
            <a:r>
              <a:rPr lang="pt-BR"/>
              <a:t>Terceiro nível</a:t>
            </a:r>
          </a:p>
          <a:p>
            <a:pPr lvl="2"/>
            <a:r>
              <a:rPr lang="pt-BR"/>
              <a:t>Quarto nível</a:t>
            </a:r>
          </a:p>
          <a:p>
            <a:pPr lvl="3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003A9B-F9E4-489B-82DB-25DA2075CB63}" type="datetime1">
              <a:rPr lang="pt-BR"/>
              <a:pPr lvl="0"/>
              <a:t>16/05/2012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BEA4467-3FBB-4F47-A167-38F09C51114D}" type="slidenum">
              <a:rPr/>
              <a:pPr lvl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 algn="l" rtl="0">
        <a:buSzPct val="45000"/>
        <a:buFont typeface="StarSymbol"/>
        <a:buChar char="●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1pPr>
      <a:lvl2pPr lvl="1" algn="l" rtl="0">
        <a:buSzPct val="75000"/>
        <a:buFont typeface="StarSymbol"/>
        <a:buChar char="–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2pPr>
      <a:lvl3pPr lvl="2" algn="l" rtl="0">
        <a:buSzPct val="45000"/>
        <a:buFont typeface="StarSymbol"/>
        <a:buChar char="●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3pPr>
      <a:lvl4pPr lvl="3" algn="l" rtl="0">
        <a:buSzPct val="75000"/>
        <a:buFont typeface="StarSymbol"/>
        <a:buChar char="–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4pPr>
      <a:lvl5pPr lvl="4" algn="l" rtl="0">
        <a:buSzPct val="45000"/>
        <a:buFont typeface="StarSymbol"/>
        <a:buChar char="●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5pPr>
      <a:lvl6pPr lvl="5" algn="l" rtl="0">
        <a:buSzPct val="45000"/>
        <a:buFont typeface="StarSymbol"/>
        <a:buChar char="●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6pPr>
      <a:lvl7pPr marL="0" marR="0" lvl="0" indent="0" algn="l" rtl="0" hangingPunct="1">
        <a:lnSpc>
          <a:spcPct val="100000"/>
        </a:lnSpc>
        <a:spcBef>
          <a:spcPts val="641"/>
        </a:spcBef>
        <a:spcAft>
          <a:spcPts val="1417"/>
        </a:spcAft>
        <a:buSzPct val="100000"/>
        <a:buFont typeface="Arial" pitchFamily="34"/>
        <a:buChar char="•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7pPr>
      <a:lvl8pPr marL="0" marR="0" lvl="1" indent="0" algn="l" rtl="0" hangingPunct="1">
        <a:lnSpc>
          <a:spcPct val="100000"/>
        </a:lnSpc>
        <a:spcBef>
          <a:spcPts val="561"/>
        </a:spcBef>
        <a:spcAft>
          <a:spcPts val="1417"/>
        </a:spcAft>
        <a:buSzPct val="100000"/>
        <a:buFont typeface="Arial" pitchFamily="34"/>
        <a:buChar char="–"/>
        <a:tabLst/>
        <a:defRPr lang="pt-BR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1" indent="0" rtl="0">
        <a:buSzPct val="100000"/>
        <a:buFont typeface="Arial" pitchFamily="34"/>
        <a:buChar char="–"/>
        <a:tabLst/>
        <a:defRPr lang="pt-BR" sz="24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F1283A0-7BA7-4655-93E1-8D7B5B7790A6}" type="datetime1">
              <a:rPr lang="pt-BR"/>
              <a:pPr lvl="0"/>
              <a:t>16/05/2012</a:t>
            </a:fld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A118CD3-9CEF-4871-B51B-535E218AC9A7}" type="slidenum">
              <a:rPr/>
              <a:pPr lvl="0"/>
              <a:t>‹nº›</a:t>
            </a:fld>
            <a:endParaRPr lang="pt-BR"/>
          </a:p>
        </p:txBody>
      </p:sp>
      <p:sp>
        <p:nvSpPr>
          <p:cNvPr id="6" name="Espaço Reservado para Tex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pt-BR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3333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3333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3333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3333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22359" y="624744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pt-BR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pt-BR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pt-BR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A472B7E-D653-464A-92D7-4BE4C30ACAFC}" type="slidenum">
              <a:rPr/>
              <a:pPr lvl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t-BR" sz="3620" b="1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162"/>
        </a:spcAft>
        <a:tabLst/>
        <a:defRPr lang="pt-BR" sz="263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lvl="0"/>
            <a:fld id="{8E2AF462-53CA-4067-8A91-6568E4A12F48}" type="datetime1">
              <a:rPr lang="pt-BR" smtClean="0"/>
              <a:pPr lvl="0"/>
              <a:t>16/05/2012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CC9B639-7BD9-40BE-803B-FCB3A9C6DBC3}" type="slidenum">
              <a:rPr lang="pt-BR" smtClean="0"/>
              <a:pPr lvl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371600" y="792163"/>
            <a:ext cx="7772400" cy="2447925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4400" dirty="0">
                <a:latin typeface="Calibri" pitchFamily="18"/>
              </a:rPr>
              <a:t>Metodologia da Pesquisa e Redação Científica para Licenciatura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2376488" y="4464050"/>
            <a:ext cx="6767512" cy="2160588"/>
          </a:xfrm>
        </p:spPr>
        <p:txBody>
          <a:bodyPr wrap="square" lIns="91440" tIns="4572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1">
              <a:spcBef>
                <a:spcPts val="641"/>
              </a:spcBef>
              <a:spcAft>
                <a:spcPts val="0"/>
              </a:spcAft>
              <a:buNone/>
            </a:pPr>
            <a:r>
              <a:rPr lang="pt-BR" sz="2600" dirty="0">
                <a:latin typeface="Calibri" pitchFamily="18"/>
              </a:rPr>
              <a:t>Alunos : Pedro dos Reis n ° </a:t>
            </a:r>
            <a:r>
              <a:rPr lang="pt-BR" sz="2600" dirty="0" smtClean="0">
                <a:latin typeface="Calibri" pitchFamily="18"/>
              </a:rPr>
              <a:t>6792412</a:t>
            </a:r>
            <a:endParaRPr lang="pt-BR" sz="2600" dirty="0">
              <a:latin typeface="Calibri" pitchFamily="18"/>
            </a:endParaRPr>
          </a:p>
          <a:p>
            <a:pPr marL="0" lvl="0" indent="0" algn="ctr" hangingPunct="1">
              <a:spcBef>
                <a:spcPts val="641"/>
              </a:spcBef>
              <a:spcAft>
                <a:spcPts val="0"/>
              </a:spcAft>
              <a:buNone/>
            </a:pPr>
            <a:r>
              <a:rPr lang="pt-BR" sz="2600" dirty="0" smtClean="0">
                <a:latin typeface="Calibri" pitchFamily="18"/>
              </a:rPr>
              <a:t>                 </a:t>
            </a:r>
            <a:r>
              <a:rPr lang="pt-BR" sz="2600" dirty="0" err="1" smtClean="0">
                <a:latin typeface="Calibri" pitchFamily="18"/>
              </a:rPr>
              <a:t>Nicoly</a:t>
            </a:r>
            <a:r>
              <a:rPr lang="pt-BR" sz="2600" dirty="0" smtClean="0">
                <a:latin typeface="Calibri" pitchFamily="18"/>
              </a:rPr>
              <a:t> </a:t>
            </a:r>
            <a:r>
              <a:rPr lang="pt-BR" sz="2600" dirty="0">
                <a:latin typeface="Calibri" pitchFamily="18"/>
              </a:rPr>
              <a:t>Almeida n° 8059063</a:t>
            </a:r>
          </a:p>
          <a:p>
            <a:pPr marL="0" lvl="0" indent="0" algn="ctr" hangingPunct="1">
              <a:spcBef>
                <a:spcPts val="641"/>
              </a:spcBef>
              <a:spcAft>
                <a:spcPts val="0"/>
              </a:spcAft>
              <a:buNone/>
            </a:pPr>
            <a:r>
              <a:rPr lang="pt-BR" sz="2600" dirty="0" smtClean="0">
                <a:latin typeface="Calibri" pitchFamily="18"/>
              </a:rPr>
              <a:t>                   Anderson </a:t>
            </a:r>
            <a:r>
              <a:rPr lang="pt-BR" sz="2600" dirty="0">
                <a:latin typeface="Calibri" pitchFamily="18"/>
              </a:rPr>
              <a:t>Felipe n° 8059104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914400" y="765175"/>
            <a:ext cx="8229600" cy="6115050"/>
          </a:xfrm>
        </p:spPr>
        <p:txBody>
          <a:bodyPr wrap="square" lIns="91440" tIns="45720" rIns="91440" bIns="4572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Resultado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Consideram que o processo de Formação Continuada é muito importante para o Professor e que apesar do MEC ter reformulado os livros didáticos, o conhecimento do professor ainda é baixo.</a:t>
            </a:r>
          </a:p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Conclusão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O trabalho abordou questões básicas de Astronomia e mesmo assim os professores apresentaram dificuldades em responder as questões, desta formar seria importante incentivar os professores a buscar conhecimento na internet ou livros, para melhorar o ensino e despertar a curiosidade dos alunos.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rtig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4400">
                <a:solidFill>
                  <a:srgbClr val="FF0000"/>
                </a:solidFill>
                <a:latin typeface="Calibri" pitchFamily="18"/>
              </a:rPr>
              <a:t>Artigo - 3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 wrap="square" lIns="91440" tIns="45720" rIns="91440" bIns="45720" anchor="t"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Título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O Laboratório do Ensino de Matemática – Implicações na Formação de Professores.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Autor 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: Jairo de Araújo Lopes e Elizabeth Adorno de Araújo.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Dados Bibliográficos 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: </a:t>
            </a:r>
            <a:r>
              <a:rPr lang="pt-BR" sz="2400" dirty="0" err="1">
                <a:solidFill>
                  <a:schemeClr val="tx1"/>
                </a:solidFill>
                <a:latin typeface="Calibri"/>
              </a:rPr>
              <a:t>Fae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Unicamp – </a:t>
            </a:r>
            <a:r>
              <a:rPr lang="pt-BR" sz="2400" dirty="0" err="1">
                <a:solidFill>
                  <a:schemeClr val="tx1"/>
                </a:solidFill>
                <a:latin typeface="Calibri"/>
              </a:rPr>
              <a:t>Zetetike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, v.15, n27, 2007.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Objetivo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Visa refletir o papel do Laboratório no Ensino de Matemática na formação do Professor.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Metodologia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 Analisaram 45 alunos de um Projeto de Estágio da PUC-Campinas, após a insatisfação de Professores com resultados no ensino de Álgebra.</a:t>
            </a:r>
          </a:p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None/>
            </a:pPr>
            <a:endParaRPr lang="pt-BR" sz="2400" dirty="0">
              <a:solidFill>
                <a:schemeClr val="tx1"/>
              </a:solidFill>
              <a:latin typeface="Calibri"/>
            </a:endParaRPr>
          </a:p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None/>
            </a:pPr>
            <a:endParaRPr lang="pt-BR" sz="240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0" y="836613"/>
            <a:ext cx="8229600" cy="5289550"/>
          </a:xfrm>
        </p:spPr>
        <p:txBody>
          <a:bodyPr wrap="square" lIns="91440" tIns="45720" rIns="91440" bIns="4572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Resultado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Colocaram os alunos em contato com o Laboratório realizando atividades e conseguiram recriar o conceito de Álgebra neles.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Conclusão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 A parceria evidenciou as potencialidades do Laboratório de Ensino como ambiente fundamental  na formação inicial e continuada dos professores.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72360" y="3861000"/>
            <a:ext cx="23238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94450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8800" dirty="0">
                <a:latin typeface="Calibri" pitchFamily="18"/>
              </a:rPr>
              <a:t>FIM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 wrap="square" lIns="91440" tIns="45720" rIns="91440" bIns="45720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Tema : Formação de Professores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1547813" y="2133600"/>
            <a:ext cx="7596187" cy="1871663"/>
          </a:xfrm>
        </p:spPr>
        <p:txBody>
          <a:bodyPr wrap="square" lIns="91440" tIns="45720" rIns="91440" bIns="4572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200" dirty="0">
                <a:solidFill>
                  <a:schemeClr val="tx1"/>
                </a:solidFill>
                <a:latin typeface="Calibri"/>
              </a:rPr>
              <a:t>Estes dados estão demostrando quais as quantidades de publicações realizadas por ano em três revistas. A busca foi realizada no período de 2007 até 2011 para verificarmos o quanto o tema tem sido discutido .</a:t>
            </a:r>
          </a:p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None/>
            </a:pPr>
            <a:endParaRPr lang="pt-BR" sz="240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18488" cy="1354138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3600" u="sng" dirty="0">
                <a:latin typeface="Calibri" pitchFamily="18"/>
              </a:rPr>
              <a:t>Dados por Ano – ( 2007-2011)</a:t>
            </a:r>
            <a:r>
              <a:rPr lang="pt-BR" sz="4400" u="sng" dirty="0">
                <a:latin typeface="Calibri" pitchFamily="18"/>
              </a:rPr>
              <a:t/>
            </a:r>
            <a:br>
              <a:rPr lang="pt-BR" sz="4400" u="sng" dirty="0">
                <a:latin typeface="Calibri" pitchFamily="18"/>
              </a:rPr>
            </a:br>
            <a:r>
              <a:rPr lang="pt-BR" sz="1600" i="1" dirty="0">
                <a:latin typeface="Calibri" pitchFamily="18"/>
              </a:rPr>
              <a:t>Sites Pesquisados </a:t>
            </a:r>
            <a:r>
              <a:rPr lang="pt-BR" sz="1600" dirty="0">
                <a:latin typeface="Calibri" pitchFamily="18"/>
              </a:rPr>
              <a:t>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1538547169"/>
              </p:ext>
            </p:extLst>
          </p:nvPr>
        </p:nvGraphicFramePr>
        <p:xfrm>
          <a:off x="-180528" y="1052736"/>
          <a:ext cx="9000000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dos Totais por S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4400" dirty="0">
                <a:latin typeface="Calibri" pitchFamily="18"/>
              </a:rPr>
              <a:t>Dados Totais por Sites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 wrap="square" lIns="91440" tIns="45720" rIns="91440" bIns="4572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dirty="0">
                <a:solidFill>
                  <a:schemeClr val="tx1"/>
                </a:solidFill>
                <a:latin typeface="Calibri"/>
              </a:rPr>
              <a:t>Nas Pesquisas realizadas, encontramos o número de dados relacionados ao Tema  no total de todos os anos (2007-2011), são eles :</a:t>
            </a:r>
          </a:p>
          <a:p>
            <a:pPr marL="0" lvl="0" indent="0" algn="just" hangingPunct="1">
              <a:spcBef>
                <a:spcPts val="641"/>
              </a:spcBef>
              <a:spcAft>
                <a:spcPts val="1417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Calibri"/>
              </a:rPr>
              <a:t>    * </a:t>
            </a:r>
            <a:r>
              <a:rPr lang="pt-BR" sz="2400" dirty="0" err="1">
                <a:solidFill>
                  <a:schemeClr val="tx1"/>
                </a:solidFill>
                <a:latin typeface="Calibri"/>
              </a:rPr>
              <a:t>Zetetike</a:t>
            </a:r>
            <a:r>
              <a:rPr lang="pt-BR" sz="24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- </a:t>
            </a:r>
            <a:r>
              <a:rPr lang="pt-BR" sz="2400" b="1" dirty="0" smtClean="0">
                <a:solidFill>
                  <a:schemeClr val="tx1"/>
                </a:solidFill>
                <a:latin typeface="Calibri"/>
              </a:rPr>
              <a:t>4 </a:t>
            </a:r>
            <a:r>
              <a:rPr lang="pt-BR" sz="2400" b="1" dirty="0">
                <a:solidFill>
                  <a:schemeClr val="tx1"/>
                </a:solidFill>
                <a:latin typeface="Calibri"/>
              </a:rPr>
              <a:t>artigos</a:t>
            </a:r>
          </a:p>
          <a:p>
            <a:pPr marL="0" lvl="0" indent="0" algn="just" hangingPunct="1">
              <a:spcBef>
                <a:spcPts val="641"/>
              </a:spcBef>
              <a:spcAft>
                <a:spcPts val="1417"/>
              </a:spcAft>
              <a:buNone/>
            </a:pPr>
            <a:r>
              <a:rPr lang="pt-BR" sz="2400" b="1" dirty="0">
                <a:solidFill>
                  <a:schemeClr val="tx1"/>
                </a:solidFill>
                <a:latin typeface="Calibri"/>
              </a:rPr>
              <a:t>    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* Caderno Brasileiro de ensino</a:t>
            </a:r>
          </a:p>
          <a:p>
            <a:pPr marL="0" lvl="0" indent="0" algn="just" hangingPunct="1">
              <a:spcBef>
                <a:spcPts val="641"/>
              </a:spcBef>
              <a:spcAft>
                <a:spcPts val="1417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Calibri"/>
              </a:rPr>
              <a:t>       em física</a:t>
            </a:r>
            <a:r>
              <a:rPr lang="pt-BR" sz="2400" b="1" dirty="0">
                <a:solidFill>
                  <a:schemeClr val="tx1"/>
                </a:solidFill>
                <a:latin typeface="Calibri"/>
              </a:rPr>
              <a:t> –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alibri"/>
              </a:rPr>
              <a:t>3 artigos</a:t>
            </a:r>
          </a:p>
          <a:p>
            <a:pPr marL="0" lvl="0" indent="0" algn="just" hangingPunct="1">
              <a:spcBef>
                <a:spcPts val="641"/>
              </a:spcBef>
              <a:spcAft>
                <a:spcPts val="1417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Calibri"/>
              </a:rPr>
              <a:t>    * Ensino em </a:t>
            </a:r>
            <a:r>
              <a:rPr lang="pt-BR" sz="2400" dirty="0" err="1">
                <a:solidFill>
                  <a:schemeClr val="tx1"/>
                </a:solidFill>
                <a:latin typeface="Calibri"/>
              </a:rPr>
              <a:t>Re-vista</a:t>
            </a:r>
            <a:r>
              <a:rPr lang="pt-BR" sz="24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- </a:t>
            </a:r>
            <a:r>
              <a:rPr lang="pt-BR" sz="2400" b="1" dirty="0" smtClean="0">
                <a:solidFill>
                  <a:schemeClr val="tx1"/>
                </a:solidFill>
                <a:latin typeface="Calibri"/>
              </a:rPr>
              <a:t>9 </a:t>
            </a:r>
            <a:r>
              <a:rPr lang="pt-BR" sz="2400" b="1" dirty="0">
                <a:solidFill>
                  <a:schemeClr val="tx1"/>
                </a:solidFill>
                <a:latin typeface="Calibri"/>
              </a:rPr>
              <a:t>artigos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724720" y="3311999"/>
            <a:ext cx="2843280" cy="2782440"/>
          </a:xfrm>
          <a:prstGeom prst="rect">
            <a:avLst/>
          </a:prstGeom>
          <a:solidFill>
            <a:srgbClr val="EDEDED"/>
          </a:solidFill>
          <a:ln w="190440">
            <a:solidFill>
              <a:srgbClr val="FFFFFF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dos : Ano x Total&#10;Período : 2007 -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4400" dirty="0">
                <a:latin typeface="Calibri" pitchFamily="18"/>
              </a:rPr>
              <a:t>Dados : Ano x Total</a:t>
            </a:r>
            <a:br>
              <a:rPr lang="pt-BR" sz="4400" dirty="0">
                <a:latin typeface="Calibri" pitchFamily="18"/>
              </a:rPr>
            </a:br>
            <a:r>
              <a:rPr lang="pt-BR" sz="4400" dirty="0">
                <a:latin typeface="Calibri" pitchFamily="18"/>
              </a:rPr>
              <a:t>Período : 2007 - 2011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4030254634"/>
              </p:ext>
            </p:extLst>
          </p:nvPr>
        </p:nvGraphicFramePr>
        <p:xfrm>
          <a:off x="1872000" y="252036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RTI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746750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8000" dirty="0">
                <a:latin typeface="Calibri" pitchFamily="18"/>
              </a:rPr>
              <a:t>ARTIGOS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458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4400">
                <a:solidFill>
                  <a:srgbClr val="FF0000"/>
                </a:solidFill>
                <a:latin typeface="Calibri" pitchFamily="18"/>
              </a:rPr>
              <a:t>Artigo - 1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6000" y="2088000"/>
            <a:ext cx="8604472" cy="3807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i="0" u="sng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Titulo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Formação continuada de professores numa visão construtivista: contextos 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didáticos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estratégias e formas de aprendizagem no ensino experimental de física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i="0" u="sng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Autor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Suzana Maria Coelho, António Dias 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Nunes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i="0" u="sng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Dados bibliográficos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Coelho, S.M.; Nunes A.D. Formação continuada de 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professores 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numa visão construtivista: contextos didáticos, estratégias e formas 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 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aprendizagem no ensino experimental de física. </a:t>
            </a:r>
            <a:r>
              <a:rPr lang="pt-BR" sz="1800" i="0" u="sng" strike="noStrike" kern="1200" dirty="0">
                <a:ln>
                  <a:noFill/>
                </a:ln>
                <a:uFillTx/>
                <a:latin typeface="Arial" pitchFamily="18"/>
                <a:ea typeface="Microsoft YaHei" pitchFamily="2"/>
                <a:cs typeface="Mangal" pitchFamily="2"/>
              </a:rPr>
              <a:t>Caderno brasileiro de ensino em </a:t>
            </a:r>
            <a:r>
              <a:rPr lang="pt-BR" sz="1800" i="0" u="sng" strike="noStrike" kern="1200" dirty="0" smtClean="0">
                <a:ln>
                  <a:noFill/>
                </a:ln>
                <a:uFillTx/>
                <a:latin typeface="Arial" pitchFamily="18"/>
                <a:ea typeface="Microsoft YaHei" pitchFamily="2"/>
                <a:cs typeface="Mangal" pitchFamily="2"/>
              </a:rPr>
              <a:t>Física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pt-BR" sz="1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Florianópolis, v. 25, n. 1:  p. 7 -34, 2008</a:t>
            </a:r>
            <a:r>
              <a:rPr lang="pt-BR" sz="1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5679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u="sng" dirty="0">
                <a:latin typeface="Arial" pitchFamily="18"/>
                <a:ea typeface="Microsoft YaHei" pitchFamily="2"/>
                <a:cs typeface="Mangal" pitchFamily="2"/>
              </a:rPr>
              <a:t>Metodologia</a:t>
            </a:r>
            <a:r>
              <a:rPr lang="pt-BR" dirty="0">
                <a:latin typeface="Arial" pitchFamily="18"/>
                <a:ea typeface="Microsoft YaHei" pitchFamily="2"/>
                <a:cs typeface="Mangal" pitchFamily="2"/>
              </a:rPr>
              <a:t>: Foram realizadas atividades em equipes de três a cinco pessoas, sendo que cada equipe tinha autonomia para investigar os fenômenos e o funcionamento dos dispositivos experimentais.</a:t>
            </a:r>
          </a:p>
          <a:p>
            <a:pPr lvl="0" hangingPunct="0"/>
            <a:endParaRPr lang="pt-BR" u="sng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pt-BR" u="sng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pt-BR" u="sng" dirty="0" smtClean="0">
                <a:latin typeface="Arial" pitchFamily="18"/>
                <a:ea typeface="Microsoft YaHei" pitchFamily="2"/>
                <a:cs typeface="Mangal" pitchFamily="2"/>
              </a:rPr>
              <a:t>Objetivo</a:t>
            </a:r>
            <a:r>
              <a:rPr lang="pt-BR" dirty="0">
                <a:latin typeface="Arial" pitchFamily="18"/>
                <a:ea typeface="Microsoft YaHei" pitchFamily="2"/>
                <a:cs typeface="Mangal" pitchFamily="2"/>
              </a:rPr>
              <a:t>: </a:t>
            </a:r>
            <a:r>
              <a:rPr lang="pt-BR" dirty="0" smtClean="0">
                <a:latin typeface="Arial" pitchFamily="18"/>
                <a:ea typeface="Microsoft YaHei" pitchFamily="2"/>
                <a:cs typeface="Mangal" pitchFamily="2"/>
              </a:rPr>
              <a:t>Analisar </a:t>
            </a:r>
            <a:r>
              <a:rPr lang="pt-BR" dirty="0">
                <a:latin typeface="Arial" pitchFamily="18"/>
                <a:ea typeface="Microsoft YaHei" pitchFamily="2"/>
                <a:cs typeface="Mangal" pitchFamily="2"/>
              </a:rPr>
              <a:t>quais são as dificuldades </a:t>
            </a:r>
            <a:r>
              <a:rPr lang="pt-BR" dirty="0" smtClean="0">
                <a:latin typeface="Arial" pitchFamily="18"/>
                <a:ea typeface="Microsoft YaHei" pitchFamily="2"/>
                <a:cs typeface="Mangal" pitchFamily="2"/>
              </a:rPr>
              <a:t>e quais </a:t>
            </a:r>
            <a:r>
              <a:rPr lang="pt-BR" dirty="0">
                <a:latin typeface="Arial" pitchFamily="18"/>
                <a:ea typeface="Microsoft YaHei" pitchFamily="2"/>
                <a:cs typeface="Mangal" pitchFamily="2"/>
              </a:rPr>
              <a:t>situações favorecem o </a:t>
            </a:r>
            <a:r>
              <a:rPr lang="pt-BR" dirty="0" smtClean="0">
                <a:latin typeface="Arial" pitchFamily="18"/>
                <a:ea typeface="Microsoft YaHei" pitchFamily="2"/>
                <a:cs typeface="Mangal" pitchFamily="2"/>
              </a:rPr>
              <a:t>aprendizado.</a:t>
            </a:r>
          </a:p>
          <a:p>
            <a:pPr lvl="0" hangingPunct="0"/>
            <a:endParaRPr lang="pt-B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pt-BR" u="sng" dirty="0">
                <a:latin typeface="Arial" pitchFamily="18"/>
                <a:ea typeface="Microsoft YaHei" pitchFamily="2"/>
                <a:cs typeface="Mangal" pitchFamily="2"/>
              </a:rPr>
              <a:t>Resumo</a:t>
            </a:r>
            <a:r>
              <a:rPr lang="pt-BR" dirty="0">
                <a:latin typeface="Arial" pitchFamily="18"/>
                <a:ea typeface="Microsoft YaHei" pitchFamily="2"/>
                <a:cs typeface="Mangal" pitchFamily="2"/>
              </a:rPr>
              <a:t>:  Foram realizados experimentos de eletrização por contato, atrito e indução para criar um elo entre o mundo conceitual e o mundo real, facilitando a aprendizagem dos professores e melhorando o ensino </a:t>
            </a:r>
            <a:r>
              <a:rPr lang="pt-BR" dirty="0" smtClean="0">
                <a:latin typeface="Arial" pitchFamily="18"/>
                <a:ea typeface="Microsoft YaHei" pitchFamily="2"/>
                <a:cs typeface="Mangal" pitchFamily="2"/>
              </a:rPr>
              <a:t>em sala de aula.</a:t>
            </a:r>
            <a:endParaRPr lang="pt-BR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rtig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t-BR" sz="4400">
                <a:solidFill>
                  <a:srgbClr val="FF0000"/>
                </a:solidFill>
                <a:latin typeface="Calibri" pitchFamily="18"/>
              </a:rPr>
              <a:t>Artigo - 2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 wrap="square" lIns="91440" tIns="45720" rIns="91440" bIns="45720" anchor="t"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None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263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23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98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6633"/>
              </a:buClr>
              <a:buSzPct val="75000"/>
              <a:buFont typeface="StarSymbol"/>
              <a:buChar char="–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6633"/>
              </a:buClr>
              <a:buSzPct val="45000"/>
              <a:buFont typeface="StarSymbol"/>
              <a:buChar char="●"/>
              <a:defRPr lang="pt-BR" sz="165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41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Título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Formação Continuada de Professores  - Estratégia para o Ensino de Astronomia nas séries iniciais.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Autor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 Simone Pinheiro Pinto, Osmar Martins da Fonseca, Deise Miranda Viana.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Dados Bibliográficos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Caderno Brasileiro de Física – Florianópolis, v. 24, pg.71-88, 2007.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Objetivo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Melhorar a qualidade do ensino de astronomia nas séries iniciais.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SzPct val="100000"/>
              <a:buFont typeface="Arial" pitchFamily="34"/>
              <a:buChar char="•"/>
            </a:pPr>
            <a:r>
              <a:rPr lang="pt-BR" sz="2400" u="sng" dirty="0">
                <a:solidFill>
                  <a:schemeClr val="tx1"/>
                </a:solidFill>
                <a:latin typeface="Calibri"/>
              </a:rPr>
              <a:t>Metodologia</a:t>
            </a:r>
            <a:r>
              <a:rPr lang="pt-BR" sz="2400" dirty="0">
                <a:solidFill>
                  <a:schemeClr val="tx1"/>
                </a:solidFill>
                <a:latin typeface="Calibri"/>
              </a:rPr>
              <a:t> : Consiste em 5 perguntas feitas aos professores sobre assuntos básicos de astronomia e em seguida uma discussão entre eles sobre seus pontos de vista.</a:t>
            </a:r>
          </a:p>
          <a:p>
            <a:pPr marL="0" lvl="0" indent="0" algn="l" hangingPunct="1">
              <a:spcBef>
                <a:spcPts val="479"/>
              </a:spcBef>
              <a:spcAft>
                <a:spcPts val="1417"/>
              </a:spcAft>
              <a:buNone/>
            </a:pPr>
            <a:endParaRPr lang="pt-BR" sz="240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de títu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m com Legend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údo com Legend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ítulo e conteú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mente títu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boo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617</Words>
  <Application>Microsoft Office PowerPoint</Application>
  <PresentationFormat>Apresentação na tela (4:3)</PresentationFormat>
  <Paragraphs>47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Slide de título</vt:lpstr>
      <vt:lpstr>Imagem com Legenda</vt:lpstr>
      <vt:lpstr>Conteúdo com Legenda</vt:lpstr>
      <vt:lpstr>Título e conteúdo</vt:lpstr>
      <vt:lpstr>Somente título</vt:lpstr>
      <vt:lpstr>lyt-book</vt:lpstr>
      <vt:lpstr>Kilter</vt:lpstr>
      <vt:lpstr>Metodologia da Pesquisa e Redação Científica para Licenciatura</vt:lpstr>
      <vt:lpstr>Tema : Formação de Professores</vt:lpstr>
      <vt:lpstr>Dados por Ano – ( 2007-2011) Sites Pesquisados :</vt:lpstr>
      <vt:lpstr>Dados Totais por Sites</vt:lpstr>
      <vt:lpstr>Dados : Ano x Total Período : 2007 - 2011</vt:lpstr>
      <vt:lpstr>ARTIGOS</vt:lpstr>
      <vt:lpstr>Artigo - 1</vt:lpstr>
      <vt:lpstr>Slide 8</vt:lpstr>
      <vt:lpstr>Artigo - 2</vt:lpstr>
      <vt:lpstr>Slide 10</vt:lpstr>
      <vt:lpstr>Artigo - 3</vt:lpstr>
      <vt:lpstr>Slide 12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da Pesquisa e Redação Científica para Licenciatura</dc:title>
  <dc:creator>pedro rr. jun ior</dc:creator>
  <cp:lastModifiedBy>Marcelo</cp:lastModifiedBy>
  <cp:revision>10</cp:revision>
  <dcterms:modified xsi:type="dcterms:W3CDTF">2012-05-16T14:24:11Z</dcterms:modified>
</cp:coreProperties>
</file>