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64" r:id="rId4"/>
    <p:sldId id="265" r:id="rId5"/>
    <p:sldId id="258" r:id="rId6"/>
    <p:sldId id="259" r:id="rId7"/>
    <p:sldId id="260" r:id="rId8"/>
    <p:sldId id="27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67" autoAdjust="0"/>
  </p:normalViewPr>
  <p:slideViewPr>
    <p:cSldViewPr>
      <p:cViewPr varScale="1">
        <p:scale>
          <a:sx n="89" d="100"/>
          <a:sy n="89" d="100"/>
        </p:scale>
        <p:origin x="-1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042BC-3E5E-4245-A349-4270650BDA1D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54616-D446-0B47-88A4-80789708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5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7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0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8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9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9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3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7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4ADC-ECD9-404F-BED1-E5DD2E15D9E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7C90-55D7-4E9E-BAF4-0BBEB14DE7CA}" type="datetimeFigureOut">
              <a:rPr lang="pt-BR" smtClean="0"/>
              <a:pPr/>
              <a:t>27/11/17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9873-E664-4311-8CD0-DB883E9DF8A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emauricio.com.br/JM_P_Obr.htm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asacrabrasileira.com.br/en/oprojetocarlosalberto.php" TargetMode="External"/><Relationship Id="rId4" Type="http://schemas.openxmlformats.org/officeDocument/2006/relationships/hyperlink" Target="http://www.musicasacrabrasileira.com.b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pm.com.br/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musica.org.br/" TargetMode="External"/><Relationship Id="rId4" Type="http://schemas.openxmlformats.org/officeDocument/2006/relationships/hyperlink" Target="http://www.abmusica.org.br/html/livros/livro_guia_pratico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ivaldecorais.com.br/index.php/arranjos/" TargetMode="External"/><Relationship Id="rId4" Type="http://schemas.openxmlformats.org/officeDocument/2006/relationships/hyperlink" Target="http://collegiumcantorum.blogspot.com.br/2010/10/partituras-natal-brasileiro.html" TargetMode="External"/><Relationship Id="rId5" Type="http://schemas.openxmlformats.org/officeDocument/2006/relationships/hyperlink" Target="https://www.organizandoacantoria.com/blan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bservatoriocoral.art.br/apresentaca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ppom.com.br/links-pesquisa/acervos-e-centros-de-documentaca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esc.com.br/SescPartituras/compositore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funarte.gov.br/projetocoral/?page_id=6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.br/portal/?nu_pagina=17" TargetMode="External"/><Relationship Id="rId4" Type="http://schemas.openxmlformats.org/officeDocument/2006/relationships/hyperlink" Target="http://acervo.bndigital.bn.br/sophia/index.html" TargetMode="External"/><Relationship Id="rId5" Type="http://schemas.openxmlformats.org/officeDocument/2006/relationships/hyperlink" Target="http://catcrd.bn.br/scripts/odwp032k.dll?t=xs&amp;pr=partituras_pr&amp;db=partituras&amp;disp=list&amp;sort=off&amp;ss=new&amp;arg=mignone&amp;use=kw_livre&amp;x=0&amp;y=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pro.com.br/escolademusica/bibliotecadigital.html" TargetMode="External"/><Relationship Id="rId4" Type="http://schemas.openxmlformats.org/officeDocument/2006/relationships/hyperlink" Target="http://colecoes.sibi.usp.br/partitura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usicabrasilis.org.br/partitura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gers.com/" TargetMode="External"/><Relationship Id="rId4" Type="http://schemas.openxmlformats.org/officeDocument/2006/relationships/hyperlink" Target="http://www.classicsonline.com/" TargetMode="External"/><Relationship Id="rId5" Type="http://schemas.openxmlformats.org/officeDocument/2006/relationships/hyperlink" Target="http://www.singers.com" TargetMode="External"/><Relationship Id="rId6" Type="http://schemas.openxmlformats.org/officeDocument/2006/relationships/hyperlink" Target="http://archive.org/index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usicane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t.scorser.com/" TargetMode="External"/><Relationship Id="rId4" Type="http://schemas.openxmlformats.org/officeDocument/2006/relationships/hyperlink" Target="http://imslp.org/wiki/" TargetMode="External"/><Relationship Id="rId5" Type="http://schemas.openxmlformats.org/officeDocument/2006/relationships/hyperlink" Target="http://www.dlib.indiana.edu/variations/scores/symphonic.html" TargetMode="External"/><Relationship Id="rId6" Type="http://schemas.openxmlformats.org/officeDocument/2006/relationships/hyperlink" Target="http://pt.scorser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.cpdl.org/wiki/index.php/Main_P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web-international.com/" TargetMode="External"/><Relationship Id="rId4" Type="http://schemas.openxmlformats.org/officeDocument/2006/relationships/hyperlink" Target="http://www.recmusic.org/Welcom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mniglo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mariana.com.br/vi_indice_total.htm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Estudos de Repertório Coral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latin typeface="Adobe Garamond Pro Bold" pitchFamily="18" charset="0"/>
              </a:rPr>
              <a:t>P</a:t>
            </a:r>
            <a:r>
              <a:rPr lang="pt-BR" dirty="0" smtClean="0">
                <a:latin typeface="Adobe Garamond Pro Bold" pitchFamily="18" charset="0"/>
              </a:rPr>
              <a:t>esquisa </a:t>
            </a:r>
            <a:r>
              <a:rPr lang="pt-BR" dirty="0" smtClean="0">
                <a:latin typeface="Adobe Garamond Pro Bold" pitchFamily="18" charset="0"/>
              </a:rPr>
              <a:t>de </a:t>
            </a:r>
            <a:r>
              <a:rPr lang="pt-BR" dirty="0" smtClean="0">
                <a:latin typeface="Adobe Garamond Pro Bold" pitchFamily="18" charset="0"/>
              </a:rPr>
              <a:t>repertório: sites </a:t>
            </a:r>
            <a:r>
              <a:rPr lang="pt-BR" dirty="0" smtClean="0">
                <a:latin typeface="Adobe Garamond Pro Bold" pitchFamily="18" charset="0"/>
              </a:rPr>
              <a:t>e bases de dados</a:t>
            </a:r>
            <a:endParaRPr lang="pt-BR" dirty="0">
              <a:latin typeface="Adobe Garamond Pro Bol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Profa. Susana </a:t>
            </a:r>
            <a:r>
              <a:rPr lang="pt-BR" dirty="0" smtClean="0"/>
              <a:t>Cecilia </a:t>
            </a:r>
            <a:r>
              <a:rPr lang="pt-BR" dirty="0" smtClean="0"/>
              <a:t>Igayara-Souza</a:t>
            </a:r>
            <a:endParaRPr lang="pt-BR" dirty="0" smtClean="0"/>
          </a:p>
          <a:p>
            <a:r>
              <a:rPr lang="pt-BR" dirty="0" smtClean="0"/>
              <a:t>2017</a:t>
            </a:r>
            <a:endParaRPr lang="pt-BR" dirty="0" smtClean="0"/>
          </a:p>
          <a:p>
            <a:r>
              <a:rPr lang="pt-BR" dirty="0" smtClean="0"/>
              <a:t>CMU-ECA-USP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José Mauricio </a:t>
            </a:r>
            <a:r>
              <a:rPr lang="en-GB" sz="3200" dirty="0" err="1"/>
              <a:t>Nunes</a:t>
            </a:r>
            <a:r>
              <a:rPr lang="en-GB" sz="3200" dirty="0"/>
              <a:t> </a:t>
            </a:r>
            <a:r>
              <a:rPr lang="en-GB" sz="3200" dirty="0" smtClean="0"/>
              <a:t>Garcia (1767-1830)</a:t>
            </a: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hlinkClick r:id="rId3"/>
              </a:rPr>
              <a:t>http://www.josemauricio.com.br/</a:t>
            </a:r>
            <a:r>
              <a:rPr lang="en-GB" sz="2800" dirty="0" smtClean="0">
                <a:hlinkClick r:id="rId3"/>
              </a:rPr>
              <a:t>JM_P_Obr.htm</a:t>
            </a:r>
            <a:endParaRPr lang="en-GB" sz="2800" dirty="0" smtClean="0"/>
          </a:p>
          <a:p>
            <a:r>
              <a:rPr lang="en-GB" dirty="0" smtClean="0"/>
              <a:t>  		            </a:t>
            </a:r>
          </a:p>
          <a:p>
            <a:pPr marL="82296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  <a:p>
            <a:pPr marL="82296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2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Imagem 3" descr="A igreja da Sé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3881"/>
            <a:ext cx="42576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José Mauricio Nunes Garc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5661"/>
            <a:ext cx="3419475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43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Catálogo</a:t>
            </a:r>
            <a:r>
              <a:rPr lang="en-GB" dirty="0" smtClean="0"/>
              <a:t> da </a:t>
            </a:r>
            <a:r>
              <a:rPr lang="en-GB" dirty="0" err="1" smtClean="0"/>
              <a:t>música</a:t>
            </a:r>
            <a:r>
              <a:rPr lang="en-GB" dirty="0" smtClean="0"/>
              <a:t> sacra </a:t>
            </a:r>
            <a:r>
              <a:rPr lang="en-GB" dirty="0" err="1" smtClean="0"/>
              <a:t>brasileira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www.musicasacrabrasileira.com.br/en/oprojetocarlosalberto.php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www.musicasacrabrasileira.com.br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(</a:t>
            </a:r>
            <a:r>
              <a:rPr lang="en-GB" dirty="0" err="1" smtClean="0"/>
              <a:t>Organiza</a:t>
            </a:r>
            <a:r>
              <a:rPr lang="en-GB" dirty="0" err="1" smtClean="0"/>
              <a:t>ção</a:t>
            </a:r>
            <a:r>
              <a:rPr lang="en-GB" dirty="0" smtClean="0"/>
              <a:t>: </a:t>
            </a:r>
            <a:r>
              <a:rPr lang="en-GB" dirty="0" smtClean="0"/>
              <a:t>Carlos </a:t>
            </a:r>
            <a:r>
              <a:rPr lang="en-GB" dirty="0" smtClean="0"/>
              <a:t>Alberto </a:t>
            </a:r>
            <a:r>
              <a:rPr lang="en-GB" dirty="0" err="1" smtClean="0"/>
              <a:t>Figueiredo</a:t>
            </a:r>
            <a:r>
              <a:rPr lang="en-GB" dirty="0" smtClean="0"/>
              <a:t>. </a:t>
            </a:r>
            <a:r>
              <a:rPr lang="en-GB" dirty="0" err="1" smtClean="0"/>
              <a:t>Obras</a:t>
            </a:r>
            <a:r>
              <a:rPr lang="en-GB" dirty="0" smtClean="0"/>
              <a:t> dos </a:t>
            </a:r>
            <a:r>
              <a:rPr lang="en-GB" dirty="0" err="1" smtClean="0"/>
              <a:t>s</a:t>
            </a:r>
            <a:r>
              <a:rPr lang="en-GB" dirty="0" err="1" smtClean="0"/>
              <a:t>éculos</a:t>
            </a:r>
            <a:r>
              <a:rPr lang="en-GB" dirty="0" smtClean="0"/>
              <a:t> XVIII e XIX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56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</a:t>
            </a:r>
            <a:r>
              <a:rPr lang="en-GB" sz="4000" dirty="0" err="1" smtClean="0"/>
              <a:t>Acervo</a:t>
            </a:r>
            <a:r>
              <a:rPr lang="en-GB" sz="4000" dirty="0" smtClean="0"/>
              <a:t> </a:t>
            </a:r>
            <a:r>
              <a:rPr lang="en-GB" sz="4000" dirty="0" err="1"/>
              <a:t>Cleofe</a:t>
            </a:r>
            <a:r>
              <a:rPr lang="en-GB" sz="4000" dirty="0"/>
              <a:t> Person de </a:t>
            </a:r>
            <a:r>
              <a:rPr lang="en-GB" sz="4000" dirty="0" err="1" smtClean="0"/>
              <a:t>Mattos</a:t>
            </a:r>
            <a:r>
              <a:rPr lang="en-GB" sz="4000" dirty="0" smtClean="0"/>
              <a:t> (1913-2002) </a:t>
            </a:r>
            <a:r>
              <a:rPr lang="en-GB" sz="4000" dirty="0">
                <a:hlinkClick r:id="rId3"/>
              </a:rPr>
              <a:t>http://www.acpm.com.br/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Regente</a:t>
            </a:r>
            <a:r>
              <a:rPr lang="en-GB" sz="2400" dirty="0" smtClean="0"/>
              <a:t>, </a:t>
            </a:r>
            <a:r>
              <a:rPr lang="en-GB" sz="2400" dirty="0" err="1" smtClean="0"/>
              <a:t>music</a:t>
            </a:r>
            <a:r>
              <a:rPr lang="en-GB" sz="2400" dirty="0" err="1" smtClean="0"/>
              <a:t>óloga</a:t>
            </a:r>
            <a:r>
              <a:rPr lang="en-GB" sz="2400" dirty="0" smtClean="0"/>
              <a:t>, </a:t>
            </a:r>
            <a:r>
              <a:rPr lang="en-GB" sz="2400" dirty="0" err="1" smtClean="0"/>
              <a:t>aluna</a:t>
            </a:r>
            <a:r>
              <a:rPr lang="en-GB" sz="2400" dirty="0" smtClean="0"/>
              <a:t> de</a:t>
            </a:r>
            <a:r>
              <a:rPr lang="en-GB" sz="2400" dirty="0" smtClean="0"/>
              <a:t> </a:t>
            </a:r>
            <a:r>
              <a:rPr lang="en-GB" sz="2400" dirty="0" smtClean="0"/>
              <a:t>Villa-Lobos, </a:t>
            </a:r>
            <a:r>
              <a:rPr lang="en-GB" sz="2400" dirty="0" err="1" smtClean="0"/>
              <a:t>editora</a:t>
            </a:r>
            <a:r>
              <a:rPr lang="en-GB" sz="2400" dirty="0" smtClean="0"/>
              <a:t> de </a:t>
            </a:r>
            <a:r>
              <a:rPr lang="en-GB" sz="2400" dirty="0" smtClean="0"/>
              <a:t>J. </a:t>
            </a:r>
            <a:r>
              <a:rPr lang="en-GB" sz="2400" dirty="0" err="1" smtClean="0"/>
              <a:t>Maurício</a:t>
            </a:r>
            <a:r>
              <a:rPr lang="en-GB" sz="2400" dirty="0" smtClean="0"/>
              <a:t> </a:t>
            </a:r>
            <a:r>
              <a:rPr lang="en-GB" sz="2400" dirty="0" err="1" smtClean="0"/>
              <a:t>Nunes</a:t>
            </a:r>
            <a:r>
              <a:rPr lang="en-GB" sz="2400" dirty="0" smtClean="0"/>
              <a:t> Garcia, </a:t>
            </a:r>
            <a:r>
              <a:rPr lang="en-GB" sz="2400" dirty="0" err="1" smtClean="0"/>
              <a:t>professora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UFRJ.</a:t>
            </a:r>
          </a:p>
          <a:p>
            <a:endParaRPr lang="en-GB" sz="2400" dirty="0" smtClean="0"/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://www.acpm.com.br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sz="2400" dirty="0"/>
          </a:p>
        </p:txBody>
      </p:sp>
      <p:pic>
        <p:nvPicPr>
          <p:cNvPr id="1026" name="Picture 2" descr="Cleofe Person de Mat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" y="22980"/>
            <a:ext cx="14478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5"/>
          <a:stretch>
            <a:fillRect/>
          </a:stretch>
        </p:blipFill>
        <p:spPr>
          <a:xfrm>
            <a:off x="539552" y="2852936"/>
            <a:ext cx="835292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Academia </a:t>
            </a:r>
            <a:r>
              <a:rPr lang="en-GB" dirty="0" err="1"/>
              <a:t>Brasileira</a:t>
            </a:r>
            <a:r>
              <a:rPr lang="en-GB" dirty="0"/>
              <a:t> de </a:t>
            </a:r>
            <a:r>
              <a:rPr lang="en-GB" dirty="0" err="1" smtClean="0"/>
              <a:t>Música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 </a:t>
            </a:r>
            <a:r>
              <a:rPr lang="en-GB" sz="1800" dirty="0"/>
              <a:t>http://</a:t>
            </a:r>
            <a:r>
              <a:rPr lang="en-GB" sz="1800" dirty="0" err="1"/>
              <a:t>www.abmusica.org.br</a:t>
            </a:r>
            <a:r>
              <a:rPr lang="en-GB" sz="1800" dirty="0"/>
              <a:t>/</a:t>
            </a:r>
            <a:r>
              <a:rPr lang="en-GB" sz="1800" dirty="0" err="1"/>
              <a:t>partituras.php?n</a:t>
            </a:r>
            <a:r>
              <a:rPr lang="en-GB" sz="1800" dirty="0"/>
              <a:t>=</a:t>
            </a:r>
            <a:r>
              <a:rPr lang="en-GB" sz="1800" dirty="0" err="1"/>
              <a:t>instrumental&amp;id</a:t>
            </a:r>
            <a:r>
              <a:rPr lang="en-GB" sz="1800" dirty="0"/>
              <a:t>=</a:t>
            </a:r>
            <a:r>
              <a:rPr lang="en-GB" sz="1800" dirty="0" smtClean="0"/>
              <a:t>2</a:t>
            </a:r>
            <a:br>
              <a:rPr lang="en-GB" sz="1800" dirty="0" smtClean="0"/>
            </a:br>
            <a:endParaRPr lang="en-GB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8280920" cy="52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Academia </a:t>
            </a:r>
            <a:r>
              <a:rPr lang="en-GB" dirty="0" err="1"/>
              <a:t>Brasileira</a:t>
            </a:r>
            <a:r>
              <a:rPr lang="en-GB" dirty="0"/>
              <a:t> de </a:t>
            </a:r>
            <a:r>
              <a:rPr lang="en-GB" dirty="0" err="1"/>
              <a:t>Música</a:t>
            </a:r>
            <a:r>
              <a:rPr lang="en-GB" dirty="0"/>
              <a:t> (ABM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://www.abmusica.org.br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ver</a:t>
            </a:r>
            <a:r>
              <a:rPr lang="en-GB" dirty="0" smtClean="0"/>
              <a:t> </a:t>
            </a:r>
            <a:r>
              <a:rPr lang="en-GB" dirty="0" err="1" smtClean="0"/>
              <a:t>Banco</a:t>
            </a:r>
            <a:r>
              <a:rPr lang="en-GB" dirty="0" smtClean="0"/>
              <a:t> de </a:t>
            </a:r>
            <a:r>
              <a:rPr lang="en-GB" dirty="0" err="1" smtClean="0"/>
              <a:t>Partituras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err="1" smtClean="0"/>
              <a:t>Edi</a:t>
            </a:r>
            <a:r>
              <a:rPr lang="en-GB" dirty="0" err="1" smtClean="0"/>
              <a:t>çõe</a:t>
            </a:r>
            <a:r>
              <a:rPr lang="en-GB" dirty="0" err="1" smtClean="0"/>
              <a:t>s</a:t>
            </a:r>
            <a:r>
              <a:rPr lang="en-GB" dirty="0" smtClean="0"/>
              <a:t>:</a:t>
            </a:r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www.abmusica.org.br/html/livros/livro_guia_pratico.html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22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</a:t>
            </a:r>
            <a:r>
              <a:rPr lang="en-US" dirty="0" err="1" smtClean="0"/>
              <a:t>corais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http://observatoriocoral.art.br/</a:t>
            </a:r>
            <a:r>
              <a:rPr lang="en-US" dirty="0" smtClean="0">
                <a:hlinkClick r:id="rId2"/>
              </a:rPr>
              <a:t>apresentacao</a:t>
            </a:r>
            <a:endParaRPr lang="en-US" dirty="0" smtClean="0"/>
          </a:p>
          <a:p>
            <a:r>
              <a:rPr lang="en-US" dirty="0" err="1" smtClean="0"/>
              <a:t>Textos</a:t>
            </a:r>
            <a:r>
              <a:rPr lang="en-US" dirty="0" smtClean="0"/>
              <a:t>, </a:t>
            </a:r>
            <a:r>
              <a:rPr lang="en-US" dirty="0" err="1" smtClean="0"/>
              <a:t>eventos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hlinkClick r:id="rId3"/>
              </a:rPr>
              <a:t>http://www.festivaldecorais.com.br/index.php/arranjos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Partituras</a:t>
            </a:r>
            <a:r>
              <a:rPr lang="en-US" dirty="0" smtClean="0"/>
              <a:t> </a:t>
            </a:r>
            <a:r>
              <a:rPr lang="en-US" dirty="0" err="1" smtClean="0"/>
              <a:t>utilizadas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edi</a:t>
            </a:r>
            <a:r>
              <a:rPr lang="en-US" dirty="0" err="1" smtClean="0"/>
              <a:t>ções</a:t>
            </a:r>
            <a:r>
              <a:rPr lang="en-US" dirty="0" smtClean="0"/>
              <a:t> do Festival.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arranjos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>
                <a:hlinkClick r:id="rId4"/>
              </a:rPr>
              <a:t>http://collegiumcantorum.blogspot.com.br/2010/10/partituras-natal-</a:t>
            </a:r>
            <a:r>
              <a:rPr lang="en-US" dirty="0" smtClean="0">
                <a:hlinkClick r:id="rId4"/>
              </a:rPr>
              <a:t>brasileiro.html</a:t>
            </a:r>
            <a:endParaRPr lang="en-US" dirty="0" smtClean="0"/>
          </a:p>
          <a:p>
            <a:r>
              <a:rPr lang="en-US" dirty="0" err="1" smtClean="0"/>
              <a:t>Partituras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coro</a:t>
            </a:r>
            <a:r>
              <a:rPr lang="en-US" dirty="0" smtClean="0"/>
              <a:t> </a:t>
            </a:r>
            <a:r>
              <a:rPr lang="en-US" dirty="0" err="1" smtClean="0"/>
              <a:t>feminino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https://www.organizandoacantoria.com/</a:t>
            </a:r>
            <a:r>
              <a:rPr lang="en-US" dirty="0" smtClean="0">
                <a:hlinkClick r:id="rId5"/>
              </a:rPr>
              <a:t>blank</a:t>
            </a:r>
            <a:endParaRPr lang="en-US" dirty="0" smtClean="0"/>
          </a:p>
          <a:p>
            <a:r>
              <a:rPr lang="en-US" dirty="0" err="1" smtClean="0"/>
              <a:t>Arranjos</a:t>
            </a:r>
            <a:r>
              <a:rPr lang="en-US" dirty="0" smtClean="0"/>
              <a:t> </a:t>
            </a:r>
            <a:r>
              <a:rPr lang="en-US" dirty="0" err="1" smtClean="0"/>
              <a:t>corais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5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Lista</a:t>
            </a:r>
            <a:r>
              <a:rPr lang="en-US" dirty="0" smtClean="0"/>
              <a:t> de links da </a:t>
            </a:r>
            <a:r>
              <a:rPr lang="en-US" dirty="0" err="1" smtClean="0"/>
              <a:t>Anppom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http://www.anppom.com.br/links-pesquisa/acervos-e-centros-de-</a:t>
            </a:r>
            <a:r>
              <a:rPr lang="en-US" dirty="0" smtClean="0">
                <a:hlinkClick r:id="rId2"/>
              </a:rPr>
              <a:t>documentacao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Dependendo</a:t>
            </a:r>
            <a:r>
              <a:rPr lang="en-US" dirty="0" smtClean="0"/>
              <a:t> do </a:t>
            </a:r>
            <a:r>
              <a:rPr lang="en-US" dirty="0" err="1" smtClean="0"/>
              <a:t>assunto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pesquisando</a:t>
            </a:r>
            <a:r>
              <a:rPr lang="en-US" dirty="0" smtClean="0"/>
              <a:t>,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.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instituições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e </a:t>
            </a:r>
            <a:r>
              <a:rPr lang="en-US" dirty="0" err="1" smtClean="0"/>
              <a:t>pesquisa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Sesc</a:t>
            </a:r>
            <a:r>
              <a:rPr lang="en-GB" dirty="0" smtClean="0"/>
              <a:t> </a:t>
            </a:r>
            <a:r>
              <a:rPr lang="en-GB" dirty="0" err="1" smtClean="0"/>
              <a:t>partituras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www.sesc.com.br/SescPartituras/</a:t>
            </a:r>
            <a:r>
              <a:rPr lang="en-GB" dirty="0" smtClean="0">
                <a:hlinkClick r:id="rId3"/>
              </a:rPr>
              <a:t>compositores.html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Exclusivo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compositores</a:t>
            </a:r>
            <a:r>
              <a:rPr lang="en-GB" dirty="0" smtClean="0"/>
              <a:t> </a:t>
            </a:r>
            <a:r>
              <a:rPr lang="en-GB" dirty="0" err="1" smtClean="0"/>
              <a:t>brasileiros</a:t>
            </a:r>
            <a:r>
              <a:rPr lang="en-GB" dirty="0" smtClean="0"/>
              <a:t>. </a:t>
            </a:r>
            <a:r>
              <a:rPr lang="en-GB" dirty="0" err="1" smtClean="0"/>
              <a:t>N</a:t>
            </a:r>
            <a:r>
              <a:rPr lang="en-GB" dirty="0" err="1" smtClean="0"/>
              <a:t>ão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 </a:t>
            </a:r>
            <a:r>
              <a:rPr lang="en-GB" dirty="0" err="1" smtClean="0"/>
              <a:t>apenas</a:t>
            </a:r>
            <a:r>
              <a:rPr lang="en-GB" dirty="0" smtClean="0"/>
              <a:t> coral, </a:t>
            </a:r>
            <a:r>
              <a:rPr lang="en-GB" dirty="0" err="1" smtClean="0"/>
              <a:t>você</a:t>
            </a:r>
            <a:r>
              <a:rPr lang="en-GB" dirty="0" smtClean="0"/>
              <a:t> </a:t>
            </a:r>
            <a:r>
              <a:rPr lang="en-GB" dirty="0" err="1" smtClean="0"/>
              <a:t>pode</a:t>
            </a:r>
            <a:r>
              <a:rPr lang="en-GB" dirty="0" smtClean="0"/>
              <a:t> </a:t>
            </a:r>
            <a:r>
              <a:rPr lang="en-GB" dirty="0" err="1" smtClean="0"/>
              <a:t>selecionar</a:t>
            </a:r>
            <a:r>
              <a:rPr lang="en-GB" dirty="0" smtClean="0"/>
              <a:t> </a:t>
            </a:r>
            <a:r>
              <a:rPr lang="en-GB" dirty="0" err="1" smtClean="0"/>
              <a:t>tanto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compositor,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meio</a:t>
            </a:r>
            <a:r>
              <a:rPr lang="en-GB" dirty="0" smtClean="0"/>
              <a:t> de </a:t>
            </a:r>
            <a:r>
              <a:rPr lang="en-GB" dirty="0" err="1" smtClean="0"/>
              <a:t>expressão</a:t>
            </a:r>
            <a:r>
              <a:rPr lang="en-GB" dirty="0" smtClean="0"/>
              <a:t> (ex: </a:t>
            </a:r>
            <a:r>
              <a:rPr lang="en-GB" dirty="0" err="1" smtClean="0"/>
              <a:t>coro</a:t>
            </a:r>
            <a:r>
              <a:rPr lang="en-GB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7846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Funarte</a:t>
            </a:r>
            <a:r>
              <a:rPr lang="en-GB" dirty="0" smtClean="0"/>
              <a:t>: </a:t>
            </a:r>
            <a:r>
              <a:rPr lang="en-GB" dirty="0" err="1" smtClean="0"/>
              <a:t>cole</a:t>
            </a:r>
            <a:r>
              <a:rPr lang="en-GB" dirty="0" err="1" smtClean="0"/>
              <a:t>ção</a:t>
            </a:r>
            <a:r>
              <a:rPr lang="en-GB" dirty="0" smtClean="0"/>
              <a:t> coral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http://www.funarte.gov.br/projetocoral/?</a:t>
            </a:r>
            <a:r>
              <a:rPr lang="en-GB" dirty="0" smtClean="0">
                <a:hlinkClick r:id="rId3"/>
              </a:rPr>
              <a:t>page_id=63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</a:t>
            </a:r>
            <a:r>
              <a:rPr lang="en-GB" dirty="0" err="1" smtClean="0"/>
              <a:t>á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série</a:t>
            </a:r>
            <a:r>
              <a:rPr lang="en-GB" dirty="0" smtClean="0"/>
              <a:t> especial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coro</a:t>
            </a:r>
            <a:r>
              <a:rPr lang="en-GB" dirty="0" smtClean="0"/>
              <a:t> </a:t>
            </a:r>
            <a:r>
              <a:rPr lang="en-GB" dirty="0" err="1" smtClean="0"/>
              <a:t>juvenil</a:t>
            </a:r>
            <a:r>
              <a:rPr lang="en-GB" dirty="0" smtClean="0"/>
              <a:t>. As </a:t>
            </a:r>
            <a:r>
              <a:rPr lang="en-GB" dirty="0" err="1" smtClean="0"/>
              <a:t>partituras</a:t>
            </a:r>
            <a:r>
              <a:rPr lang="en-GB" dirty="0" smtClean="0"/>
              <a:t> </a:t>
            </a:r>
            <a:r>
              <a:rPr lang="en-GB" dirty="0" err="1" smtClean="0"/>
              <a:t>estão</a:t>
            </a:r>
            <a:r>
              <a:rPr lang="en-GB" dirty="0" smtClean="0"/>
              <a:t> </a:t>
            </a:r>
            <a:r>
              <a:rPr lang="en-GB" dirty="0" err="1" smtClean="0"/>
              <a:t>completas</a:t>
            </a:r>
            <a:r>
              <a:rPr lang="en-GB" dirty="0" smtClean="0"/>
              <a:t>, </a:t>
            </a:r>
            <a:r>
              <a:rPr lang="en-GB" dirty="0" err="1" smtClean="0"/>
              <a:t>algumas</a:t>
            </a:r>
            <a:r>
              <a:rPr lang="en-GB" dirty="0" smtClean="0"/>
              <a:t> </a:t>
            </a:r>
            <a:r>
              <a:rPr lang="en-GB" dirty="0" err="1" smtClean="0"/>
              <a:t>trazem</a:t>
            </a:r>
            <a:r>
              <a:rPr lang="en-GB" dirty="0" smtClean="0"/>
              <a:t> </a:t>
            </a:r>
            <a:r>
              <a:rPr lang="en-GB" dirty="0" err="1" smtClean="0"/>
              <a:t>instruções</a:t>
            </a:r>
            <a:r>
              <a:rPr lang="en-GB" dirty="0" smtClean="0"/>
              <a:t> de </a:t>
            </a:r>
            <a:r>
              <a:rPr lang="en-GB" dirty="0" err="1" smtClean="0"/>
              <a:t>pronúncia</a:t>
            </a:r>
            <a:r>
              <a:rPr lang="en-GB" dirty="0" smtClean="0"/>
              <a:t>, </a:t>
            </a:r>
            <a:r>
              <a:rPr lang="en-GB" dirty="0" err="1" smtClean="0"/>
              <a:t>pensando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brasileiros</a:t>
            </a:r>
            <a:r>
              <a:rPr lang="en-GB" dirty="0" smtClean="0"/>
              <a:t>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0654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Biblioteca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/>
              <a:t>Rio de Janeiro)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100" dirty="0" err="1" smtClean="0"/>
              <a:t>Compositores</a:t>
            </a:r>
            <a:r>
              <a:rPr lang="en-GB" sz="3100" dirty="0" smtClean="0"/>
              <a:t> </a:t>
            </a:r>
            <a:r>
              <a:rPr lang="en-GB" sz="3100" dirty="0" err="1" smtClean="0"/>
              <a:t>brasileiros</a:t>
            </a:r>
            <a:r>
              <a:rPr lang="en-GB" sz="3100" dirty="0" smtClean="0"/>
              <a:t>:  </a:t>
            </a:r>
            <a:r>
              <a:rPr lang="en-GB" sz="3100" dirty="0" smtClean="0"/>
              <a:t>Carlos Gomes, Alberto Nepomuceno, Villa-Lobos, Padre José </a:t>
            </a:r>
            <a:r>
              <a:rPr lang="en-GB" sz="3100" dirty="0" err="1" smtClean="0"/>
              <a:t>Maurício</a:t>
            </a:r>
            <a:r>
              <a:rPr lang="en-GB" sz="3100" dirty="0" smtClean="0"/>
              <a:t>, Francisco </a:t>
            </a:r>
            <a:r>
              <a:rPr lang="en-GB" sz="3100" dirty="0" err="1" smtClean="0"/>
              <a:t>Mignone</a:t>
            </a:r>
            <a:r>
              <a:rPr lang="en-GB" sz="3100" dirty="0" smtClean="0"/>
              <a:t>, Lorenzo </a:t>
            </a:r>
            <a:r>
              <a:rPr lang="en-GB" sz="3100" dirty="0" err="1" smtClean="0"/>
              <a:t>Fernandes</a:t>
            </a:r>
            <a:r>
              <a:rPr lang="en-GB" sz="3100" dirty="0" smtClean="0"/>
              <a:t>, Ernesto Nazareth, </a:t>
            </a:r>
            <a:r>
              <a:rPr lang="en-GB" sz="3100" dirty="0" err="1" smtClean="0"/>
              <a:t>Chiquinha</a:t>
            </a:r>
            <a:r>
              <a:rPr lang="en-GB" sz="3100" dirty="0" smtClean="0"/>
              <a:t> Gonzaga, </a:t>
            </a:r>
            <a:r>
              <a:rPr lang="en-GB" sz="3100" dirty="0" err="1" smtClean="0"/>
              <a:t>Sinhô</a:t>
            </a:r>
            <a:r>
              <a:rPr lang="en-GB" sz="3100" dirty="0" smtClean="0"/>
              <a:t>, Donga, Noel Rosa, </a:t>
            </a:r>
            <a:r>
              <a:rPr lang="en-GB" sz="3100" dirty="0" err="1" smtClean="0"/>
              <a:t>Pixinguinha</a:t>
            </a:r>
            <a:r>
              <a:rPr lang="en-GB" sz="3100" dirty="0" smtClean="0"/>
              <a:t>, Tom </a:t>
            </a:r>
            <a:r>
              <a:rPr lang="en-GB" sz="3100" dirty="0" err="1" smtClean="0"/>
              <a:t>Jobim</a:t>
            </a:r>
            <a:r>
              <a:rPr lang="en-GB" sz="2400" dirty="0"/>
              <a:t>. </a:t>
            </a:r>
            <a:endParaRPr lang="en-GB" sz="2400" dirty="0" smtClean="0"/>
          </a:p>
          <a:p>
            <a:endParaRPr lang="en-GB" sz="1900" dirty="0" smtClean="0">
              <a:hlinkClick r:id="rId3"/>
            </a:endParaRPr>
          </a:p>
          <a:p>
            <a:r>
              <a:rPr lang="en-GB" sz="1900" dirty="0" smtClean="0">
                <a:hlinkClick r:id="rId3"/>
              </a:rPr>
              <a:t>http</a:t>
            </a:r>
            <a:r>
              <a:rPr lang="en-GB" sz="1900" dirty="0">
                <a:hlinkClick r:id="rId3"/>
              </a:rPr>
              <a:t>://www.bn.br/portal/?</a:t>
            </a:r>
            <a:r>
              <a:rPr lang="en-GB" sz="1900" dirty="0" smtClean="0">
                <a:hlinkClick r:id="rId3"/>
              </a:rPr>
              <a:t>nu_pagina=17</a:t>
            </a:r>
            <a:endParaRPr lang="en-GB" sz="1900" dirty="0" smtClean="0"/>
          </a:p>
          <a:p>
            <a:endParaRPr lang="en-GB" sz="1900" dirty="0"/>
          </a:p>
          <a:p>
            <a:r>
              <a:rPr lang="en-GB" sz="1900" dirty="0">
                <a:hlinkClick r:id="rId4"/>
              </a:rPr>
              <a:t>http://acervo.bndigital.bn.br/sophia/</a:t>
            </a:r>
            <a:r>
              <a:rPr lang="en-GB" sz="1900" dirty="0" smtClean="0">
                <a:hlinkClick r:id="rId4"/>
              </a:rPr>
              <a:t>index.html</a:t>
            </a:r>
            <a:endParaRPr lang="en-GB" sz="1900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M</a:t>
            </a:r>
            <a:r>
              <a:rPr lang="en-GB" dirty="0" err="1" smtClean="0"/>
              <a:t>ú</a:t>
            </a:r>
            <a:r>
              <a:rPr lang="en-GB" dirty="0" err="1" smtClean="0"/>
              <a:t>sica</a:t>
            </a:r>
            <a:r>
              <a:rPr lang="en-GB" dirty="0" smtClean="0"/>
              <a:t>: </a:t>
            </a:r>
            <a:r>
              <a:rPr lang="en-GB" dirty="0" smtClean="0"/>
              <a:t>220.000 </a:t>
            </a:r>
            <a:r>
              <a:rPr lang="en-GB" dirty="0" err="1" smtClean="0"/>
              <a:t>documentos</a:t>
            </a:r>
            <a:endParaRPr lang="en-GB" dirty="0" smtClean="0"/>
          </a:p>
          <a:p>
            <a:r>
              <a:rPr lang="en-GB" dirty="0" err="1" smtClean="0"/>
              <a:t>Grava</a:t>
            </a:r>
            <a:r>
              <a:rPr lang="en-GB" dirty="0" err="1" smtClean="0"/>
              <a:t>ções</a:t>
            </a:r>
            <a:r>
              <a:rPr lang="en-GB" dirty="0" smtClean="0"/>
              <a:t>: </a:t>
            </a:r>
            <a:r>
              <a:rPr lang="en-GB" dirty="0" smtClean="0"/>
              <a:t>30.000</a:t>
            </a:r>
          </a:p>
          <a:p>
            <a:r>
              <a:rPr lang="en-GB" dirty="0" smtClean="0"/>
              <a:t>Example</a:t>
            </a:r>
            <a:r>
              <a:rPr lang="en-GB" dirty="0"/>
              <a:t>: </a:t>
            </a:r>
            <a:r>
              <a:rPr lang="en-GB" sz="2200" dirty="0">
                <a:hlinkClick r:id="rId5"/>
              </a:rPr>
              <a:t>http://</a:t>
            </a:r>
            <a:r>
              <a:rPr lang="en-GB" sz="2200" dirty="0" smtClean="0">
                <a:hlinkClick r:id="rId5"/>
              </a:rPr>
              <a:t>catcrd.bn.br/scripts/odwp032k.dll?t=xs&amp;pr=partituras_pr&amp;db=partituras&amp;disp=list&amp;sort=off&amp;ss=new&amp;arg=mignone&amp;use=kw_livre&amp;x=0&amp;y=0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5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</a:t>
            </a:r>
            <a:r>
              <a:rPr lang="en-US" dirty="0" err="1" smtClean="0"/>
              <a:t>údo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apresenta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traz</a:t>
            </a:r>
            <a:r>
              <a:rPr lang="en-US" dirty="0" smtClean="0"/>
              <a:t> links </a:t>
            </a:r>
            <a:r>
              <a:rPr lang="en-US" dirty="0" err="1" smtClean="0"/>
              <a:t>utilizados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disciplina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de </a:t>
            </a:r>
            <a:r>
              <a:rPr lang="en-US" dirty="0" err="1" smtClean="0"/>
              <a:t>Repertório</a:t>
            </a:r>
            <a:r>
              <a:rPr lang="en-US" dirty="0" smtClean="0"/>
              <a:t> Coral, do </a:t>
            </a:r>
            <a:r>
              <a:rPr lang="en-US" dirty="0" err="1" smtClean="0"/>
              <a:t>Departamento</a:t>
            </a:r>
            <a:r>
              <a:rPr lang="en-US" dirty="0" smtClean="0"/>
              <a:t> de </a:t>
            </a:r>
            <a:r>
              <a:rPr lang="en-US" dirty="0" err="1" smtClean="0"/>
              <a:t>Música</a:t>
            </a:r>
            <a:r>
              <a:rPr lang="en-US" dirty="0" smtClean="0"/>
              <a:t> da ECA-USP. </a:t>
            </a:r>
          </a:p>
          <a:p>
            <a:r>
              <a:rPr lang="en-US" dirty="0" smtClean="0"/>
              <a:t>Tem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compartilhar</a:t>
            </a:r>
            <a:r>
              <a:rPr lang="en-US" dirty="0" smtClean="0"/>
              <a:t> sites de </a:t>
            </a:r>
            <a:r>
              <a:rPr lang="en-US" dirty="0" err="1" smtClean="0"/>
              <a:t>busca</a:t>
            </a:r>
            <a:r>
              <a:rPr lang="en-US" dirty="0" smtClean="0"/>
              <a:t> de </a:t>
            </a:r>
            <a:r>
              <a:rPr lang="en-US" dirty="0" err="1" smtClean="0"/>
              <a:t>partituras</a:t>
            </a:r>
            <a:r>
              <a:rPr lang="en-US" dirty="0" smtClean="0"/>
              <a:t> </a:t>
            </a:r>
            <a:r>
              <a:rPr lang="en-US" dirty="0" err="1" smtClean="0"/>
              <a:t>corais</a:t>
            </a:r>
            <a:r>
              <a:rPr lang="en-US" dirty="0" smtClean="0"/>
              <a:t> e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complementares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Editoras</a:t>
            </a:r>
            <a:r>
              <a:rPr lang="en-US" dirty="0" smtClean="0"/>
              <a:t> e </a:t>
            </a:r>
            <a:r>
              <a:rPr lang="en-US" dirty="0" err="1" smtClean="0"/>
              <a:t>bibliotecas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Música</a:t>
            </a:r>
            <a:r>
              <a:rPr lang="en-US" dirty="0" smtClean="0"/>
              <a:t> </a:t>
            </a:r>
            <a:r>
              <a:rPr lang="en-US" dirty="0" err="1" smtClean="0"/>
              <a:t>Brasilis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http://musicabrasilis.org.br/</a:t>
            </a:r>
            <a:r>
              <a:rPr lang="en-US" dirty="0" smtClean="0">
                <a:hlinkClick r:id="rId2"/>
              </a:rPr>
              <a:t>partituras</a:t>
            </a:r>
            <a:endParaRPr lang="en-US" dirty="0" smtClean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://www.docpro.com.br/escolademusica/</a:t>
            </a:r>
            <a:r>
              <a:rPr lang="en-US" dirty="0" smtClean="0">
                <a:hlinkClick r:id="rId3"/>
              </a:rPr>
              <a:t>bibliotecadigital.html</a:t>
            </a:r>
            <a:r>
              <a:rPr lang="en-US" dirty="0" smtClean="0"/>
              <a:t> (UFRJ)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http://colecoes.sibi.usp.br/partituras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(USP)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60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Boas </a:t>
            </a:r>
            <a:r>
              <a:rPr lang="en-US" dirty="0" err="1" smtClean="0"/>
              <a:t>pesquisas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procurar?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Para </a:t>
            </a:r>
            <a:r>
              <a:rPr lang="pt-BR" dirty="0" smtClean="0"/>
              <a:t>montar programas corais (para colet</a:t>
            </a:r>
            <a:r>
              <a:rPr lang="pt-BR" dirty="0" smtClean="0"/>
              <a:t>âneas ou concertos), não basta uma busca genérica no </a:t>
            </a:r>
            <a:r>
              <a:rPr lang="pt-BR" dirty="0" err="1" smtClean="0"/>
              <a:t>google</a:t>
            </a:r>
            <a:r>
              <a:rPr lang="pt-BR" dirty="0" smtClean="0"/>
              <a:t>. Procure bases especializadas. </a:t>
            </a:r>
            <a:endParaRPr lang="pt-BR" dirty="0" smtClean="0"/>
          </a:p>
          <a:p>
            <a:r>
              <a:rPr lang="pt-BR" dirty="0" smtClean="0"/>
              <a:t>Metodologia de busca: palavras-chave, meios de expressão, datas, </a:t>
            </a:r>
            <a:r>
              <a:rPr lang="pt-BR" dirty="0" smtClean="0"/>
              <a:t>edições.</a:t>
            </a:r>
            <a:endParaRPr lang="pt-BR" dirty="0" smtClean="0"/>
          </a:p>
          <a:p>
            <a:r>
              <a:rPr lang="pt-BR" dirty="0" smtClean="0"/>
              <a:t>Informações iniciais (para melhor acessar as bibliotecas e bases de dados</a:t>
            </a:r>
            <a:r>
              <a:rPr lang="pt-BR" dirty="0" smtClean="0"/>
              <a:t>): compositores, </a:t>
            </a:r>
            <a:r>
              <a:rPr lang="pt-BR" dirty="0" smtClean="0"/>
              <a:t>épocas, textos, gênero, etc. </a:t>
            </a:r>
            <a:endParaRPr lang="pt-BR" dirty="0" smtClean="0"/>
          </a:p>
          <a:p>
            <a:r>
              <a:rPr lang="pt-BR" dirty="0" smtClean="0"/>
              <a:t>Escolha das edições: correção, reputação dos editores/revisores, atualidade (novas edições), tipos de edição (prática, crítica, </a:t>
            </a:r>
            <a:r>
              <a:rPr lang="pt-BR" dirty="0" err="1" smtClean="0"/>
              <a:t>etc</a:t>
            </a:r>
            <a:r>
              <a:rPr lang="pt-BR" dirty="0" smtClean="0"/>
              <a:t>), país de publicação (acesso aos textos), legibilidade.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interpretativas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Além das edições, textos informativos, estudos musicológicos, análises musicais, as referências de outros intérpretes podem ser um importante instrumento para seleção de repertório</a:t>
            </a:r>
          </a:p>
          <a:p>
            <a:r>
              <a:rPr lang="pt-BR" dirty="0" smtClean="0"/>
              <a:t>Identificar regentes que podem servir como referência nos distintos repertórios</a:t>
            </a:r>
          </a:p>
          <a:p>
            <a:r>
              <a:rPr lang="pt-BR" dirty="0" smtClean="0"/>
              <a:t>Identificar coros e práticas corais que possam dialogar com os seus trabalhos práticos.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recursos </a:t>
            </a:r>
            <a:r>
              <a:rPr lang="pt-BR" dirty="0" smtClean="0"/>
              <a:t>online para o repert</a:t>
            </a:r>
            <a:r>
              <a:rPr lang="pt-BR" dirty="0" smtClean="0"/>
              <a:t>ório internacional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Música Database: </a:t>
            </a:r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http://www.musicanet.org</a:t>
            </a:r>
            <a:endParaRPr lang="pt-BR" dirty="0" smtClean="0">
              <a:hlinkClick r:id="rId3"/>
            </a:endParaRPr>
          </a:p>
          <a:p>
            <a:r>
              <a:rPr lang="pt-BR" dirty="0" err="1" smtClean="0"/>
              <a:t>Classics</a:t>
            </a:r>
            <a:r>
              <a:rPr lang="pt-BR" dirty="0" smtClean="0"/>
              <a:t> online (loja – gravações)</a:t>
            </a:r>
            <a:endParaRPr lang="pt-BR" dirty="0"/>
          </a:p>
          <a:p>
            <a:r>
              <a:rPr lang="pt-BR" dirty="0" smtClean="0">
                <a:hlinkClick r:id="rId4"/>
              </a:rPr>
              <a:t>http://www.classicsonline.com/</a:t>
            </a:r>
            <a:endParaRPr lang="pt-BR" dirty="0" smtClean="0"/>
          </a:p>
          <a:p>
            <a:r>
              <a:rPr lang="pt-BR" dirty="0" smtClean="0"/>
              <a:t>Diversos recursos, incluindo biografias (loja virtual)</a:t>
            </a:r>
            <a:endParaRPr lang="pt-BR" dirty="0" smtClean="0">
              <a:hlinkClick r:id="rId3"/>
            </a:endParaRPr>
          </a:p>
          <a:p>
            <a:r>
              <a:rPr lang="pt-BR" dirty="0" smtClean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www.singers.com</a:t>
            </a:r>
            <a:endParaRPr lang="pt-BR" dirty="0" smtClean="0"/>
          </a:p>
          <a:p>
            <a:r>
              <a:rPr lang="pt-BR" dirty="0" smtClean="0"/>
              <a:t>Base com partituras, </a:t>
            </a:r>
            <a:r>
              <a:rPr lang="pt-BR" dirty="0" smtClean="0"/>
              <a:t>áudios, vídeos, livros, documentação antiga de difícil localização: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http://archive.org/index.</a:t>
            </a:r>
            <a:r>
              <a:rPr lang="pt-BR" dirty="0" err="1" smtClean="0">
                <a:hlinkClick r:id="rId6"/>
              </a:rPr>
              <a:t>php</a:t>
            </a:r>
            <a:r>
              <a:rPr lang="pt-BR" dirty="0" smtClean="0"/>
              <a:t> (Internet </a:t>
            </a:r>
            <a:r>
              <a:rPr lang="pt-BR" dirty="0" err="1" smtClean="0"/>
              <a:t>Archive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Busca de partituras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2"/>
              </a:rPr>
              <a:t>http://www1.cpdl.org/wiki/index.</a:t>
            </a:r>
            <a:r>
              <a:rPr lang="pt-BR" dirty="0" err="1" smtClean="0">
                <a:hlinkClick r:id="rId2"/>
              </a:rPr>
              <a:t>php</a:t>
            </a:r>
            <a:r>
              <a:rPr lang="pt-BR" dirty="0" smtClean="0">
                <a:hlinkClick r:id="rId2"/>
              </a:rPr>
              <a:t>/</a:t>
            </a:r>
            <a:r>
              <a:rPr lang="pt-BR" dirty="0" err="1" smtClean="0">
                <a:hlinkClick r:id="rId2"/>
              </a:rPr>
              <a:t>Main_Page</a:t>
            </a:r>
            <a:r>
              <a:rPr lang="pt-BR" dirty="0" smtClean="0"/>
              <a:t> (</a:t>
            </a:r>
            <a:r>
              <a:rPr lang="pt-BR" dirty="0" err="1" smtClean="0"/>
              <a:t>Cpdl</a:t>
            </a:r>
            <a:r>
              <a:rPr lang="pt-BR" dirty="0" smtClean="0"/>
              <a:t>)</a:t>
            </a:r>
            <a:endParaRPr lang="pt-BR" dirty="0" smtClean="0">
              <a:hlinkClick r:id="rId3"/>
            </a:endParaRPr>
          </a:p>
          <a:p>
            <a:r>
              <a:rPr lang="pt-BR" dirty="0" smtClean="0">
                <a:hlinkClick r:id="rId4"/>
              </a:rPr>
              <a:t>http://imslp.org/wiki/</a:t>
            </a:r>
            <a:r>
              <a:rPr lang="pt-BR" dirty="0" smtClean="0"/>
              <a:t> (</a:t>
            </a:r>
            <a:r>
              <a:rPr lang="pt-BR" dirty="0" err="1" smtClean="0"/>
              <a:t>Petrucci</a:t>
            </a:r>
            <a:r>
              <a:rPr lang="pt-BR" dirty="0" smtClean="0"/>
              <a:t>)</a:t>
            </a:r>
          </a:p>
          <a:p>
            <a:r>
              <a:rPr lang="pt-BR" dirty="0" smtClean="0">
                <a:hlinkClick r:id="rId5"/>
              </a:rPr>
              <a:t>http://www.dlib.indiana.edu/variations/scores/symphonic.html</a:t>
            </a:r>
            <a:r>
              <a:rPr lang="pt-BR" dirty="0" smtClean="0"/>
              <a:t> (Indiana </a:t>
            </a:r>
            <a:r>
              <a:rPr lang="pt-BR" dirty="0" err="1" smtClean="0"/>
              <a:t>University</a:t>
            </a:r>
            <a:r>
              <a:rPr lang="pt-BR" dirty="0" smtClean="0"/>
              <a:t>)</a:t>
            </a:r>
          </a:p>
          <a:p>
            <a:r>
              <a:rPr lang="pt-BR" dirty="0" smtClean="0">
                <a:hlinkClick r:id="rId6"/>
              </a:rPr>
              <a:t>http://</a:t>
            </a:r>
            <a:r>
              <a:rPr lang="pt-BR" dirty="0" smtClean="0">
                <a:hlinkClick r:id="rId6"/>
              </a:rPr>
              <a:t>pt.scorser.com</a:t>
            </a:r>
            <a:r>
              <a:rPr lang="pt-BR" dirty="0" smtClean="0"/>
              <a:t> (Partituras, inclui diversas bases de dados)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Música vocal: idiomas,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Idiomas, tabelas fonéticas</a:t>
            </a:r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http://www.omniglot.com/</a:t>
            </a:r>
            <a:endParaRPr lang="pt-BR" dirty="0" smtClean="0"/>
          </a:p>
          <a:p>
            <a:r>
              <a:rPr lang="pt-BR" dirty="0" smtClean="0"/>
              <a:t>Resenhas, críticas, compositores,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http://www.musicweb-international.com/</a:t>
            </a:r>
            <a:endParaRPr lang="pt-BR" dirty="0" smtClean="0"/>
          </a:p>
          <a:p>
            <a:r>
              <a:rPr lang="pt-BR" dirty="0" smtClean="0"/>
              <a:t>Textos de músicas, traduções</a:t>
            </a:r>
            <a:endParaRPr lang="pt-BR" dirty="0"/>
          </a:p>
          <a:p>
            <a:r>
              <a:rPr lang="pt-BR" dirty="0" smtClean="0">
                <a:hlinkClick r:id="rId4"/>
              </a:rPr>
              <a:t>http://www.recmusic.org/Welcome.html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/>
              <a:t>úsica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seguir</a:t>
            </a:r>
            <a:r>
              <a:rPr lang="en-US" dirty="0" smtClean="0"/>
              <a:t>, </a:t>
            </a:r>
            <a:r>
              <a:rPr lang="en-US" dirty="0" err="1" smtClean="0"/>
              <a:t>alguns</a:t>
            </a:r>
            <a:r>
              <a:rPr lang="en-US" dirty="0" smtClean="0"/>
              <a:t> sites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especializados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/>
              <a:t>úsica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sites </a:t>
            </a:r>
            <a:r>
              <a:rPr lang="en-US" dirty="0" err="1" smtClean="0"/>
              <a:t>institucionais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iniciativas</a:t>
            </a:r>
            <a:r>
              <a:rPr lang="en-US" dirty="0" smtClean="0"/>
              <a:t> </a:t>
            </a:r>
            <a:r>
              <a:rPr lang="en-US" dirty="0" err="1" smtClean="0"/>
              <a:t>pessoais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86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</a:t>
            </a:r>
            <a:br>
              <a:rPr lang="en-GB" dirty="0" smtClean="0"/>
            </a:br>
            <a:r>
              <a:rPr lang="en-GB" dirty="0" err="1" smtClean="0"/>
              <a:t>Museu</a:t>
            </a:r>
            <a:r>
              <a:rPr lang="en-GB" dirty="0" smtClean="0"/>
              <a:t> da </a:t>
            </a:r>
            <a:r>
              <a:rPr lang="en-GB" dirty="0" err="1" smtClean="0"/>
              <a:t>Música</a:t>
            </a:r>
            <a:r>
              <a:rPr lang="en-GB" dirty="0" smtClean="0"/>
              <a:t> de Mariana </a:t>
            </a:r>
            <a:br>
              <a:rPr lang="en-GB" dirty="0" smtClean="0"/>
            </a:br>
            <a:r>
              <a:rPr lang="en-GB" sz="3600" dirty="0" err="1" smtClean="0"/>
              <a:t>Video:</a:t>
            </a:r>
            <a:r>
              <a:rPr lang="en-GB" sz="2700" dirty="0" err="1" smtClean="0">
                <a:hlinkClick r:id="rId3"/>
              </a:rPr>
              <a:t>http</a:t>
            </a:r>
            <a:r>
              <a:rPr lang="en-GB" sz="2700" dirty="0">
                <a:hlinkClick r:id="rId3"/>
              </a:rPr>
              <a:t>://www.mmmariana.com.br/vi_indice_total.htm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/>
              <a:t>Arquivos</a:t>
            </a:r>
            <a:r>
              <a:rPr lang="en-GB" sz="2400" b="1" dirty="0" smtClean="0"/>
              <a:t>:  </a:t>
            </a:r>
            <a:r>
              <a:rPr lang="en-GB" sz="2400" b="1" dirty="0" err="1" smtClean="0"/>
              <a:t>Música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religiosa</a:t>
            </a:r>
            <a:r>
              <a:rPr lang="en-GB" sz="2400" b="1" dirty="0" smtClean="0"/>
              <a:t> </a:t>
            </a:r>
            <a:r>
              <a:rPr lang="en-GB" sz="2400" dirty="0" smtClean="0"/>
              <a:t>do </a:t>
            </a:r>
            <a:r>
              <a:rPr lang="en-GB" sz="2400" dirty="0" err="1" smtClean="0"/>
              <a:t>século</a:t>
            </a:r>
            <a:r>
              <a:rPr lang="en-GB" sz="2400" dirty="0" smtClean="0"/>
              <a:t> XVIII e XIX. </a:t>
            </a:r>
            <a:r>
              <a:rPr lang="en-GB" sz="2400" dirty="0" err="1" smtClean="0"/>
              <a:t>Algumas</a:t>
            </a:r>
            <a:r>
              <a:rPr lang="en-GB" sz="2400" dirty="0" smtClean="0"/>
              <a:t> dos </a:t>
            </a:r>
            <a:r>
              <a:rPr lang="en-GB" sz="2400" dirty="0" err="1" smtClean="0"/>
              <a:t>séculos</a:t>
            </a:r>
            <a:r>
              <a:rPr lang="en-GB" sz="2400" dirty="0" smtClean="0"/>
              <a:t> XVII e XX. </a:t>
            </a:r>
          </a:p>
          <a:p>
            <a:r>
              <a:rPr lang="en-GB" sz="2400" b="1" dirty="0" smtClean="0"/>
              <a:t> </a:t>
            </a:r>
            <a:r>
              <a:rPr lang="en-GB" sz="2400" b="1" dirty="0" err="1" smtClean="0"/>
              <a:t>Música</a:t>
            </a:r>
            <a:r>
              <a:rPr lang="en-GB" sz="2400" b="1" dirty="0" smtClean="0"/>
              <a:t> secular </a:t>
            </a:r>
            <a:r>
              <a:rPr lang="en-GB" sz="2400" dirty="0" smtClean="0"/>
              <a:t>:  5 </a:t>
            </a:r>
            <a:r>
              <a:rPr lang="en-GB" sz="2400" dirty="0"/>
              <a:t>a</a:t>
            </a:r>
            <a:r>
              <a:rPr lang="en-GB" sz="2400" dirty="0" smtClean="0"/>
              <a:t> 10 % da </a:t>
            </a:r>
            <a:r>
              <a:rPr lang="en-GB" sz="2400" dirty="0" err="1" smtClean="0"/>
              <a:t>coleção</a:t>
            </a:r>
            <a:r>
              <a:rPr lang="en-GB" sz="2400" dirty="0" smtClean="0"/>
              <a:t>.  </a:t>
            </a:r>
            <a:r>
              <a:rPr lang="en-GB" sz="2400" dirty="0" err="1" smtClean="0"/>
              <a:t>Danças</a:t>
            </a:r>
            <a:r>
              <a:rPr lang="en-GB" sz="2400" dirty="0" smtClean="0"/>
              <a:t> (polkas, mazurkas </a:t>
            </a:r>
            <a:r>
              <a:rPr lang="en-GB" sz="2400" dirty="0"/>
              <a:t>e</a:t>
            </a:r>
            <a:r>
              <a:rPr lang="en-GB" sz="2400" dirty="0" smtClean="0"/>
              <a:t> waltzes), </a:t>
            </a:r>
            <a:r>
              <a:rPr lang="en-GB" sz="2400" dirty="0" err="1" smtClean="0"/>
              <a:t>canções</a:t>
            </a:r>
            <a:r>
              <a:rPr lang="en-GB" sz="2400" dirty="0" smtClean="0"/>
              <a:t> e </a:t>
            </a:r>
            <a:r>
              <a:rPr lang="en-GB" sz="2400" dirty="0" err="1" smtClean="0"/>
              <a:t>algumas</a:t>
            </a:r>
            <a:r>
              <a:rPr lang="en-GB" sz="2400" dirty="0" smtClean="0"/>
              <a:t> </a:t>
            </a:r>
            <a:r>
              <a:rPr lang="en-GB" sz="2400" dirty="0" err="1" smtClean="0"/>
              <a:t>peças</a:t>
            </a:r>
            <a:r>
              <a:rPr lang="en-GB" sz="2400" dirty="0" smtClean="0"/>
              <a:t> </a:t>
            </a:r>
            <a:r>
              <a:rPr lang="en-GB" sz="2400" dirty="0" err="1" smtClean="0"/>
              <a:t>instrumentais</a:t>
            </a:r>
            <a:r>
              <a:rPr lang="en-GB" sz="2400" dirty="0" smtClean="0"/>
              <a:t>.</a:t>
            </a:r>
          </a:p>
          <a:p>
            <a:r>
              <a:rPr lang="en-GB" sz="2400" dirty="0" err="1" smtClean="0"/>
              <a:t>Muitas</a:t>
            </a:r>
            <a:r>
              <a:rPr lang="en-GB" sz="2400" dirty="0" smtClean="0"/>
              <a:t> das </a:t>
            </a:r>
            <a:r>
              <a:rPr lang="en-GB" sz="2400" dirty="0" err="1" smtClean="0"/>
              <a:t>partituras</a:t>
            </a:r>
            <a:r>
              <a:rPr lang="en-GB" sz="2400" dirty="0" smtClean="0"/>
              <a:t> </a:t>
            </a:r>
            <a:r>
              <a:rPr lang="en-GB" sz="2400" dirty="0" err="1" smtClean="0"/>
              <a:t>sem</a:t>
            </a:r>
            <a:r>
              <a:rPr lang="en-GB" sz="2400" dirty="0" smtClean="0"/>
              <a:t> </a:t>
            </a:r>
            <a:r>
              <a:rPr lang="en-GB" sz="2400" dirty="0" err="1" smtClean="0"/>
              <a:t>atribuição</a:t>
            </a:r>
            <a:r>
              <a:rPr lang="en-GB" sz="2400" dirty="0" smtClean="0"/>
              <a:t> de </a:t>
            </a:r>
            <a:r>
              <a:rPr lang="en-GB" sz="2400" dirty="0" err="1" smtClean="0"/>
              <a:t>autoria</a:t>
            </a:r>
            <a:r>
              <a:rPr lang="en-GB" sz="2400" dirty="0" smtClean="0"/>
              <a:t> Many </a:t>
            </a:r>
            <a:r>
              <a:rPr lang="en-GB" sz="2400" b="1" dirty="0" smtClean="0"/>
              <a:t>(</a:t>
            </a:r>
            <a:r>
              <a:rPr lang="en-GB" sz="2400" b="1" dirty="0" err="1" smtClean="0"/>
              <a:t>anônimas</a:t>
            </a:r>
            <a:r>
              <a:rPr lang="en-GB" sz="2400" b="1" dirty="0" smtClean="0"/>
              <a:t>)</a:t>
            </a:r>
          </a:p>
          <a:p>
            <a:r>
              <a:rPr lang="en-GB" sz="2400" dirty="0" err="1" smtClean="0"/>
              <a:t>Coordenador</a:t>
            </a:r>
            <a:r>
              <a:rPr lang="en-GB" sz="2400" dirty="0" smtClean="0"/>
              <a:t>: Paulo </a:t>
            </a:r>
            <a:r>
              <a:rPr lang="en-GB" sz="2400" dirty="0" err="1" smtClean="0"/>
              <a:t>Castagna</a:t>
            </a:r>
            <a:endParaRPr lang="en-GB" sz="2400" dirty="0" smtClean="0"/>
          </a:p>
          <a:p>
            <a:endParaRPr lang="en-GB" sz="2400" b="1" dirty="0"/>
          </a:p>
        </p:txBody>
      </p:sp>
      <p:pic>
        <p:nvPicPr>
          <p:cNvPr id="3076" name="Picture 4" descr="http://www.mmmariana.com.br/site/admin/imagens/l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35" y="4874650"/>
            <a:ext cx="9353035" cy="1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53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881</Words>
  <Application>Microsoft Macintosh PowerPoint</Application>
  <PresentationFormat>On-screen Show (4:3)</PresentationFormat>
  <Paragraphs>126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Estudos de Repertório Coral  Pesquisa de repertório: sites e bases de dados</vt:lpstr>
      <vt:lpstr>Conteúdo</vt:lpstr>
      <vt:lpstr>Como procurar?</vt:lpstr>
      <vt:lpstr>Referências interpretativas</vt:lpstr>
      <vt:lpstr>Alguns recursos online para o repertório internacional</vt:lpstr>
      <vt:lpstr>Busca de partituras </vt:lpstr>
      <vt:lpstr>Música vocal: idiomas, textos</vt:lpstr>
      <vt:lpstr>Bases para música brasileira</vt:lpstr>
      <vt:lpstr>         Museu da Música de Mariana  Video:http://www.mmmariana.com.br/vi_indice_total.htm </vt:lpstr>
      <vt:lpstr>José Mauricio Nunes Garcia (1767-1830)</vt:lpstr>
      <vt:lpstr>Catálogo da música sacra brasileira</vt:lpstr>
      <vt:lpstr>        Acervo Cleofe Person de Mattos (1913-2002) http://www.acpm.com.br/ </vt:lpstr>
      <vt:lpstr>Academia Brasileira de Música  http://www.abmusica.org.br/partituras.php?n=instrumental&amp;id=2 </vt:lpstr>
      <vt:lpstr>Academia Brasileira de Música (ABM)</vt:lpstr>
      <vt:lpstr>Sites corais</vt:lpstr>
      <vt:lpstr>Lista de links da Anppom</vt:lpstr>
      <vt:lpstr>Sesc partituras</vt:lpstr>
      <vt:lpstr>Funarte: coleção coral</vt:lpstr>
      <vt:lpstr>Biblioteca Nacional (Rio de Janeiro)</vt:lpstr>
      <vt:lpstr>Editoras e bibliotecas</vt:lpstr>
      <vt:lpstr>Boas pesquisas!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Susana Igayara-Souza</cp:lastModifiedBy>
  <cp:revision>46</cp:revision>
  <dcterms:created xsi:type="dcterms:W3CDTF">2012-08-14T19:10:13Z</dcterms:created>
  <dcterms:modified xsi:type="dcterms:W3CDTF">2017-11-27T16:41:18Z</dcterms:modified>
</cp:coreProperties>
</file>