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36" r:id="rId4"/>
    <p:sldId id="335" r:id="rId5"/>
    <p:sldId id="337" r:id="rId6"/>
    <p:sldId id="273" r:id="rId7"/>
    <p:sldId id="329" r:id="rId8"/>
    <p:sldId id="258" r:id="rId9"/>
    <p:sldId id="306" r:id="rId10"/>
    <p:sldId id="274" r:id="rId11"/>
    <p:sldId id="259" r:id="rId12"/>
    <p:sldId id="261" r:id="rId13"/>
    <p:sldId id="270" r:id="rId14"/>
    <p:sldId id="271" r:id="rId15"/>
    <p:sldId id="272" r:id="rId16"/>
    <p:sldId id="266" r:id="rId17"/>
    <p:sldId id="309" r:id="rId18"/>
    <p:sldId id="310" r:id="rId19"/>
    <p:sldId id="311" r:id="rId20"/>
    <p:sldId id="334" r:id="rId21"/>
    <p:sldId id="330" r:id="rId22"/>
    <p:sldId id="331" r:id="rId23"/>
    <p:sldId id="332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4" r:id="rId32"/>
    <p:sldId id="325" r:id="rId33"/>
    <p:sldId id="326" r:id="rId34"/>
  </p:sldIdLst>
  <p:sldSz cx="9906000" cy="6858000" type="A4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FFFF99"/>
    <a:srgbClr val="FFCC99"/>
    <a:srgbClr val="FF0000"/>
    <a:srgbClr val="FFFF00"/>
    <a:srgbClr val="FC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14" y="84"/>
      </p:cViewPr>
      <p:guideLst>
        <p:guide orient="horz" pos="864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2" rIns="99042" bIns="49522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2" rIns="99042" bIns="49522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2" rIns="99042" bIns="49522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2" rIns="99042" bIns="49522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CCA201-8D6F-467D-A860-906C1B58B2C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7741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0263" y="762000"/>
            <a:ext cx="550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01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01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26B880-8189-46C5-9878-ED82711041B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936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F0D9C1-1051-47D4-BD35-21FDDE058CFF}" type="slidenum">
              <a:rPr lang="pt-BR" altLang="en-US" smtClean="0"/>
              <a:pPr>
                <a:spcBef>
                  <a:spcPct val="0"/>
                </a:spcBef>
              </a:pPr>
              <a:t>1</a:t>
            </a:fld>
            <a:endParaRPr lang="pt-B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6406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52780-DAA6-4278-8D3E-22CBAFDEC7D2}" type="slidenum">
              <a:rPr lang="pt-BR" altLang="en-US" smtClean="0"/>
              <a:pPr>
                <a:spcBef>
                  <a:spcPct val="0"/>
                </a:spcBef>
              </a:pPr>
              <a:t>12</a:t>
            </a:fld>
            <a:endParaRPr lang="pt-BR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4747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29BBA0-A46A-485F-A370-EB6FD563883F}" type="slidenum">
              <a:rPr lang="pt-BR" altLang="en-US" smtClean="0"/>
              <a:pPr>
                <a:spcBef>
                  <a:spcPct val="0"/>
                </a:spcBef>
              </a:pPr>
              <a:t>13</a:t>
            </a:fld>
            <a:endParaRPr lang="pt-BR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27984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4E52DB-7548-4825-BE1B-59651265452E}" type="slidenum">
              <a:rPr lang="pt-BR" altLang="en-US" smtClean="0"/>
              <a:pPr>
                <a:spcBef>
                  <a:spcPct val="0"/>
                </a:spcBef>
              </a:pPr>
              <a:t>14</a:t>
            </a:fld>
            <a:endParaRPr lang="pt-BR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4825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A6E17B-D513-4BC7-9608-C991DB9F88E0}" type="slidenum">
              <a:rPr lang="pt-BR" altLang="en-US" smtClean="0"/>
              <a:pPr>
                <a:spcBef>
                  <a:spcPct val="0"/>
                </a:spcBef>
              </a:pPr>
              <a:t>15</a:t>
            </a:fld>
            <a:endParaRPr lang="pt-BR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942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AC9188-DA04-4CC1-BE4E-B4886B823442}" type="slidenum">
              <a:rPr lang="pt-BR" altLang="en-US" smtClean="0"/>
              <a:pPr>
                <a:spcBef>
                  <a:spcPct val="0"/>
                </a:spcBef>
              </a:pPr>
              <a:t>16</a:t>
            </a:fld>
            <a:endParaRPr lang="pt-BR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35008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ED8523-4CBC-4CB6-9AE4-C9E6703DE34A}" type="slidenum">
              <a:rPr lang="pt-BR" altLang="en-US" smtClean="0"/>
              <a:pPr>
                <a:spcBef>
                  <a:spcPct val="0"/>
                </a:spcBef>
              </a:pPr>
              <a:t>17</a:t>
            </a:fld>
            <a:endParaRPr lang="pt-B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01559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D5ED37-0472-4FAB-9C2C-71B59F4DE8B6}" type="slidenum">
              <a:rPr lang="pt-BR" altLang="en-US" smtClean="0"/>
              <a:pPr>
                <a:spcBef>
                  <a:spcPct val="0"/>
                </a:spcBef>
              </a:pPr>
              <a:t>18</a:t>
            </a:fld>
            <a:endParaRPr lang="pt-BR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1963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39B333-35D7-4F14-BF37-DE8AE890EE1E}" type="slidenum">
              <a:rPr lang="pt-BR" altLang="en-US" smtClean="0"/>
              <a:pPr>
                <a:spcBef>
                  <a:spcPct val="0"/>
                </a:spcBef>
              </a:pPr>
              <a:t>19</a:t>
            </a:fld>
            <a:endParaRPr lang="pt-BR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30396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446F33-BB4D-4E87-973D-058030B76215}" type="slidenum">
              <a:rPr lang="pt-BR" altLang="en-US" smtClean="0"/>
              <a:pPr>
                <a:spcBef>
                  <a:spcPct val="0"/>
                </a:spcBef>
              </a:pPr>
              <a:t>24</a:t>
            </a:fld>
            <a:endParaRPr lang="pt-BR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8209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829DFD-402F-4F95-9064-0CFC38C4794A}" type="slidenum">
              <a:rPr lang="pt-BR" altLang="en-US" smtClean="0"/>
              <a:pPr>
                <a:spcBef>
                  <a:spcPct val="0"/>
                </a:spcBef>
              </a:pPr>
              <a:t>25</a:t>
            </a:fld>
            <a:endParaRPr lang="pt-BR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668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0F25A8-3914-41D3-9A5D-1E580FCD6ADD}" type="slidenum">
              <a:rPr lang="pt-BR" altLang="en-US" smtClean="0"/>
              <a:pPr>
                <a:spcBef>
                  <a:spcPct val="0"/>
                </a:spcBef>
              </a:pPr>
              <a:t>2</a:t>
            </a:fld>
            <a:endParaRPr lang="pt-BR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16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C8F31D-7953-47F2-8A2E-C580A9476A16}" type="slidenum">
              <a:rPr lang="pt-BR" altLang="en-US" smtClean="0"/>
              <a:pPr>
                <a:spcBef>
                  <a:spcPct val="0"/>
                </a:spcBef>
              </a:pPr>
              <a:t>26</a:t>
            </a:fld>
            <a:endParaRPr lang="pt-BR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62585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193EF1-5BC6-47DB-BF83-A5D736BC3984}" type="slidenum">
              <a:rPr lang="pt-BR" altLang="en-US" smtClean="0"/>
              <a:pPr>
                <a:spcBef>
                  <a:spcPct val="0"/>
                </a:spcBef>
              </a:pPr>
              <a:t>27</a:t>
            </a:fld>
            <a:endParaRPr lang="pt-B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2879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6877AB-843B-4D6F-B8FA-B395308DAEC7}" type="slidenum">
              <a:rPr lang="pt-BR" altLang="en-US" smtClean="0"/>
              <a:pPr>
                <a:spcBef>
                  <a:spcPct val="0"/>
                </a:spcBef>
              </a:pPr>
              <a:t>28</a:t>
            </a:fld>
            <a:endParaRPr lang="pt-BR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395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E9D1C7-96CF-4514-A7BC-21B95EEB0273}" type="slidenum">
              <a:rPr lang="pt-BR" altLang="en-US" smtClean="0"/>
              <a:pPr>
                <a:spcBef>
                  <a:spcPct val="0"/>
                </a:spcBef>
              </a:pPr>
              <a:t>29</a:t>
            </a:fld>
            <a:endParaRPr lang="pt-BR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80111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8888EC-4426-4A88-A3FF-AB029610C1B8}" type="slidenum">
              <a:rPr lang="pt-BR" altLang="en-US" smtClean="0"/>
              <a:pPr>
                <a:spcBef>
                  <a:spcPct val="0"/>
                </a:spcBef>
              </a:pPr>
              <a:t>30</a:t>
            </a:fld>
            <a:endParaRPr lang="pt-BR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2147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AFD810-8D0A-4B4E-BE40-807D72E06A70}" type="slidenum">
              <a:rPr lang="pt-BR" altLang="en-US" smtClean="0"/>
              <a:pPr>
                <a:spcBef>
                  <a:spcPct val="0"/>
                </a:spcBef>
              </a:pPr>
              <a:t>31</a:t>
            </a:fld>
            <a:endParaRPr lang="pt-BR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77470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7576D6-775A-4FF7-B6B2-176AB1B681F4}" type="slidenum">
              <a:rPr lang="pt-BR" altLang="en-US" smtClean="0"/>
              <a:pPr>
                <a:spcBef>
                  <a:spcPct val="0"/>
                </a:spcBef>
              </a:pPr>
              <a:t>32</a:t>
            </a:fld>
            <a:endParaRPr lang="pt-BR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80213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B23FEB-349F-4ADD-A070-28968847B1BC}" type="slidenum">
              <a:rPr lang="pt-BR" altLang="en-US" smtClean="0"/>
              <a:pPr>
                <a:spcBef>
                  <a:spcPct val="0"/>
                </a:spcBef>
              </a:pPr>
              <a:t>33</a:t>
            </a:fld>
            <a:endParaRPr lang="pt-BR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4115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4DFDEB-75F0-4C41-8963-635AE92809C1}" type="slidenum">
              <a:rPr lang="pt-BR" altLang="en-US" smtClean="0"/>
              <a:pPr>
                <a:spcBef>
                  <a:spcPct val="0"/>
                </a:spcBef>
              </a:pPr>
              <a:t>4</a:t>
            </a:fld>
            <a:endParaRPr lang="pt-BR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5607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B87A89-5DE0-4AB8-9316-EE452C2BEE72}" type="slidenum">
              <a:rPr lang="pt-BR" altLang="en-US" smtClean="0"/>
              <a:pPr>
                <a:spcBef>
                  <a:spcPct val="0"/>
                </a:spcBef>
              </a:pPr>
              <a:t>5</a:t>
            </a:fld>
            <a:endParaRPr lang="pt-BR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567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79D8C0-DD8F-4EF4-94EB-AB78A9AB17FB}" type="slidenum">
              <a:rPr lang="pt-BR" altLang="en-US" smtClean="0"/>
              <a:pPr>
                <a:spcBef>
                  <a:spcPct val="0"/>
                </a:spcBef>
              </a:pPr>
              <a:t>6</a:t>
            </a:fld>
            <a:endParaRPr lang="pt-BR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2938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D2E721-8D63-4272-8603-00B341642033}" type="slidenum">
              <a:rPr lang="pt-BR" altLang="en-US" smtClean="0"/>
              <a:pPr>
                <a:spcBef>
                  <a:spcPct val="0"/>
                </a:spcBef>
              </a:pPr>
              <a:t>8</a:t>
            </a:fld>
            <a:endParaRPr lang="pt-BR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5362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F19E0B-77F4-437A-8C92-D5DA986625C5}" type="slidenum">
              <a:rPr lang="pt-BR" altLang="en-US" smtClean="0"/>
              <a:pPr>
                <a:spcBef>
                  <a:spcPct val="0"/>
                </a:spcBef>
              </a:pPr>
              <a:t>9</a:t>
            </a:fld>
            <a:endParaRPr lang="pt-BR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6449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1F3AEB-53C3-4723-AB57-9595007EB827}" type="slidenum">
              <a:rPr lang="pt-BR" altLang="en-US" smtClean="0"/>
              <a:pPr>
                <a:spcBef>
                  <a:spcPct val="0"/>
                </a:spcBef>
              </a:pPr>
              <a:t>10</a:t>
            </a:fld>
            <a:endParaRPr lang="pt-BR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2159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49EB95-DA63-42AC-8969-406B4B9F6589}" type="slidenum">
              <a:rPr lang="pt-BR" altLang="en-US" smtClean="0"/>
              <a:pPr>
                <a:spcBef>
                  <a:spcPct val="0"/>
                </a:spcBef>
              </a:pPr>
              <a:t>11</a:t>
            </a:fld>
            <a:endParaRPr lang="pt-BR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596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41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9C0A-8545-416A-9343-9537E646D30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602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5F0B-F0D5-428B-961A-21B9A97C604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8D037-05E1-478E-816D-A7E2A127FDE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0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4161-DC7D-47CF-9D79-58110DB1EC1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B434-1651-4BA9-87F7-840359761EA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A6BA-C325-487C-80B3-1EBA3CD7837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4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A897-6871-4800-8628-28FAA304D05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22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BC41-4FF8-4856-8046-5F2B09F9452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7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B78D-4D09-4855-9FE7-0163D149547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8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F9AA-95D1-4A76-8272-4CD1655EC31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03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8CCB-0371-423B-9A14-9731EA8348D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C2A46B2-F752-45FD-9855-1C2220E52FC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40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PCDSmoomGk&amp;t=3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D4B5B5-A2B4-41A5-90AA-01A3E8C8642B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68450" y="2997200"/>
            <a:ext cx="74295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6900"/>
              <a:t>Curso de Fundamentos de</a:t>
            </a:r>
            <a:br>
              <a:rPr lang="en-US" altLang="en-US" sz="6900"/>
            </a:br>
            <a:br>
              <a:rPr lang="en-US" altLang="en-US" sz="6900"/>
            </a:br>
            <a:r>
              <a:rPr lang="en-US" altLang="en-US" sz="6900"/>
              <a:t> </a:t>
            </a:r>
            <a:r>
              <a:rPr lang="en-US" altLang="en-US" sz="6900">
                <a:solidFill>
                  <a:schemeClr val="bg2"/>
                </a:solidFill>
              </a:rPr>
              <a:t>Semicondutores</a:t>
            </a:r>
            <a:endParaRPr lang="pt-PT" altLang="en-US" sz="69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BE77B-561D-49CE-9AFF-0CEDEB5D8321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914400" y="2895600"/>
            <a:ext cx="8534400" cy="2971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9600" y="838200"/>
            <a:ext cx="8839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Os cristais apresentam alto grau de ordenação interna, sendo formados por repetições translacionais de moléculas ou átomos em todas as direções.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pt-PT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Em meados do século XIX, A. Bravais estudou as diferentes maneiras de se arranjar pontos geométricos de forma periódica no espaço tri-dimensional. Seu trabalho deu origem ao que se conhece hoje como </a:t>
            </a:r>
            <a:r>
              <a:rPr lang="pt-PT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redes de Bravais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      Há duas definições equivalentes de uma rede de Bravais:</a:t>
            </a:r>
          </a:p>
          <a:p>
            <a:pPr lvl="2"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Um conjunto infinito de pontos com arranjo e orientação que parecem exatamente os mesmos quando vistos de qualquer ponto da rede. </a:t>
            </a:r>
          </a:p>
          <a:p>
            <a:pPr lvl="2"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 Todos os pontos cujas posições </a:t>
            </a:r>
            <a:r>
              <a:rPr lang="pt-PT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R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têm a forma </a:t>
            </a:r>
          </a:p>
          <a:p>
            <a:pPr lvl="2"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 ,</a:t>
            </a:r>
          </a:p>
          <a:p>
            <a:pPr lvl="2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onde </a:t>
            </a:r>
            <a:r>
              <a:rPr lang="pt-PT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PT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e </a:t>
            </a:r>
            <a:r>
              <a:rPr lang="pt-PT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3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são três vetores não coplanares e </a:t>
            </a:r>
            <a:r>
              <a:rPr lang="pt-PT" altLang="en-US" sz="2000" i="1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PT" altLang="en-US" sz="2000" i="1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e </a:t>
            </a:r>
            <a:r>
              <a:rPr lang="pt-PT" altLang="en-US" sz="2000" i="1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  <a:r>
              <a:rPr lang="pt-PT" altLang="en-US" sz="20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3</a:t>
            </a:r>
            <a:r>
              <a:rPr lang="pt-PT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são inteiros. 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Como consequência das definições acima, diz-se que cada </a:t>
            </a:r>
            <a:r>
              <a:rPr lang="pt-BR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vetor da rede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BR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R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, está associado a uma operação de </a:t>
            </a:r>
            <a:r>
              <a:rPr lang="pt-BR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simetria de translação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BR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T</a:t>
            </a:r>
            <a:r>
              <a:rPr lang="pt-BR" altLang="en-US" sz="2000" b="1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R</a:t>
            </a:r>
            <a:r>
              <a:rPr lang="pt-BR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, que leva a rede nela mesma.</a:t>
            </a:r>
          </a:p>
          <a:p>
            <a:pPr lvl="2">
              <a:spcBef>
                <a:spcPct val="0"/>
              </a:spcBef>
              <a:buClrTx/>
              <a:buSzTx/>
              <a:buFontTx/>
              <a:buNone/>
            </a:pPr>
            <a:endParaRPr lang="pt-PT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Picture 5" descr="Image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279900"/>
            <a:ext cx="1703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3257E1-8455-4D14-80C6-8841AC85892C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2355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>
            <a:fillRect/>
          </a:stretch>
        </p:blipFill>
        <p:spPr bwMode="auto">
          <a:xfrm>
            <a:off x="3354388" y="3903663"/>
            <a:ext cx="578961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8"/>
          <p:cNvSpPr txBox="1">
            <a:spLocks noChangeArrowheads="1"/>
          </p:cNvSpPr>
          <p:nvPr/>
        </p:nvSpPr>
        <p:spPr bwMode="auto">
          <a:xfrm>
            <a:off x="533400" y="931863"/>
            <a:ext cx="9067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Os vetores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BR" altLang="en-US" sz="22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i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são chamados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vetores primitivos 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da rede. Para uma dada rede de Bravais, a escolha dos vetores primitivos não é única, como está mostrado na figura abaixo. Nesta figura está desenhada uma rede de Bravais bidimensional, a rede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oblíqua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 Note que qualquer ponto da rede pode ser alcançado a partir da origem para qualquer das duas definições de vetores primitivos mostradas na figura: (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BR" altLang="en-US" sz="22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BR" altLang="en-US" sz="22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) ou (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BR" altLang="en-US" sz="22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a’</a:t>
            </a:r>
            <a:r>
              <a:rPr lang="pt-BR" altLang="en-US" sz="2200" baseline="-300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). Em geral adota-se a convenção na qual estes vetores são os de menor tamanho possível ou apresentam certas simetrias.</a:t>
            </a:r>
          </a:p>
        </p:txBody>
      </p:sp>
      <p:pic>
        <p:nvPicPr>
          <p:cNvPr id="23557" name="Picture 52" descr="Image3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84663"/>
            <a:ext cx="20574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0F5FCF-2885-47B9-82CE-0CA417077F0A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25603" name="Text Box 22"/>
          <p:cNvSpPr txBox="1">
            <a:spLocks noChangeArrowheads="1"/>
          </p:cNvSpPr>
          <p:nvPr/>
        </p:nvSpPr>
        <p:spPr bwMode="auto">
          <a:xfrm>
            <a:off x="457200" y="1082675"/>
            <a:ext cx="922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  Como exemplo, vamos analisar as simetrias da rede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cúbica simples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Os vetores primitivos são,          ,           e          , onde </a:t>
            </a: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é o tamanho da aresta de cada cubo. Estes vetores primitivos definem as operações de simetria de translação da rede.</a:t>
            </a:r>
          </a:p>
        </p:txBody>
      </p:sp>
      <p:pic>
        <p:nvPicPr>
          <p:cNvPr id="25604" name="Picture 24" descr="Image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706563"/>
            <a:ext cx="5953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6" descr="Image3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706563"/>
            <a:ext cx="6175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 descr="Image3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706563"/>
            <a:ext cx="606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0" descr="Image3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778125"/>
            <a:ext cx="3733800" cy="367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34" descr="http://t1.gstatic.com/images?q=tbn:ANd9GcTWbJ_U8AOd2c1TThMA7RHOf_4UT0J22IdmtH6f2APRljRutO5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429000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3FEBCC-AA4B-4529-84DC-BA9E0D1BB31E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27651" name="Text Box 129"/>
          <p:cNvSpPr txBox="1">
            <a:spLocks noChangeArrowheads="1"/>
          </p:cNvSpPr>
          <p:nvPr/>
        </p:nvSpPr>
        <p:spPr bwMode="auto">
          <a:xfrm>
            <a:off x="685800" y="914400"/>
            <a:ext cx="8915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Além da rede cúbica simples, há outras duas redes de Bravais cúbicas que apresentam as mesmas simetrias pontuais. São elas: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a rede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cúbica de face centrada (</a:t>
            </a:r>
            <a:r>
              <a:rPr lang="pt-BR" altLang="en-US" sz="2200" b="1" i="1">
                <a:solidFill>
                  <a:schemeClr val="bg2"/>
                </a:solidFill>
                <a:latin typeface="Times New Roman" panose="02020603050405020304" pitchFamily="18" charset="0"/>
              </a:rPr>
              <a:t>face-centered cubic,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200" b="1" i="1">
                <a:solidFill>
                  <a:schemeClr val="bg2"/>
                </a:solidFill>
                <a:latin typeface="Times New Roman" panose="02020603050405020304" pitchFamily="18" charset="0"/>
              </a:rPr>
              <a:t>fcc)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e a;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rede 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cúbica de corpo centrado (</a:t>
            </a:r>
            <a:r>
              <a:rPr lang="pt-BR" altLang="en-US" sz="2200" b="1" i="1">
                <a:solidFill>
                  <a:schemeClr val="bg2"/>
                </a:solidFill>
                <a:latin typeface="Times New Roman" panose="02020603050405020304" pitchFamily="18" charset="0"/>
              </a:rPr>
              <a:t>body-centered cubic, bcc</a:t>
            </a:r>
            <a:r>
              <a:rPr lang="pt-BR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)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27652" name="Group 137"/>
          <p:cNvGrpSpPr>
            <a:grpSpLocks/>
          </p:cNvGrpSpPr>
          <p:nvPr/>
        </p:nvGrpSpPr>
        <p:grpSpPr bwMode="auto">
          <a:xfrm>
            <a:off x="4259263" y="2971800"/>
            <a:ext cx="5189537" cy="2308225"/>
            <a:chOff x="1200" y="1872"/>
            <a:chExt cx="3269" cy="1454"/>
          </a:xfrm>
        </p:grpSpPr>
        <p:pic>
          <p:nvPicPr>
            <p:cNvPr id="27655" name="Picture 132" descr="Image3-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872"/>
              <a:ext cx="1613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36" descr="Image3-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872"/>
              <a:ext cx="168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 Box 138"/>
          <p:cNvSpPr txBox="1">
            <a:spLocks noChangeArrowheads="1"/>
          </p:cNvSpPr>
          <p:nvPr/>
        </p:nvSpPr>
        <p:spPr bwMode="auto">
          <a:xfrm>
            <a:off x="685800" y="2819400"/>
            <a:ext cx="3581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Na rede</a:t>
            </a: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 fcc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além dos vértices dos cubos, há pontos da rede no centro de cada face. Porém, todos os pontos da rede são indistinguíveis: os da face são também vértices de (outros) cubos, e vice-versa.</a:t>
            </a:r>
          </a:p>
        </p:txBody>
      </p:sp>
      <p:sp>
        <p:nvSpPr>
          <p:cNvPr id="27654" name="Text Box 139"/>
          <p:cNvSpPr txBox="1">
            <a:spLocks noChangeArrowheads="1"/>
          </p:cNvSpPr>
          <p:nvPr/>
        </p:nvSpPr>
        <p:spPr bwMode="auto">
          <a:xfrm>
            <a:off x="685800" y="5334000"/>
            <a:ext cx="8612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O mesmo ocorre na rede </a:t>
            </a: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bcc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neste caso há um ponto da rede no centro de cada cubo.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570DB5-A16B-4218-8F47-4CE1E71C5CB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graphicFrame>
        <p:nvGraphicFramePr>
          <p:cNvPr id="29699" name="Object 0"/>
          <p:cNvGraphicFramePr>
            <a:graphicFrameLocks noChangeAspect="1"/>
          </p:cNvGraphicFramePr>
          <p:nvPr/>
        </p:nvGraphicFramePr>
        <p:xfrm>
          <a:off x="31750" y="533400"/>
          <a:ext cx="9601200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o" r:id="rId4" imgW="5611368" imgH="2167128" progId="Word.Document.8">
                  <p:embed/>
                </p:oleObj>
              </mc:Choice>
              <mc:Fallback>
                <p:oleObj name="Documento" r:id="rId4" imgW="5611368" imgH="2167128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533400"/>
                        <a:ext cx="9601200" cy="382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89" descr="fig2_2_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1295400" y="4149725"/>
            <a:ext cx="6858000" cy="2514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52D47A-4FF0-40CD-8EE1-D27D959747B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31747" name="Rectangle 2084"/>
          <p:cNvSpPr>
            <a:spLocks noChangeArrowheads="1"/>
          </p:cNvSpPr>
          <p:nvPr/>
        </p:nvSpPr>
        <p:spPr bwMode="auto">
          <a:xfrm>
            <a:off x="382588" y="979488"/>
            <a:ext cx="92186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As três redes de Bravais cúbicas formam o </a:t>
            </a: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sistema cristalino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cúbico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 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Há um total de 7 sistemas cristalinos distintos: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cada um caracterizado por um conjunto de operações de simetria pontual.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Rectangle 2085"/>
          <p:cNvSpPr>
            <a:spLocks noChangeArrowheads="1"/>
          </p:cNvSpPr>
          <p:nvPr/>
        </p:nvSpPr>
        <p:spPr bwMode="auto">
          <a:xfrm>
            <a:off x="2628900" y="2470150"/>
            <a:ext cx="4914900" cy="25130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cúbico,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tetragonal,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ortorrômbico,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monoclínico,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triclínico,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trigonal (ou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romboédrico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) e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PT" altLang="en-US" sz="2200" b="1">
                <a:solidFill>
                  <a:schemeClr val="bg2"/>
                </a:solidFill>
                <a:latin typeface="Times New Roman" panose="02020603050405020304" pitchFamily="18" charset="0"/>
              </a:rPr>
              <a:t>        hexagonal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4CE91-3B7F-4612-BA06-5BBF56D3205B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33795" name="Rectangle 34"/>
          <p:cNvSpPr>
            <a:spLocks noChangeArrowheads="1"/>
          </p:cNvSpPr>
          <p:nvPr/>
        </p:nvSpPr>
        <p:spPr bwMode="auto">
          <a:xfrm>
            <a:off x="0" y="914400"/>
            <a:ext cx="9525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Podemos ilustrar estes 7 sistemas através de objetos que apresentam estas simetrias e que são formados por arestas de lado </a:t>
            </a:r>
            <a:r>
              <a:rPr lang="pt-PT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PT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b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e </a:t>
            </a:r>
            <a:r>
              <a:rPr lang="pt-PT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c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que formam ângulos entre si de </a:t>
            </a:r>
            <a:r>
              <a:rPr lang="pt-PT" altLang="en-US" sz="220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pt-PT" altLang="en-US" sz="2200">
                <a:solidFill>
                  <a:schemeClr val="bg2"/>
                </a:solidFill>
                <a:latin typeface="Symbol" panose="05050102010706020507" pitchFamily="18" charset="2"/>
              </a:rPr>
              <a:t>b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e </a:t>
            </a:r>
            <a:r>
              <a:rPr lang="pt-PT" altLang="en-US" sz="220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pt-PT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algn="r">
              <a:spcBef>
                <a:spcPct val="50000"/>
              </a:spcBef>
              <a:buClrTx/>
              <a:buSzTx/>
              <a:buFontTx/>
              <a:buNone/>
            </a:pPr>
            <a:endParaRPr lang="pt-PT" altLang="en-US" sz="22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6" name="Group 36"/>
          <p:cNvGrpSpPr>
            <a:grpSpLocks/>
          </p:cNvGrpSpPr>
          <p:nvPr/>
        </p:nvGrpSpPr>
        <p:grpSpPr bwMode="auto">
          <a:xfrm>
            <a:off x="3048000" y="1741488"/>
            <a:ext cx="4114800" cy="4495800"/>
            <a:chOff x="576" y="2016"/>
            <a:chExt cx="1932" cy="1962"/>
          </a:xfrm>
        </p:grpSpPr>
        <p:pic>
          <p:nvPicPr>
            <p:cNvPr id="33798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7" r="78423"/>
            <a:stretch>
              <a:fillRect/>
            </a:stretch>
          </p:blipFill>
          <p:spPr bwMode="auto">
            <a:xfrm>
              <a:off x="576" y="2016"/>
              <a:ext cx="624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3" t="6837"/>
            <a:stretch>
              <a:fillRect/>
            </a:stretch>
          </p:blipFill>
          <p:spPr bwMode="auto">
            <a:xfrm>
              <a:off x="1152" y="2016"/>
              <a:ext cx="1356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7" name="Retângulo 1"/>
          <p:cNvSpPr>
            <a:spLocks noChangeArrowheads="1"/>
          </p:cNvSpPr>
          <p:nvPr/>
        </p:nvSpPr>
        <p:spPr bwMode="auto">
          <a:xfrm>
            <a:off x="704850" y="6340475"/>
            <a:ext cx="828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hlinkClick r:id="rId4"/>
              </a:rPr>
              <a:t>Vídeo recomendado: https://www.youtube.com/watch?v=VPCDSmoomGk&amp;t=3s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E3931-23CD-491B-8655-7034EB0ECAA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35843" name="Picture 2" descr="ashcr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5751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219200" y="819150"/>
            <a:ext cx="665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Exemplos: Rede cúbica simples: C</a:t>
            </a:r>
            <a:r>
              <a:rPr lang="pt-BR" altLang="en-US" b="1" i="1" baseline="-25000">
                <a:solidFill>
                  <a:schemeClr val="bg2"/>
                </a:solidFill>
                <a:latin typeface="Times New Roman" panose="02020603050405020304" pitchFamily="18" charset="0"/>
              </a:rPr>
              <a:t>s</a:t>
            </a: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Cl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C92710-D11D-46A8-A13F-1FCB0AF9C81F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828800" y="2362200"/>
            <a:ext cx="6705600" cy="3810000"/>
            <a:chOff x="-144" y="2400"/>
            <a:chExt cx="3600" cy="1584"/>
          </a:xfrm>
        </p:grpSpPr>
        <p:pic>
          <p:nvPicPr>
            <p:cNvPr id="37893" name="Picture 3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83" b="12000"/>
            <a:stretch>
              <a:fillRect/>
            </a:stretch>
          </p:blipFill>
          <p:spPr bwMode="auto">
            <a:xfrm>
              <a:off x="1680" y="2400"/>
              <a:ext cx="177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4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2" r="38934" b="12000"/>
            <a:stretch>
              <a:fillRect/>
            </a:stretch>
          </p:blipFill>
          <p:spPr bwMode="auto">
            <a:xfrm>
              <a:off x="-144" y="2400"/>
              <a:ext cx="182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133600" y="99060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Rede cúbica de corpo centrado (BCC)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Cr, Li, Ba, Nb, Cs, 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BC61EA-2691-445E-98F3-CBA3971E0BA4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1676400" y="2133600"/>
            <a:ext cx="6781800" cy="3962400"/>
            <a:chOff x="1632" y="336"/>
            <a:chExt cx="2869" cy="1393"/>
          </a:xfrm>
        </p:grpSpPr>
        <p:pic>
          <p:nvPicPr>
            <p:cNvPr id="39941" name="Picture 3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02" r="23322" b="4117"/>
            <a:stretch>
              <a:fillRect/>
            </a:stretch>
          </p:blipFill>
          <p:spPr bwMode="auto">
            <a:xfrm>
              <a:off x="1632" y="336"/>
              <a:ext cx="138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4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2" b="65866"/>
            <a:stretch>
              <a:fillRect/>
            </a:stretch>
          </p:blipFill>
          <p:spPr bwMode="auto">
            <a:xfrm>
              <a:off x="3013" y="336"/>
              <a:ext cx="1488" cy="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027238" y="762000"/>
            <a:ext cx="6332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Rede cúbica de face centrada (FCC)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pt-BR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 Al, Cu, Pb, Ni, 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6653A5-8911-41E5-BCDC-484FD92EA1E1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2667000"/>
            <a:ext cx="64389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AULA 1</a:t>
            </a:r>
            <a:endParaRPr lang="pt-PT" altLang="en-US" sz="7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2FE2D-9590-464D-BE04-7AC48854A37D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849313" y="476250"/>
            <a:ext cx="82089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rgbClr val="333399"/>
                </a:solidFill>
                <a:latin typeface="Times New Roman" panose="02020603050405020304" pitchFamily="18" charset="0"/>
              </a:rPr>
              <a:t>O elemento carbono pode apresentar várias formas de estrutura cristalina e morfológica com propriedades totalmente diferentes entre si. Algumas das formas mais conhecidas do carbono são: diamante, grafite, nanotubos, fulerenos e grafeno. O diamante possui estrutura tetraédrica. Já os materiais grafíticos possuem um arranjo de átomos hexagonal (tipo honeycomb) . Além disso, existem algumas formas amorfas bastante estudadas, como o DLC (diamond–like carbon).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3F740-6DEA-4E06-A25E-AB8980ACA80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755650" y="6604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Grafite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830388"/>
            <a:ext cx="6553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454275" y="6021388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1.42 </a:t>
            </a: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2073275" y="4573588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3.4 </a:t>
            </a: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E5CDFB-53F2-4F16-BC26-780E5590ED4B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44035" name="Picture 4" descr="graphitet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557338"/>
            <a:ext cx="75295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7B8CF0-67EA-4695-89FA-B603D878310A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45059" name="Picture 4" descr="graphitewi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412875"/>
            <a:ext cx="62103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FFE118-6F61-4995-BA48-A04BB6A33E4F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46083" name="Picture 1028" descr="ashcr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8950"/>
            <a:ext cx="3659188" cy="296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1029"/>
          <p:cNvSpPr txBox="1">
            <a:spLocks noChangeArrowheads="1"/>
          </p:cNvSpPr>
          <p:nvPr/>
        </p:nvSpPr>
        <p:spPr bwMode="auto">
          <a:xfrm>
            <a:off x="533400" y="1365250"/>
            <a:ext cx="4953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     A rede de Diamante pode ser compreendida como uma estrutura FCC, com um átomo extra colocado a a/4, b/4, c/4 de cada átomo original.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Em outras palavras, uma rede diamante pode ser vista como uma combinação de duas FCC  interpenetrantes.</a:t>
            </a:r>
          </a:p>
        </p:txBody>
      </p:sp>
      <p:pic>
        <p:nvPicPr>
          <p:cNvPr id="46085" name="Picture 1030" descr="4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4350"/>
            <a:ext cx="19812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1031"/>
          <p:cNvSpPr txBox="1">
            <a:spLocks noChangeArrowheads="1"/>
          </p:cNvSpPr>
          <p:nvPr/>
        </p:nvSpPr>
        <p:spPr bwMode="auto">
          <a:xfrm>
            <a:off x="2667000" y="5668963"/>
            <a:ext cx="670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Célula primitiva do diamante : romboédrica ou trigonal</a:t>
            </a:r>
          </a:p>
        </p:txBody>
      </p:sp>
      <p:sp>
        <p:nvSpPr>
          <p:cNvPr id="46087" name="Text Box 1032"/>
          <p:cNvSpPr txBox="1">
            <a:spLocks noChangeArrowheads="1"/>
          </p:cNvSpPr>
          <p:nvPr/>
        </p:nvSpPr>
        <p:spPr bwMode="auto">
          <a:xfrm>
            <a:off x="2438400" y="6858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A rede diamante</a:t>
            </a:r>
            <a:endParaRPr lang="pt-BR" altLang="en-US" b="1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CEBFFC-A699-4B70-8338-D7A86057D5BD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990600" y="1247775"/>
            <a:ext cx="83073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        A rede do diamante é a rede cristalina básica para diversos semicondutores de interesse, incluindo Si e Ge. Além disso, diversos semicondutores compostos, tais como, GaAs e InP cristalizam em estruturas semelhantes, como elementos alternados em cada posição: rede </a:t>
            </a:r>
            <a:r>
              <a:rPr lang="pt-BR" altLang="en-US" sz="2200" b="1" i="1">
                <a:solidFill>
                  <a:schemeClr val="bg2"/>
                </a:solidFill>
                <a:latin typeface="Times New Roman" panose="02020603050405020304" pitchFamily="18" charset="0"/>
              </a:rPr>
              <a:t>Zinc Blende</a:t>
            </a: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48132" name="Group 3"/>
          <p:cNvGrpSpPr>
            <a:grpSpLocks/>
          </p:cNvGrpSpPr>
          <p:nvPr/>
        </p:nvGrpSpPr>
        <p:grpSpPr bwMode="auto">
          <a:xfrm>
            <a:off x="1143000" y="3429000"/>
            <a:ext cx="7543800" cy="2438400"/>
            <a:chOff x="864" y="2064"/>
            <a:chExt cx="4752" cy="1536"/>
          </a:xfrm>
        </p:grpSpPr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3312" y="2064"/>
              <a:ext cx="2304" cy="1536"/>
            </a:xfrm>
            <a:prstGeom prst="rect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1800"/>
            </a:p>
          </p:txBody>
        </p:sp>
        <p:pic>
          <p:nvPicPr>
            <p:cNvPr id="481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064"/>
              <a:ext cx="3168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208"/>
              <a:ext cx="1392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10CAA3-1C4E-4F88-B214-A3B0899B79B1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990600" y="4191000"/>
            <a:ext cx="8001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8839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 b="1">
                <a:solidFill>
                  <a:schemeClr val="bg2"/>
                </a:solidFill>
                <a:latin typeface="Arial-BoldMT" charset="0"/>
              </a:rPr>
              <a:t>Modelo de esferas sólidas de uma estrutura cristalina – </a:t>
            </a:r>
            <a:r>
              <a:rPr lang="pt-BR" altLang="en-US" sz="2800" b="1">
                <a:solidFill>
                  <a:srgbClr val="FF0000"/>
                </a:solidFill>
                <a:latin typeface="Arial-BoldMT" charset="0"/>
              </a:rPr>
              <a:t>Eficiência de Empacotamento</a:t>
            </a:r>
            <a:endParaRPr lang="pt-BR" altLang="en-US" sz="2800">
              <a:solidFill>
                <a:srgbClr val="FF0000"/>
              </a:solidFill>
              <a:latin typeface="Arial-BoldMT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 Algumas das propriedades dos sólidos cristalinos dependem da estrutura do cristal no material, o modo segundo o qual, átomos, íons ou moléculas são espacialmente arranjados.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 Há um número muito grande de diferentes estruturas cristalinas.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 Quando descrevemos estruturas cristalinas, os átomos, íons ou moléculas são imaginados como sendo esferas sólidas com diâmetros bem definidos. Esta descrição é chamada de 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esferas sólidas de uma estrutura cristalina, no qual, as 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esferas representam átomos dos vizinhos mais próximos  tocando-se uns nos outros.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55055" r="30527" b="10008"/>
          <a:stretch>
            <a:fillRect/>
          </a:stretch>
        </p:blipFill>
        <p:spPr bwMode="auto">
          <a:xfrm>
            <a:off x="849313" y="431958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 b="67043"/>
          <a:stretch>
            <a:fillRect/>
          </a:stretch>
        </p:blipFill>
        <p:spPr bwMode="auto">
          <a:xfrm>
            <a:off x="3657600" y="4318000"/>
            <a:ext cx="22558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69" b="25333"/>
          <a:stretch>
            <a:fillRect/>
          </a:stretch>
        </p:blipFill>
        <p:spPr bwMode="auto">
          <a:xfrm>
            <a:off x="6477000" y="4319588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7612F5-1458-47BC-B684-85CEED94D83E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890" r="4210" b="52431"/>
          <a:stretch>
            <a:fillRect/>
          </a:stretch>
        </p:blipFill>
        <p:spPr bwMode="auto">
          <a:xfrm>
            <a:off x="2028825" y="1371600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55055" r="30527" b="10008"/>
          <a:stretch>
            <a:fillRect/>
          </a:stretch>
        </p:blipFill>
        <p:spPr bwMode="auto">
          <a:xfrm>
            <a:off x="3333750" y="4114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028950" y="762000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Estrutura Cúbica Simples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7150" y="472440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 b="1">
                <a:solidFill>
                  <a:schemeClr val="bg2"/>
                </a:solidFill>
                <a:latin typeface="ArialMT" charset="0"/>
              </a:rPr>
              <a:t>Quantos átomos tem uma estrutura cúbica simples?</a:t>
            </a:r>
            <a:endParaRPr lang="pt-BR" altLang="en-US" sz="20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5695950" y="48609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 b="1">
                <a:solidFill>
                  <a:schemeClr val="bg2"/>
                </a:solidFill>
                <a:latin typeface="ArialMT" charset="0"/>
              </a:rPr>
              <a:t>Somente um </a:t>
            </a:r>
            <a:r>
              <a:rPr lang="pt-BR" altLang="en-US" sz="2000" b="1">
                <a:solidFill>
                  <a:schemeClr val="bg2"/>
                </a:solidFill>
                <a:latin typeface="ArialMT" charset="0"/>
                <a:sym typeface="Wingdings" panose="05000000000000000000" pitchFamily="2" charset="2"/>
              </a:rPr>
              <a:t></a:t>
            </a:r>
            <a:r>
              <a:rPr lang="pt-BR" altLang="en-US" sz="2000" b="1">
                <a:solidFill>
                  <a:schemeClr val="bg2"/>
                </a:solidFill>
                <a:latin typeface="ArialMT" charset="0"/>
              </a:rPr>
              <a:t> 8 * 1/8 de átomo</a:t>
            </a:r>
            <a:endParaRPr lang="pt-BR" altLang="en-US" sz="20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4A8307-26B0-4473-BE1F-9F6CFEC2B72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54275" name="Picture 4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8" r="25034" b="4704"/>
          <a:stretch>
            <a:fillRect/>
          </a:stretch>
        </p:blipFill>
        <p:spPr bwMode="auto">
          <a:xfrm>
            <a:off x="5715000" y="3200400"/>
            <a:ext cx="3475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82588" y="1143000"/>
            <a:ext cx="906621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            Para a estrutura FCC, cada átomo dos vértices é compartilhado por oito células unitárias, enquanto que os átomos da face com apenas duas células.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Portanto, 1/8 de cada um dos 8 átomos e a metade de cada um dos 6 átomos da face, </a:t>
            </a:r>
            <a:r>
              <a:rPr lang="pt-BR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ou um total de 4 átomos inteiros podem ser considerados em uma célula unitária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18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18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277" name="Object 6"/>
          <p:cNvGraphicFramePr>
            <a:graphicFrameLocks noChangeAspect="1"/>
          </p:cNvGraphicFramePr>
          <p:nvPr/>
        </p:nvGraphicFramePr>
        <p:xfrm>
          <a:off x="7010400" y="2133600"/>
          <a:ext cx="2227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Equation" r:id="rId5" imgW="1841500" imgH="762000" progId="Equation.3">
                  <p:embed/>
                </p:oleObj>
              </mc:Choice>
              <mc:Fallback>
                <p:oleObj name="Equation" r:id="rId5" imgW="1841500" imgH="76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112" b="33475"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2227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7"/>
          <p:cNvGraphicFramePr>
            <a:graphicFrameLocks noChangeAspect="1"/>
          </p:cNvGraphicFramePr>
          <p:nvPr/>
        </p:nvGraphicFramePr>
        <p:xfrm>
          <a:off x="838200" y="5902325"/>
          <a:ext cx="35988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7" imgW="1841500" imgH="762000" progId="Equation.3">
                  <p:embed/>
                </p:oleObj>
              </mc:Choice>
              <mc:Fallback>
                <p:oleObj name="Equation" r:id="rId7" imgW="1841500" imgH="7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6525"/>
                      <a:stretch>
                        <a:fillRect/>
                      </a:stretch>
                    </p:blipFill>
                    <p:spPr bwMode="auto">
                      <a:xfrm>
                        <a:off x="838200" y="5902325"/>
                        <a:ext cx="35988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9" name="Picture 8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0"/>
          <a:stretch>
            <a:fillRect/>
          </a:stretch>
        </p:blipFill>
        <p:spPr bwMode="auto">
          <a:xfrm>
            <a:off x="457200" y="2667000"/>
            <a:ext cx="46355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609600" y="5184775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Volume de uma célula unitária FCC em termos do raio atômico R</a:t>
            </a:r>
          </a:p>
        </p:txBody>
      </p:sp>
      <p:grpSp>
        <p:nvGrpSpPr>
          <p:cNvPr id="54281" name="Group 10"/>
          <p:cNvGrpSpPr>
            <a:grpSpLocks/>
          </p:cNvGrpSpPr>
          <p:nvPr/>
        </p:nvGrpSpPr>
        <p:grpSpPr bwMode="auto">
          <a:xfrm>
            <a:off x="533400" y="3165475"/>
            <a:ext cx="1406525" cy="1455738"/>
            <a:chOff x="158" y="481"/>
            <a:chExt cx="886" cy="917"/>
          </a:xfrm>
        </p:grpSpPr>
        <p:sp>
          <p:nvSpPr>
            <p:cNvPr id="54286" name="Line 11"/>
            <p:cNvSpPr>
              <a:spLocks noChangeShapeType="1"/>
            </p:cNvSpPr>
            <p:nvPr/>
          </p:nvSpPr>
          <p:spPr bwMode="auto">
            <a:xfrm>
              <a:off x="158" y="481"/>
              <a:ext cx="886" cy="9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Text Box 12"/>
            <p:cNvSpPr txBox="1">
              <a:spLocks noChangeArrowheads="1"/>
            </p:cNvSpPr>
            <p:nvPr/>
          </p:nvSpPr>
          <p:spPr bwMode="auto">
            <a:xfrm>
              <a:off x="266" y="864"/>
              <a:ext cx="4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>
                  <a:solidFill>
                    <a:schemeClr val="bg2"/>
                  </a:solidFill>
                  <a:latin typeface="Times New Roman" panose="02020603050405020304" pitchFamily="18" charset="0"/>
                </a:rPr>
                <a:t>4R</a:t>
              </a:r>
            </a:p>
          </p:txBody>
        </p:sp>
      </p:grp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584200" y="4908550"/>
            <a:ext cx="1368425" cy="2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1136650" y="4449763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rot="5400000" flipH="1">
            <a:off x="-248444" y="4009232"/>
            <a:ext cx="1520825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228600" y="3579813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32A2E0-2F39-48AF-99FA-E0B9BE272CA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56323" name="Picture 4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8" b="66161"/>
          <a:stretch>
            <a:fillRect/>
          </a:stretch>
        </p:blipFill>
        <p:spPr bwMode="auto">
          <a:xfrm>
            <a:off x="868363" y="3217863"/>
            <a:ext cx="22923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5"/>
          <p:cNvGrpSpPr>
            <a:grpSpLocks/>
          </p:cNvGrpSpPr>
          <p:nvPr/>
        </p:nvGrpSpPr>
        <p:grpSpPr bwMode="auto">
          <a:xfrm>
            <a:off x="939800" y="3640138"/>
            <a:ext cx="1406525" cy="1455737"/>
            <a:chOff x="158" y="481"/>
            <a:chExt cx="886" cy="917"/>
          </a:xfrm>
        </p:grpSpPr>
        <p:sp>
          <p:nvSpPr>
            <p:cNvPr id="56337" name="Line 6"/>
            <p:cNvSpPr>
              <a:spLocks noChangeShapeType="1"/>
            </p:cNvSpPr>
            <p:nvPr/>
          </p:nvSpPr>
          <p:spPr bwMode="auto">
            <a:xfrm>
              <a:off x="158" y="481"/>
              <a:ext cx="886" cy="9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Text Box 7"/>
            <p:cNvSpPr txBox="1">
              <a:spLocks noChangeArrowheads="1"/>
            </p:cNvSpPr>
            <p:nvPr/>
          </p:nvSpPr>
          <p:spPr bwMode="auto">
            <a:xfrm>
              <a:off x="266" y="864"/>
              <a:ext cx="4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>
                  <a:solidFill>
                    <a:schemeClr val="bg2"/>
                  </a:solidFill>
                  <a:latin typeface="Times New Roman" panose="02020603050405020304" pitchFamily="18" charset="0"/>
                </a:rPr>
                <a:t>4R</a:t>
              </a:r>
            </a:p>
          </p:txBody>
        </p:sp>
      </p:grpSp>
      <p:sp>
        <p:nvSpPr>
          <p:cNvPr id="56325" name="Line 8"/>
          <p:cNvSpPr>
            <a:spLocks noChangeShapeType="1"/>
          </p:cNvSpPr>
          <p:nvPr/>
        </p:nvSpPr>
        <p:spPr bwMode="auto">
          <a:xfrm>
            <a:off x="965200" y="5284788"/>
            <a:ext cx="1368425" cy="26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517650" y="48260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6327" name="Line 10"/>
          <p:cNvSpPr>
            <a:spLocks noChangeShapeType="1"/>
          </p:cNvSpPr>
          <p:nvPr/>
        </p:nvSpPr>
        <p:spPr bwMode="auto">
          <a:xfrm rot="5400000" flipH="1">
            <a:off x="132556" y="4385470"/>
            <a:ext cx="1520825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609600" y="395605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6329" name="Text Box 12"/>
          <p:cNvSpPr txBox="1">
            <a:spLocks noChangeArrowheads="1"/>
          </p:cNvSpPr>
          <p:nvPr/>
        </p:nvSpPr>
        <p:spPr bwMode="auto">
          <a:xfrm>
            <a:off x="838200" y="1312863"/>
            <a:ext cx="8763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Duas outras importantes características de um cristal são: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Número de Coordenação (NC)  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altLang="en-US" sz="1800">
                <a:solidFill>
                  <a:schemeClr val="bg2"/>
                </a:solidFill>
                <a:latin typeface="ArialMT" charset="0"/>
              </a:rPr>
              <a:t>número de átomos vizinhos mais próximos.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ArialMT" charset="0"/>
              </a:rPr>
              <a:t> </a:t>
            </a:r>
            <a:r>
              <a:rPr lang="pt-BR" altLang="en-US" sz="1800">
                <a:solidFill>
                  <a:schemeClr val="bg2"/>
                </a:solidFill>
                <a:latin typeface="Arial-BoldMT" charset="0"/>
              </a:rPr>
              <a:t>Eficiência de empacotamento atômico (EEA) </a:t>
            </a:r>
            <a:r>
              <a:rPr lang="pt-BR" altLang="en-US" sz="1800">
                <a:solidFill>
                  <a:schemeClr val="bg2"/>
                </a:solidFill>
                <a:latin typeface="Arial-BoldMT" charset="0"/>
                <a:sym typeface="Wingdings" panose="05000000000000000000" pitchFamily="2" charset="2"/>
              </a:rPr>
              <a:t> </a:t>
            </a:r>
            <a:r>
              <a:rPr lang="pt-BR" altLang="en-US" sz="1800">
                <a:solidFill>
                  <a:schemeClr val="bg2"/>
                </a:solidFill>
                <a:latin typeface="ArialMT" charset="0"/>
              </a:rPr>
              <a:t>Representa a fração do volume de uma célula unitária que corresponde a esfera sólida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>
              <a:solidFill>
                <a:schemeClr val="bg2"/>
              </a:solidFill>
              <a:latin typeface="Arial-BoldMT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6330" name="Group 13"/>
          <p:cNvGrpSpPr>
            <a:grpSpLocks/>
          </p:cNvGrpSpPr>
          <p:nvPr/>
        </p:nvGrpSpPr>
        <p:grpSpPr bwMode="auto">
          <a:xfrm>
            <a:off x="3584575" y="2822575"/>
            <a:ext cx="5334000" cy="822325"/>
            <a:chOff x="2256" y="1665"/>
            <a:chExt cx="3360" cy="518"/>
          </a:xfrm>
        </p:grpSpPr>
        <p:graphicFrame>
          <p:nvGraphicFramePr>
            <p:cNvPr id="56335" name="Object 14"/>
            <p:cNvGraphicFramePr>
              <a:graphicFrameLocks noChangeAspect="1"/>
            </p:cNvGraphicFramePr>
            <p:nvPr/>
          </p:nvGraphicFramePr>
          <p:xfrm>
            <a:off x="2688" y="1665"/>
            <a:ext cx="2928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3" name="Equation" r:id="rId5" imgW="2755900" imgH="431800" progId="Equation.3">
                    <p:embed/>
                  </p:oleObj>
                </mc:Choice>
                <mc:Fallback>
                  <p:oleObj name="Equation" r:id="rId5" imgW="2755900" imgH="4318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594"/>
                        <a:stretch>
                          <a:fillRect/>
                        </a:stretch>
                      </p:blipFill>
                      <p:spPr bwMode="auto">
                        <a:xfrm>
                          <a:off x="2688" y="1665"/>
                          <a:ext cx="2928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6" name="Text Box 15"/>
            <p:cNvSpPr txBox="1">
              <a:spLocks noChangeArrowheads="1"/>
            </p:cNvSpPr>
            <p:nvPr/>
          </p:nvSpPr>
          <p:spPr bwMode="auto">
            <a:xfrm>
              <a:off x="2256" y="1728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2800" i="1">
                  <a:solidFill>
                    <a:schemeClr val="bg2"/>
                  </a:solidFill>
                  <a:latin typeface="Times New Roman" panose="02020603050405020304" pitchFamily="18" charset="0"/>
                </a:rPr>
                <a:t>EEA</a:t>
              </a:r>
            </a:p>
          </p:txBody>
        </p:sp>
      </p:grpSp>
      <p:grpSp>
        <p:nvGrpSpPr>
          <p:cNvPr id="56331" name="Group 16"/>
          <p:cNvGrpSpPr>
            <a:grpSpLocks/>
          </p:cNvGrpSpPr>
          <p:nvPr/>
        </p:nvGrpSpPr>
        <p:grpSpPr bwMode="auto">
          <a:xfrm>
            <a:off x="5638800" y="4056063"/>
            <a:ext cx="2590800" cy="1676400"/>
            <a:chOff x="3264" y="2400"/>
            <a:chExt cx="1632" cy="1056"/>
          </a:xfrm>
        </p:grpSpPr>
        <p:graphicFrame>
          <p:nvGraphicFramePr>
            <p:cNvPr id="56333" name="Object 17"/>
            <p:cNvGraphicFramePr>
              <a:graphicFrameLocks noChangeAspect="1"/>
            </p:cNvGraphicFramePr>
            <p:nvPr/>
          </p:nvGraphicFramePr>
          <p:xfrm>
            <a:off x="3312" y="2400"/>
            <a:ext cx="912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4" name="Equation" r:id="rId7" imgW="850531" imgH="850531" progId="Equation.3">
                    <p:embed/>
                  </p:oleObj>
                </mc:Choice>
                <mc:Fallback>
                  <p:oleObj name="Equation" r:id="rId7" imgW="850531" imgH="850531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0966"/>
                        <a:stretch>
                          <a:fillRect/>
                        </a:stretch>
                      </p:blipFill>
                      <p:spPr bwMode="auto">
                        <a:xfrm>
                          <a:off x="3312" y="2400"/>
                          <a:ext cx="912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4" name="Text Box 18"/>
            <p:cNvSpPr txBox="1">
              <a:spLocks noChangeArrowheads="1"/>
            </p:cNvSpPr>
            <p:nvPr/>
          </p:nvSpPr>
          <p:spPr bwMode="auto">
            <a:xfrm>
              <a:off x="3264" y="3168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en-US" sz="2400" i="1">
                  <a:solidFill>
                    <a:schemeClr val="bg2"/>
                  </a:solidFill>
                  <a:latin typeface="Times New Roman" panose="02020603050405020304" pitchFamily="18" charset="0"/>
                </a:rPr>
                <a:t>EEA = 0.74</a:t>
              </a:r>
            </a:p>
          </p:txBody>
        </p:sp>
      </p:grpSp>
      <p:sp>
        <p:nvSpPr>
          <p:cNvPr id="56332" name="Retângulo 1"/>
          <p:cNvSpPr>
            <a:spLocks noChangeArrowheads="1"/>
          </p:cNvSpPr>
          <p:nvPr/>
        </p:nvSpPr>
        <p:spPr bwMode="auto">
          <a:xfrm>
            <a:off x="200025" y="5951538"/>
            <a:ext cx="900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Vídeo Sugerido: https://www.youtube.com/watch?v=8T-cmI7QYNg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0F326-D6C8-47FC-93C1-ECBDC084057C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9219" name="Picture 4" descr="pe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87575"/>
            <a:ext cx="8915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95350" y="260350"/>
            <a:ext cx="8420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Tabela Periódica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50838" y="1052513"/>
            <a:ext cx="9361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Os elementos da tabela periódica são arranjados em colunas de acordo com as propriedades químicas, Em seqüência de acordo com a massa atômica. A organização dos elementos se dá de uma forma racional e prevê a existência de novos elementos.</a:t>
            </a:r>
            <a:endParaRPr lang="pt-BR" altLang="en-US" sz="2000">
              <a:latin typeface="Times New Roman" panose="02020603050405020304" pitchFamily="18" charset="0"/>
            </a:endParaRPr>
          </a:p>
        </p:txBody>
      </p:sp>
      <p:sp>
        <p:nvSpPr>
          <p:cNvPr id="9222" name="Seta para a direita 1"/>
          <p:cNvSpPr>
            <a:spLocks noChangeArrowheads="1"/>
          </p:cNvSpPr>
          <p:nvPr/>
        </p:nvSpPr>
        <p:spPr bwMode="auto">
          <a:xfrm rot="2700000">
            <a:off x="4678363" y="1792288"/>
            <a:ext cx="2663825" cy="936625"/>
          </a:xfrm>
          <a:prstGeom prst="rightArrow">
            <a:avLst>
              <a:gd name="adj1" fmla="val 50000"/>
              <a:gd name="adj2" fmla="val 49969"/>
            </a:avLst>
          </a:prstGeom>
          <a:solidFill>
            <a:srgbClr val="FFFF00">
              <a:alpha val="6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3526CE-9D64-4AB6-ACCB-7BD49DA0468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58371" name="Picture 4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6" b="10667"/>
          <a:stretch>
            <a:fillRect/>
          </a:stretch>
        </p:blipFill>
        <p:spPr bwMode="auto">
          <a:xfrm>
            <a:off x="6629400" y="2209800"/>
            <a:ext cx="27479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r="40680" b="10667"/>
          <a:stretch>
            <a:fillRect/>
          </a:stretch>
        </p:blipFill>
        <p:spPr bwMode="auto">
          <a:xfrm>
            <a:off x="3733800" y="2209800"/>
            <a:ext cx="2667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2" b="10667"/>
          <a:stretch>
            <a:fillRect/>
          </a:stretch>
        </p:blipFill>
        <p:spPr bwMode="auto">
          <a:xfrm>
            <a:off x="1055688" y="2209800"/>
            <a:ext cx="24495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219200" y="9906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Analogamente para a BCC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4386263" y="5791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400" i="1">
                <a:solidFill>
                  <a:schemeClr val="bg2"/>
                </a:solidFill>
                <a:latin typeface="Times New Roman" panose="02020603050405020304" pitchFamily="18" charset="0"/>
              </a:rPr>
              <a:t>FEA = 0.68</a:t>
            </a:r>
          </a:p>
        </p:txBody>
      </p:sp>
      <p:pic>
        <p:nvPicPr>
          <p:cNvPr id="58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0DEF6E-CC09-4040-AF94-0C74032554F8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82588" y="1981200"/>
            <a:ext cx="525621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Como os cristais possuem formas geométricas bem definidas é possível adotar-se eixos coordenados para especificar a orientação cristalina do material.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No caso do NaCl, podemos adotar como eixos coordenados, x, y, z, as arestas do cubo. Desta forma pode-se estabelecer que a direção cristalina (100), representa a direção perpendicular à face do cubo e a direção (111), representa a direção da diagonal maior do cubo. Esta forma de indicar as direções em um cristal deve respeitar algumas regras e os índices numéricos são chamados de índices de Miller. </a:t>
            </a:r>
            <a:endParaRPr lang="pt-BR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057400" y="1508125"/>
            <a:ext cx="628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b="1">
                <a:solidFill>
                  <a:schemeClr val="bg2"/>
                </a:solidFill>
                <a:latin typeface="Times New Roman" panose="02020603050405020304" pitchFamily="18" charset="0"/>
              </a:rPr>
              <a:t>http://www.las.inpe.br/~cesar/Infrared/materiais.htm</a:t>
            </a:r>
          </a:p>
        </p:txBody>
      </p:sp>
      <p:pic>
        <p:nvPicPr>
          <p:cNvPr id="60421" name="Picture 6" descr="pbtecell.gif (38567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2133600"/>
            <a:ext cx="37131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524000" y="7620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 b="1">
                <a:solidFill>
                  <a:schemeClr val="bg2"/>
                </a:solidFill>
                <a:latin typeface="Times New Roman" panose="02020603050405020304" pitchFamily="18" charset="0"/>
              </a:rPr>
              <a:t>ÍNDICES DE MILLER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2F85D1-7AA2-4989-A00A-C3A0352E533B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42975" y="4295775"/>
            <a:ext cx="6019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914400" y="914400"/>
            <a:ext cx="84582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9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Além de facilitar o estudo do material e suas propriedades, esta indexação tem grande importância prática.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9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No processamento de semicondutores, como o Silício, para a confecção de dispositivos eletrônicos, o conhecimento da direção cristalina do material é muito importante. Os processos de fabricação dependem de procedimentos físico-químicos cujo comportamento ou eficiência, variam com a orientação do cristal. Quando um fabricante de microprocessadores precisa comprar sua matéria prima, ou seja, lâminas de Silício, ele precisa especificar a direção cristalina dessas lâminas, caso contrário sua produção de "chips" pode ser seriamente comprometida.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900">
                <a:solidFill>
                  <a:schemeClr val="bg2"/>
                </a:solidFill>
                <a:latin typeface="Times New Roman" panose="02020603050405020304" pitchFamily="18" charset="0"/>
              </a:rPr>
              <a:t> Os planos cristalinos de um cristal são caracterizados pelos índices de Miller. </a:t>
            </a:r>
            <a:endParaRPr lang="pt-BR" altLang="en-US" sz="1900">
              <a:solidFill>
                <a:schemeClr val="bg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900">
                <a:solidFill>
                  <a:schemeClr val="bg2"/>
                </a:solidFill>
                <a:latin typeface="Times New Roman" panose="02020603050405020304" pitchFamily="18" charset="0"/>
              </a:rPr>
              <a:t> Os índices de Miller são definidos como os menores                                             inteiros possíveis, os quais têm a mesma razão que o                                                     inverso das intersecções de um dado plano com um                                                  conjunto de eixos definidos pelos vetores unitários do cristal.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900">
                <a:solidFill>
                  <a:schemeClr val="bg2"/>
                </a:solidFill>
                <a:latin typeface="Times New Roman" panose="02020603050405020304" pitchFamily="18" charset="0"/>
              </a:rPr>
              <a:t> As intersecções entre o plano e os eixos ocorrem em p, q e r.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pt-BR" altLang="en-US" sz="1900">
              <a:solidFill>
                <a:schemeClr val="bg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2469" name="Picture 6" descr="fig2_2_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191000"/>
            <a:ext cx="307498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AEB22C-FDD2-4B1A-97FE-107CABEAFAF0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33400" y="5580063"/>
            <a:ext cx="5334000" cy="914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pic>
        <p:nvPicPr>
          <p:cNvPr id="64516" name="Picture 5" descr="no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947738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no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947738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no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374775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 descr="no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1374775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5410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Procedimento prático: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Determinar as intersecções do plano com os eixos cristalográficos </a:t>
            </a:r>
            <a:r>
              <a:rPr lang="pt-BR" altLang="en-US" sz="1800" i="1">
                <a:solidFill>
                  <a:schemeClr val="bg2"/>
                </a:solidFill>
                <a:latin typeface="Times New Roman" panose="02020603050405020304" pitchFamily="18" charset="0"/>
              </a:rPr>
              <a:t>x, y, z</a:t>
            </a: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do cubo unitário;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Obter os inversos destas interseções;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Reduzir os resultados a números inteiros com a mesma relação entre si = índice de Miller (</a:t>
            </a:r>
            <a:r>
              <a:rPr lang="pt-BR" altLang="en-US" sz="1800" i="1">
                <a:solidFill>
                  <a:schemeClr val="bg2"/>
                </a:solidFill>
                <a:latin typeface="Times New Roman" panose="02020603050405020304" pitchFamily="18" charset="0"/>
              </a:rPr>
              <a:t>hkl).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 i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Ex.: 2 x ½ = 1; 2 x ½ = 1; 2 x 1 = 2               </a:t>
            </a: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plano (1,1,2) ou (112)</a:t>
            </a:r>
            <a:endParaRPr lang="pt-BR" altLang="en-US" sz="200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21" name="Picture 10" descr="4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7315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1" descr="4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511550"/>
            <a:ext cx="2971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F99450-5558-4A05-9719-8F11A46AD5CC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00250" y="622300"/>
            <a:ext cx="569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Semicondutores mais comuns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517650" y="1484313"/>
          <a:ext cx="6604002" cy="354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12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Posição</a:t>
                      </a:r>
                    </a:p>
                    <a:p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pt-BR" sz="1400" baseline="0" dirty="0">
                          <a:solidFill>
                            <a:schemeClr val="bg1"/>
                          </a:solidFill>
                        </a:rPr>
                        <a:t> tabela periódica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II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III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IV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VI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4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Boro </a:t>
                      </a:r>
                    </a:p>
                    <a:p>
                      <a:pPr algn="ctr"/>
                      <a:r>
                        <a:rPr lang="pt-BR" sz="1600" dirty="0"/>
                        <a:t>(B)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Carbono</a:t>
                      </a:r>
                    </a:p>
                    <a:p>
                      <a:pPr algn="ctr"/>
                      <a:r>
                        <a:rPr lang="pt-BR" sz="1600" dirty="0"/>
                        <a:t>(C)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Nitrogênio</a:t>
                      </a:r>
                    </a:p>
                    <a:p>
                      <a:pPr algn="ctr"/>
                      <a:r>
                        <a:rPr lang="pt-BR" sz="1400" dirty="0"/>
                        <a:t>(N)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4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Alumínio</a:t>
                      </a:r>
                    </a:p>
                    <a:p>
                      <a:pPr algn="ctr"/>
                      <a:r>
                        <a:rPr lang="pt-BR" sz="1600" dirty="0"/>
                        <a:t>(Al)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Silício</a:t>
                      </a:r>
                    </a:p>
                    <a:p>
                      <a:pPr algn="ctr"/>
                      <a:r>
                        <a:rPr lang="pt-BR" sz="1600" dirty="0"/>
                        <a:t>(Si)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Fósforo</a:t>
                      </a:r>
                    </a:p>
                    <a:p>
                      <a:pPr algn="ctr"/>
                      <a:r>
                        <a:rPr lang="pt-BR" sz="1600" dirty="0"/>
                        <a:t>(P)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Enxofre</a:t>
                      </a:r>
                    </a:p>
                    <a:p>
                      <a:pPr algn="ctr"/>
                      <a:r>
                        <a:rPr lang="pt-BR" sz="1600" dirty="0"/>
                        <a:t>(S)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4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Zinco </a:t>
                      </a:r>
                    </a:p>
                    <a:p>
                      <a:pPr algn="ctr"/>
                      <a:r>
                        <a:rPr lang="pt-BR" sz="1600" dirty="0"/>
                        <a:t>(Zn)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Gálio</a:t>
                      </a:r>
                    </a:p>
                    <a:p>
                      <a:pPr algn="ctr"/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Ga</a:t>
                      </a:r>
                      <a:r>
                        <a:rPr lang="pt-BR" sz="1600" dirty="0"/>
                        <a:t>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Germânio</a:t>
                      </a:r>
                    </a:p>
                    <a:p>
                      <a:pPr algn="ctr"/>
                      <a:r>
                        <a:rPr lang="pt-BR" sz="1600" dirty="0"/>
                        <a:t>(Ge)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Arsênio</a:t>
                      </a:r>
                    </a:p>
                    <a:p>
                      <a:pPr algn="ctr"/>
                      <a:r>
                        <a:rPr lang="pt-BR" sz="1600" dirty="0"/>
                        <a:t>(As)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Selênio</a:t>
                      </a:r>
                    </a:p>
                    <a:p>
                      <a:pPr algn="ctr"/>
                      <a:r>
                        <a:rPr lang="pt-BR" sz="1600" dirty="0"/>
                        <a:t>(Se)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4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Cádmio (Cd)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Índio</a:t>
                      </a:r>
                    </a:p>
                    <a:p>
                      <a:pPr algn="ctr"/>
                      <a:r>
                        <a:rPr lang="pt-BR" sz="1600" dirty="0"/>
                        <a:t>(In)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Antimônio</a:t>
                      </a:r>
                    </a:p>
                    <a:p>
                      <a:pPr algn="ctr"/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Sb</a:t>
                      </a:r>
                      <a:r>
                        <a:rPr lang="pt-BR" sz="1600" dirty="0"/>
                        <a:t>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Telúrio</a:t>
                      </a:r>
                    </a:p>
                    <a:p>
                      <a:pPr algn="ctr"/>
                      <a:r>
                        <a:rPr lang="pt-BR" sz="1800" dirty="0"/>
                        <a:t>(Te)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8" name="CaixaDeTexto 9"/>
          <p:cNvSpPr txBox="1">
            <a:spLocks noChangeArrowheads="1"/>
          </p:cNvSpPr>
          <p:nvPr/>
        </p:nvSpPr>
        <p:spPr bwMode="auto">
          <a:xfrm>
            <a:off x="2155825" y="5229225"/>
            <a:ext cx="51736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Semicondutores grupo IV: Si, Ge, SiC, SiGe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Compostos binários III-V: GaAs, InP, GaN e GaP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Compostos binários II-VI: ZnS, CdS, CdTe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9771063" y="3656013"/>
            <a:ext cx="2311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9565CD-71E9-46A3-A5FE-4C64E23E0815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12291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76275"/>
            <a:ext cx="2476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tângulo 3"/>
          <p:cNvSpPr>
            <a:spLocks noChangeArrowheads="1"/>
          </p:cNvSpPr>
          <p:nvPr/>
        </p:nvSpPr>
        <p:spPr bwMode="auto">
          <a:xfrm>
            <a:off x="85725" y="4598988"/>
            <a:ext cx="89677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By Mataresephotos - http://fotosbsb.com.br, CC BY 3.0, </a:t>
            </a:r>
          </a:p>
          <a:p>
            <a:r>
              <a:rPr lang="en-US" altLang="en-US" sz="1000"/>
              <a:t>https://commons.wikimedia.org/w/index.php?curid=15088292</a:t>
            </a: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4678363" y="4060825"/>
            <a:ext cx="1844675" cy="304800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464175" y="1412875"/>
            <a:ext cx="217488" cy="635000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sp>
        <p:nvSpPr>
          <p:cNvPr id="12295" name="Freeform 8"/>
          <p:cNvSpPr>
            <a:spLocks noChangeAspect="1"/>
          </p:cNvSpPr>
          <p:nvPr/>
        </p:nvSpPr>
        <p:spPr bwMode="auto">
          <a:xfrm>
            <a:off x="4305300" y="2332038"/>
            <a:ext cx="2501900" cy="554037"/>
          </a:xfrm>
          <a:custGeom>
            <a:avLst/>
            <a:gdLst>
              <a:gd name="T0" fmla="*/ 2147483646 w 2598"/>
              <a:gd name="T1" fmla="*/ 2147483646 h 559"/>
              <a:gd name="T2" fmla="*/ 2147483646 w 2598"/>
              <a:gd name="T3" fmla="*/ 2147483646 h 559"/>
              <a:gd name="T4" fmla="*/ 2147483646 w 2598"/>
              <a:gd name="T5" fmla="*/ 2147483646 h 559"/>
              <a:gd name="T6" fmla="*/ 2147483646 w 2598"/>
              <a:gd name="T7" fmla="*/ 2147483646 h 559"/>
              <a:gd name="T8" fmla="*/ 2147483646 w 2598"/>
              <a:gd name="T9" fmla="*/ 0 h 559"/>
              <a:gd name="T10" fmla="*/ 2147483646 w 2598"/>
              <a:gd name="T11" fmla="*/ 2147483646 h 559"/>
              <a:gd name="T12" fmla="*/ 2147483646 w 2598"/>
              <a:gd name="T13" fmla="*/ 2147483646 h 559"/>
              <a:gd name="T14" fmla="*/ 2147483646 w 2598"/>
              <a:gd name="T15" fmla="*/ 2147483646 h 559"/>
              <a:gd name="T16" fmla="*/ 2147483646 w 2598"/>
              <a:gd name="T17" fmla="*/ 2147483646 h 559"/>
              <a:gd name="T18" fmla="*/ 2147483646 w 2598"/>
              <a:gd name="T19" fmla="*/ 2147483646 h 559"/>
              <a:gd name="T20" fmla="*/ 2147483646 w 2598"/>
              <a:gd name="T21" fmla="*/ 2147483646 h 559"/>
              <a:gd name="T22" fmla="*/ 2147483646 w 2598"/>
              <a:gd name="T23" fmla="*/ 2147483646 h 559"/>
              <a:gd name="T24" fmla="*/ 2147483646 w 2598"/>
              <a:gd name="T25" fmla="*/ 2147483646 h 559"/>
              <a:gd name="T26" fmla="*/ 2147483646 w 2598"/>
              <a:gd name="T27" fmla="*/ 2147483646 h 559"/>
              <a:gd name="T28" fmla="*/ 2147483646 w 2598"/>
              <a:gd name="T29" fmla="*/ 2147483646 h 559"/>
              <a:gd name="T30" fmla="*/ 2147483646 w 2598"/>
              <a:gd name="T31" fmla="*/ 2147483646 h 559"/>
              <a:gd name="T32" fmla="*/ 2147483646 w 2598"/>
              <a:gd name="T33" fmla="*/ 2147483646 h 559"/>
              <a:gd name="T34" fmla="*/ 2147483646 w 2598"/>
              <a:gd name="T35" fmla="*/ 2147483646 h 559"/>
              <a:gd name="T36" fmla="*/ 2147483646 w 2598"/>
              <a:gd name="T37" fmla="*/ 2147483646 h 559"/>
              <a:gd name="T38" fmla="*/ 2147483646 w 2598"/>
              <a:gd name="T39" fmla="*/ 2147483646 h 559"/>
              <a:gd name="T40" fmla="*/ 2147483646 w 2598"/>
              <a:gd name="T41" fmla="*/ 2147483646 h 559"/>
              <a:gd name="T42" fmla="*/ 2147483646 w 2598"/>
              <a:gd name="T43" fmla="*/ 2147483646 h 559"/>
              <a:gd name="T44" fmla="*/ 2147483646 w 2598"/>
              <a:gd name="T45" fmla="*/ 2147483646 h 559"/>
              <a:gd name="T46" fmla="*/ 2147483646 w 2598"/>
              <a:gd name="T47" fmla="*/ 2147483646 h 559"/>
              <a:gd name="T48" fmla="*/ 2147483646 w 2598"/>
              <a:gd name="T49" fmla="*/ 2147483646 h 559"/>
              <a:gd name="T50" fmla="*/ 2147483646 w 2598"/>
              <a:gd name="T51" fmla="*/ 2147483646 h 559"/>
              <a:gd name="T52" fmla="*/ 2147483646 w 2598"/>
              <a:gd name="T53" fmla="*/ 2147483646 h 559"/>
              <a:gd name="T54" fmla="*/ 2147483646 w 2598"/>
              <a:gd name="T55" fmla="*/ 2147483646 h 559"/>
              <a:gd name="T56" fmla="*/ 2147483646 w 2598"/>
              <a:gd name="T57" fmla="*/ 2147483646 h 559"/>
              <a:gd name="T58" fmla="*/ 2147483646 w 2598"/>
              <a:gd name="T59" fmla="*/ 2147483646 h 559"/>
              <a:gd name="T60" fmla="*/ 2147483646 w 2598"/>
              <a:gd name="T61" fmla="*/ 2147483646 h 559"/>
              <a:gd name="T62" fmla="*/ 2147483646 w 2598"/>
              <a:gd name="T63" fmla="*/ 2147483646 h 559"/>
              <a:gd name="T64" fmla="*/ 2147483646 w 2598"/>
              <a:gd name="T65" fmla="*/ 2147483646 h 559"/>
              <a:gd name="T66" fmla="*/ 2147483646 w 2598"/>
              <a:gd name="T67" fmla="*/ 2147483646 h 559"/>
              <a:gd name="T68" fmla="*/ 2147483646 w 2598"/>
              <a:gd name="T69" fmla="*/ 2147483646 h 559"/>
              <a:gd name="T70" fmla="*/ 2147483646 w 2598"/>
              <a:gd name="T71" fmla="*/ 2147483646 h 559"/>
              <a:gd name="T72" fmla="*/ 2147483646 w 2598"/>
              <a:gd name="T73" fmla="*/ 2147483646 h 559"/>
              <a:gd name="T74" fmla="*/ 2147483646 w 2598"/>
              <a:gd name="T75" fmla="*/ 2147483646 h 559"/>
              <a:gd name="T76" fmla="*/ 2147483646 w 2598"/>
              <a:gd name="T77" fmla="*/ 2147483646 h 559"/>
              <a:gd name="T78" fmla="*/ 2147483646 w 2598"/>
              <a:gd name="T79" fmla="*/ 2147483646 h 559"/>
              <a:gd name="T80" fmla="*/ 2147483646 w 2598"/>
              <a:gd name="T81" fmla="*/ 2147483646 h 559"/>
              <a:gd name="T82" fmla="*/ 2147483646 w 2598"/>
              <a:gd name="T83" fmla="*/ 2147483646 h 559"/>
              <a:gd name="T84" fmla="*/ 2147483646 w 2598"/>
              <a:gd name="T85" fmla="*/ 2147483646 h 559"/>
              <a:gd name="T86" fmla="*/ 2147483646 w 2598"/>
              <a:gd name="T87" fmla="*/ 2147483646 h 559"/>
              <a:gd name="T88" fmla="*/ 2147483646 w 2598"/>
              <a:gd name="T89" fmla="*/ 0 h 559"/>
              <a:gd name="T90" fmla="*/ 2147483646 w 2598"/>
              <a:gd name="T91" fmla="*/ 2147483646 h 559"/>
              <a:gd name="T92" fmla="*/ 2147483646 w 2598"/>
              <a:gd name="T93" fmla="*/ 2147483646 h 559"/>
              <a:gd name="T94" fmla="*/ 2147483646 w 2598"/>
              <a:gd name="T95" fmla="*/ 2147483646 h 559"/>
              <a:gd name="T96" fmla="*/ 2147483646 w 2598"/>
              <a:gd name="T97" fmla="*/ 2147483646 h 559"/>
              <a:gd name="T98" fmla="*/ 2147483646 w 2598"/>
              <a:gd name="T99" fmla="*/ 2147483646 h 559"/>
              <a:gd name="T100" fmla="*/ 2147483646 w 2598"/>
              <a:gd name="T101" fmla="*/ 2147483646 h 559"/>
              <a:gd name="T102" fmla="*/ 2147483646 w 2598"/>
              <a:gd name="T103" fmla="*/ 2147483646 h 559"/>
              <a:gd name="T104" fmla="*/ 2147483646 w 2598"/>
              <a:gd name="T105" fmla="*/ 2147483646 h 559"/>
              <a:gd name="T106" fmla="*/ 2147483646 w 2598"/>
              <a:gd name="T107" fmla="*/ 2147483646 h 559"/>
              <a:gd name="T108" fmla="*/ 2147483646 w 2598"/>
              <a:gd name="T109" fmla="*/ 2147483646 h 559"/>
              <a:gd name="T110" fmla="*/ 2147483646 w 2598"/>
              <a:gd name="T111" fmla="*/ 2147483646 h 559"/>
              <a:gd name="T112" fmla="*/ 2147483646 w 2598"/>
              <a:gd name="T113" fmla="*/ 2147483646 h 559"/>
              <a:gd name="T114" fmla="*/ 2147483646 w 2598"/>
              <a:gd name="T115" fmla="*/ 2147483646 h 559"/>
              <a:gd name="T116" fmla="*/ 2147483646 w 2598"/>
              <a:gd name="T117" fmla="*/ 2147483646 h 559"/>
              <a:gd name="T118" fmla="*/ 2147483646 w 2598"/>
              <a:gd name="T119" fmla="*/ 2147483646 h 559"/>
              <a:gd name="T120" fmla="*/ 2147483646 w 2598"/>
              <a:gd name="T121" fmla="*/ 2147483646 h 559"/>
              <a:gd name="T122" fmla="*/ 2147483646 w 2598"/>
              <a:gd name="T123" fmla="*/ 2147483646 h 559"/>
              <a:gd name="T124" fmla="*/ 2147483646 w 2598"/>
              <a:gd name="T125" fmla="*/ 2147483646 h 5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98"/>
              <a:gd name="T190" fmla="*/ 0 h 559"/>
              <a:gd name="T191" fmla="*/ 2598 w 2598"/>
              <a:gd name="T192" fmla="*/ 559 h 5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98" h="559">
                <a:moveTo>
                  <a:pt x="0" y="0"/>
                </a:moveTo>
                <a:lnTo>
                  <a:pt x="0" y="7"/>
                </a:lnTo>
                <a:lnTo>
                  <a:pt x="0" y="13"/>
                </a:lnTo>
                <a:lnTo>
                  <a:pt x="6" y="25"/>
                </a:lnTo>
                <a:lnTo>
                  <a:pt x="6" y="43"/>
                </a:lnTo>
                <a:lnTo>
                  <a:pt x="6" y="67"/>
                </a:lnTo>
                <a:lnTo>
                  <a:pt x="6" y="91"/>
                </a:lnTo>
                <a:lnTo>
                  <a:pt x="12" y="115"/>
                </a:lnTo>
                <a:lnTo>
                  <a:pt x="12" y="145"/>
                </a:lnTo>
                <a:lnTo>
                  <a:pt x="12" y="175"/>
                </a:lnTo>
                <a:lnTo>
                  <a:pt x="12" y="211"/>
                </a:lnTo>
                <a:lnTo>
                  <a:pt x="12" y="247"/>
                </a:lnTo>
                <a:lnTo>
                  <a:pt x="18" y="283"/>
                </a:lnTo>
                <a:lnTo>
                  <a:pt x="18" y="313"/>
                </a:lnTo>
                <a:lnTo>
                  <a:pt x="18" y="349"/>
                </a:lnTo>
                <a:lnTo>
                  <a:pt x="18" y="385"/>
                </a:lnTo>
                <a:lnTo>
                  <a:pt x="18" y="415"/>
                </a:lnTo>
                <a:lnTo>
                  <a:pt x="24" y="445"/>
                </a:lnTo>
                <a:lnTo>
                  <a:pt x="24" y="469"/>
                </a:lnTo>
                <a:lnTo>
                  <a:pt x="24" y="493"/>
                </a:lnTo>
                <a:lnTo>
                  <a:pt x="24" y="517"/>
                </a:lnTo>
                <a:lnTo>
                  <a:pt x="30" y="535"/>
                </a:lnTo>
                <a:lnTo>
                  <a:pt x="30" y="547"/>
                </a:lnTo>
                <a:lnTo>
                  <a:pt x="30" y="553"/>
                </a:lnTo>
                <a:lnTo>
                  <a:pt x="30" y="559"/>
                </a:lnTo>
                <a:lnTo>
                  <a:pt x="36" y="553"/>
                </a:lnTo>
                <a:lnTo>
                  <a:pt x="36" y="547"/>
                </a:lnTo>
                <a:lnTo>
                  <a:pt x="36" y="535"/>
                </a:lnTo>
                <a:lnTo>
                  <a:pt x="36" y="517"/>
                </a:lnTo>
                <a:lnTo>
                  <a:pt x="36" y="493"/>
                </a:lnTo>
                <a:lnTo>
                  <a:pt x="42" y="469"/>
                </a:lnTo>
                <a:lnTo>
                  <a:pt x="42" y="445"/>
                </a:lnTo>
                <a:lnTo>
                  <a:pt x="42" y="415"/>
                </a:lnTo>
                <a:lnTo>
                  <a:pt x="42" y="385"/>
                </a:lnTo>
                <a:lnTo>
                  <a:pt x="48" y="349"/>
                </a:lnTo>
                <a:lnTo>
                  <a:pt x="48" y="313"/>
                </a:lnTo>
                <a:lnTo>
                  <a:pt x="48" y="283"/>
                </a:lnTo>
                <a:lnTo>
                  <a:pt x="48" y="247"/>
                </a:lnTo>
                <a:lnTo>
                  <a:pt x="48" y="211"/>
                </a:lnTo>
                <a:lnTo>
                  <a:pt x="54" y="175"/>
                </a:lnTo>
                <a:lnTo>
                  <a:pt x="54" y="145"/>
                </a:lnTo>
                <a:lnTo>
                  <a:pt x="54" y="115"/>
                </a:lnTo>
                <a:lnTo>
                  <a:pt x="54" y="91"/>
                </a:lnTo>
                <a:lnTo>
                  <a:pt x="60" y="67"/>
                </a:lnTo>
                <a:lnTo>
                  <a:pt x="60" y="43"/>
                </a:lnTo>
                <a:lnTo>
                  <a:pt x="60" y="25"/>
                </a:lnTo>
                <a:lnTo>
                  <a:pt x="60" y="13"/>
                </a:lnTo>
                <a:lnTo>
                  <a:pt x="60" y="7"/>
                </a:lnTo>
                <a:lnTo>
                  <a:pt x="66" y="0"/>
                </a:lnTo>
                <a:lnTo>
                  <a:pt x="66" y="7"/>
                </a:lnTo>
                <a:lnTo>
                  <a:pt x="66" y="13"/>
                </a:lnTo>
                <a:lnTo>
                  <a:pt x="66" y="25"/>
                </a:lnTo>
                <a:lnTo>
                  <a:pt x="72" y="43"/>
                </a:lnTo>
                <a:lnTo>
                  <a:pt x="72" y="67"/>
                </a:lnTo>
                <a:lnTo>
                  <a:pt x="72" y="91"/>
                </a:lnTo>
                <a:lnTo>
                  <a:pt x="72" y="115"/>
                </a:lnTo>
                <a:lnTo>
                  <a:pt x="78" y="145"/>
                </a:lnTo>
                <a:lnTo>
                  <a:pt x="78" y="175"/>
                </a:lnTo>
                <a:lnTo>
                  <a:pt x="78" y="211"/>
                </a:lnTo>
                <a:lnTo>
                  <a:pt x="78" y="247"/>
                </a:lnTo>
                <a:lnTo>
                  <a:pt x="78" y="283"/>
                </a:lnTo>
                <a:lnTo>
                  <a:pt x="84" y="313"/>
                </a:lnTo>
                <a:lnTo>
                  <a:pt x="84" y="349"/>
                </a:lnTo>
                <a:lnTo>
                  <a:pt x="84" y="385"/>
                </a:lnTo>
                <a:lnTo>
                  <a:pt x="84" y="415"/>
                </a:lnTo>
                <a:lnTo>
                  <a:pt x="90" y="445"/>
                </a:lnTo>
                <a:lnTo>
                  <a:pt x="90" y="469"/>
                </a:lnTo>
                <a:lnTo>
                  <a:pt x="90" y="493"/>
                </a:lnTo>
                <a:lnTo>
                  <a:pt x="90" y="517"/>
                </a:lnTo>
                <a:lnTo>
                  <a:pt x="90" y="535"/>
                </a:lnTo>
                <a:lnTo>
                  <a:pt x="96" y="547"/>
                </a:lnTo>
                <a:lnTo>
                  <a:pt x="96" y="553"/>
                </a:lnTo>
                <a:lnTo>
                  <a:pt x="96" y="559"/>
                </a:lnTo>
                <a:lnTo>
                  <a:pt x="96" y="553"/>
                </a:lnTo>
                <a:lnTo>
                  <a:pt x="102" y="547"/>
                </a:lnTo>
                <a:lnTo>
                  <a:pt x="102" y="535"/>
                </a:lnTo>
                <a:lnTo>
                  <a:pt x="102" y="517"/>
                </a:lnTo>
                <a:lnTo>
                  <a:pt x="102" y="493"/>
                </a:lnTo>
                <a:lnTo>
                  <a:pt x="108" y="469"/>
                </a:lnTo>
                <a:lnTo>
                  <a:pt x="108" y="445"/>
                </a:lnTo>
                <a:lnTo>
                  <a:pt x="108" y="415"/>
                </a:lnTo>
                <a:lnTo>
                  <a:pt x="108" y="385"/>
                </a:lnTo>
                <a:lnTo>
                  <a:pt x="108" y="349"/>
                </a:lnTo>
                <a:lnTo>
                  <a:pt x="114" y="313"/>
                </a:lnTo>
                <a:lnTo>
                  <a:pt x="114" y="277"/>
                </a:lnTo>
                <a:lnTo>
                  <a:pt x="114" y="247"/>
                </a:lnTo>
                <a:lnTo>
                  <a:pt x="114" y="211"/>
                </a:lnTo>
                <a:lnTo>
                  <a:pt x="114" y="175"/>
                </a:lnTo>
                <a:lnTo>
                  <a:pt x="120" y="145"/>
                </a:lnTo>
                <a:lnTo>
                  <a:pt x="120" y="115"/>
                </a:lnTo>
                <a:lnTo>
                  <a:pt x="120" y="91"/>
                </a:lnTo>
                <a:lnTo>
                  <a:pt x="120" y="67"/>
                </a:lnTo>
                <a:lnTo>
                  <a:pt x="126" y="43"/>
                </a:lnTo>
                <a:lnTo>
                  <a:pt x="126" y="25"/>
                </a:lnTo>
                <a:lnTo>
                  <a:pt x="126" y="13"/>
                </a:lnTo>
                <a:lnTo>
                  <a:pt x="126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25"/>
                </a:lnTo>
                <a:lnTo>
                  <a:pt x="138" y="43"/>
                </a:lnTo>
                <a:lnTo>
                  <a:pt x="138" y="67"/>
                </a:lnTo>
                <a:lnTo>
                  <a:pt x="138" y="91"/>
                </a:lnTo>
                <a:lnTo>
                  <a:pt x="138" y="115"/>
                </a:lnTo>
                <a:lnTo>
                  <a:pt x="138" y="145"/>
                </a:lnTo>
                <a:lnTo>
                  <a:pt x="144" y="175"/>
                </a:lnTo>
                <a:lnTo>
                  <a:pt x="144" y="211"/>
                </a:lnTo>
                <a:lnTo>
                  <a:pt x="144" y="247"/>
                </a:lnTo>
                <a:lnTo>
                  <a:pt x="144" y="283"/>
                </a:lnTo>
                <a:lnTo>
                  <a:pt x="144" y="313"/>
                </a:lnTo>
                <a:lnTo>
                  <a:pt x="150" y="349"/>
                </a:lnTo>
                <a:lnTo>
                  <a:pt x="150" y="385"/>
                </a:lnTo>
                <a:lnTo>
                  <a:pt x="150" y="415"/>
                </a:lnTo>
                <a:lnTo>
                  <a:pt x="150" y="445"/>
                </a:lnTo>
                <a:lnTo>
                  <a:pt x="156" y="469"/>
                </a:lnTo>
                <a:lnTo>
                  <a:pt x="156" y="493"/>
                </a:lnTo>
                <a:lnTo>
                  <a:pt x="156" y="517"/>
                </a:lnTo>
                <a:lnTo>
                  <a:pt x="156" y="535"/>
                </a:lnTo>
                <a:lnTo>
                  <a:pt x="156" y="547"/>
                </a:lnTo>
                <a:lnTo>
                  <a:pt x="162" y="553"/>
                </a:lnTo>
                <a:lnTo>
                  <a:pt x="162" y="559"/>
                </a:lnTo>
                <a:lnTo>
                  <a:pt x="162" y="553"/>
                </a:lnTo>
                <a:lnTo>
                  <a:pt x="162" y="547"/>
                </a:lnTo>
                <a:lnTo>
                  <a:pt x="168" y="535"/>
                </a:lnTo>
                <a:lnTo>
                  <a:pt x="168" y="517"/>
                </a:lnTo>
                <a:lnTo>
                  <a:pt x="168" y="493"/>
                </a:lnTo>
                <a:lnTo>
                  <a:pt x="168" y="469"/>
                </a:lnTo>
                <a:lnTo>
                  <a:pt x="174" y="445"/>
                </a:lnTo>
                <a:lnTo>
                  <a:pt x="174" y="415"/>
                </a:lnTo>
                <a:lnTo>
                  <a:pt x="174" y="385"/>
                </a:lnTo>
                <a:lnTo>
                  <a:pt x="174" y="349"/>
                </a:lnTo>
                <a:lnTo>
                  <a:pt x="174" y="313"/>
                </a:lnTo>
                <a:lnTo>
                  <a:pt x="180" y="277"/>
                </a:lnTo>
                <a:lnTo>
                  <a:pt x="180" y="247"/>
                </a:lnTo>
                <a:lnTo>
                  <a:pt x="180" y="211"/>
                </a:lnTo>
                <a:lnTo>
                  <a:pt x="180" y="175"/>
                </a:lnTo>
                <a:lnTo>
                  <a:pt x="186" y="145"/>
                </a:lnTo>
                <a:lnTo>
                  <a:pt x="186" y="115"/>
                </a:lnTo>
                <a:lnTo>
                  <a:pt x="186" y="91"/>
                </a:lnTo>
                <a:lnTo>
                  <a:pt x="186" y="67"/>
                </a:lnTo>
                <a:lnTo>
                  <a:pt x="186" y="43"/>
                </a:lnTo>
                <a:lnTo>
                  <a:pt x="192" y="25"/>
                </a:lnTo>
                <a:lnTo>
                  <a:pt x="192" y="13"/>
                </a:lnTo>
                <a:lnTo>
                  <a:pt x="192" y="7"/>
                </a:lnTo>
                <a:lnTo>
                  <a:pt x="192" y="0"/>
                </a:lnTo>
                <a:lnTo>
                  <a:pt x="198" y="7"/>
                </a:lnTo>
                <a:lnTo>
                  <a:pt x="198" y="13"/>
                </a:lnTo>
                <a:lnTo>
                  <a:pt x="198" y="25"/>
                </a:lnTo>
                <a:lnTo>
                  <a:pt x="198" y="43"/>
                </a:lnTo>
                <a:lnTo>
                  <a:pt x="204" y="67"/>
                </a:lnTo>
                <a:lnTo>
                  <a:pt x="204" y="91"/>
                </a:lnTo>
                <a:lnTo>
                  <a:pt x="204" y="115"/>
                </a:lnTo>
                <a:lnTo>
                  <a:pt x="204" y="145"/>
                </a:lnTo>
                <a:lnTo>
                  <a:pt x="204" y="175"/>
                </a:lnTo>
                <a:lnTo>
                  <a:pt x="210" y="211"/>
                </a:lnTo>
                <a:lnTo>
                  <a:pt x="210" y="247"/>
                </a:lnTo>
                <a:lnTo>
                  <a:pt x="210" y="283"/>
                </a:lnTo>
                <a:lnTo>
                  <a:pt x="210" y="313"/>
                </a:lnTo>
                <a:lnTo>
                  <a:pt x="216" y="349"/>
                </a:lnTo>
                <a:lnTo>
                  <a:pt x="216" y="385"/>
                </a:lnTo>
                <a:lnTo>
                  <a:pt x="216" y="415"/>
                </a:lnTo>
                <a:lnTo>
                  <a:pt x="216" y="445"/>
                </a:lnTo>
                <a:lnTo>
                  <a:pt x="216" y="469"/>
                </a:lnTo>
                <a:lnTo>
                  <a:pt x="222" y="493"/>
                </a:lnTo>
                <a:lnTo>
                  <a:pt x="222" y="517"/>
                </a:lnTo>
                <a:lnTo>
                  <a:pt x="222" y="535"/>
                </a:lnTo>
                <a:lnTo>
                  <a:pt x="222" y="547"/>
                </a:lnTo>
                <a:lnTo>
                  <a:pt x="222" y="553"/>
                </a:lnTo>
                <a:lnTo>
                  <a:pt x="228" y="559"/>
                </a:lnTo>
                <a:lnTo>
                  <a:pt x="228" y="553"/>
                </a:lnTo>
                <a:lnTo>
                  <a:pt x="228" y="547"/>
                </a:lnTo>
                <a:lnTo>
                  <a:pt x="234" y="535"/>
                </a:lnTo>
                <a:lnTo>
                  <a:pt x="234" y="517"/>
                </a:lnTo>
                <a:lnTo>
                  <a:pt x="234" y="493"/>
                </a:lnTo>
                <a:lnTo>
                  <a:pt x="234" y="469"/>
                </a:lnTo>
                <a:lnTo>
                  <a:pt x="234" y="445"/>
                </a:lnTo>
                <a:lnTo>
                  <a:pt x="240" y="415"/>
                </a:lnTo>
                <a:lnTo>
                  <a:pt x="240" y="385"/>
                </a:lnTo>
                <a:lnTo>
                  <a:pt x="240" y="349"/>
                </a:lnTo>
                <a:lnTo>
                  <a:pt x="240" y="313"/>
                </a:lnTo>
                <a:lnTo>
                  <a:pt x="240" y="283"/>
                </a:lnTo>
                <a:lnTo>
                  <a:pt x="246" y="247"/>
                </a:lnTo>
                <a:lnTo>
                  <a:pt x="246" y="211"/>
                </a:lnTo>
                <a:lnTo>
                  <a:pt x="246" y="175"/>
                </a:lnTo>
                <a:lnTo>
                  <a:pt x="246" y="145"/>
                </a:lnTo>
                <a:lnTo>
                  <a:pt x="252" y="115"/>
                </a:lnTo>
                <a:lnTo>
                  <a:pt x="252" y="91"/>
                </a:lnTo>
                <a:lnTo>
                  <a:pt x="252" y="67"/>
                </a:lnTo>
                <a:lnTo>
                  <a:pt x="252" y="43"/>
                </a:lnTo>
                <a:lnTo>
                  <a:pt x="252" y="25"/>
                </a:lnTo>
                <a:lnTo>
                  <a:pt x="258" y="13"/>
                </a:lnTo>
                <a:lnTo>
                  <a:pt x="258" y="7"/>
                </a:lnTo>
                <a:lnTo>
                  <a:pt x="258" y="0"/>
                </a:lnTo>
                <a:lnTo>
                  <a:pt x="264" y="7"/>
                </a:lnTo>
                <a:lnTo>
                  <a:pt x="264" y="13"/>
                </a:lnTo>
                <a:lnTo>
                  <a:pt x="264" y="25"/>
                </a:lnTo>
                <a:lnTo>
                  <a:pt x="264" y="43"/>
                </a:lnTo>
                <a:lnTo>
                  <a:pt x="264" y="67"/>
                </a:lnTo>
                <a:lnTo>
                  <a:pt x="270" y="91"/>
                </a:lnTo>
                <a:lnTo>
                  <a:pt x="270" y="115"/>
                </a:lnTo>
                <a:lnTo>
                  <a:pt x="270" y="145"/>
                </a:lnTo>
                <a:lnTo>
                  <a:pt x="270" y="175"/>
                </a:lnTo>
                <a:lnTo>
                  <a:pt x="270" y="211"/>
                </a:lnTo>
                <a:lnTo>
                  <a:pt x="276" y="247"/>
                </a:lnTo>
                <a:lnTo>
                  <a:pt x="276" y="283"/>
                </a:lnTo>
                <a:lnTo>
                  <a:pt x="276" y="313"/>
                </a:lnTo>
                <a:lnTo>
                  <a:pt x="276" y="349"/>
                </a:lnTo>
                <a:lnTo>
                  <a:pt x="282" y="385"/>
                </a:lnTo>
                <a:lnTo>
                  <a:pt x="282" y="415"/>
                </a:lnTo>
                <a:lnTo>
                  <a:pt x="282" y="445"/>
                </a:lnTo>
                <a:lnTo>
                  <a:pt x="282" y="469"/>
                </a:lnTo>
                <a:lnTo>
                  <a:pt x="282" y="493"/>
                </a:lnTo>
                <a:lnTo>
                  <a:pt x="288" y="517"/>
                </a:lnTo>
                <a:lnTo>
                  <a:pt x="288" y="535"/>
                </a:lnTo>
                <a:lnTo>
                  <a:pt x="288" y="547"/>
                </a:lnTo>
                <a:lnTo>
                  <a:pt x="288" y="553"/>
                </a:lnTo>
                <a:lnTo>
                  <a:pt x="294" y="559"/>
                </a:lnTo>
                <a:lnTo>
                  <a:pt x="294" y="553"/>
                </a:lnTo>
                <a:lnTo>
                  <a:pt x="294" y="547"/>
                </a:lnTo>
                <a:lnTo>
                  <a:pt x="294" y="535"/>
                </a:lnTo>
                <a:lnTo>
                  <a:pt x="300" y="517"/>
                </a:lnTo>
                <a:lnTo>
                  <a:pt x="300" y="493"/>
                </a:lnTo>
                <a:lnTo>
                  <a:pt x="300" y="469"/>
                </a:lnTo>
                <a:lnTo>
                  <a:pt x="300" y="445"/>
                </a:lnTo>
                <a:lnTo>
                  <a:pt x="300" y="415"/>
                </a:lnTo>
                <a:lnTo>
                  <a:pt x="306" y="385"/>
                </a:lnTo>
                <a:lnTo>
                  <a:pt x="306" y="349"/>
                </a:lnTo>
                <a:lnTo>
                  <a:pt x="306" y="313"/>
                </a:lnTo>
                <a:lnTo>
                  <a:pt x="306" y="283"/>
                </a:lnTo>
                <a:lnTo>
                  <a:pt x="312" y="247"/>
                </a:lnTo>
                <a:lnTo>
                  <a:pt x="312" y="211"/>
                </a:lnTo>
                <a:lnTo>
                  <a:pt x="312" y="175"/>
                </a:lnTo>
                <a:lnTo>
                  <a:pt x="312" y="145"/>
                </a:lnTo>
                <a:lnTo>
                  <a:pt x="312" y="115"/>
                </a:lnTo>
                <a:lnTo>
                  <a:pt x="318" y="91"/>
                </a:lnTo>
                <a:lnTo>
                  <a:pt x="318" y="67"/>
                </a:lnTo>
                <a:lnTo>
                  <a:pt x="318" y="43"/>
                </a:lnTo>
                <a:lnTo>
                  <a:pt x="318" y="25"/>
                </a:lnTo>
                <a:lnTo>
                  <a:pt x="318" y="13"/>
                </a:lnTo>
                <a:lnTo>
                  <a:pt x="324" y="7"/>
                </a:lnTo>
                <a:lnTo>
                  <a:pt x="324" y="0"/>
                </a:lnTo>
                <a:lnTo>
                  <a:pt x="324" y="7"/>
                </a:lnTo>
                <a:lnTo>
                  <a:pt x="330" y="13"/>
                </a:lnTo>
                <a:lnTo>
                  <a:pt x="330" y="25"/>
                </a:lnTo>
                <a:lnTo>
                  <a:pt x="330" y="43"/>
                </a:lnTo>
                <a:lnTo>
                  <a:pt x="330" y="67"/>
                </a:lnTo>
                <a:lnTo>
                  <a:pt x="330" y="91"/>
                </a:lnTo>
                <a:lnTo>
                  <a:pt x="336" y="115"/>
                </a:lnTo>
                <a:lnTo>
                  <a:pt x="336" y="145"/>
                </a:lnTo>
                <a:lnTo>
                  <a:pt x="336" y="175"/>
                </a:lnTo>
                <a:lnTo>
                  <a:pt x="336" y="211"/>
                </a:lnTo>
                <a:lnTo>
                  <a:pt x="342" y="247"/>
                </a:lnTo>
                <a:lnTo>
                  <a:pt x="342" y="283"/>
                </a:lnTo>
                <a:lnTo>
                  <a:pt x="342" y="313"/>
                </a:lnTo>
                <a:lnTo>
                  <a:pt x="342" y="349"/>
                </a:lnTo>
                <a:lnTo>
                  <a:pt x="342" y="385"/>
                </a:lnTo>
                <a:lnTo>
                  <a:pt x="348" y="415"/>
                </a:lnTo>
                <a:lnTo>
                  <a:pt x="348" y="445"/>
                </a:lnTo>
                <a:lnTo>
                  <a:pt x="348" y="469"/>
                </a:lnTo>
                <a:lnTo>
                  <a:pt x="348" y="493"/>
                </a:lnTo>
                <a:lnTo>
                  <a:pt x="348" y="517"/>
                </a:lnTo>
                <a:lnTo>
                  <a:pt x="354" y="535"/>
                </a:lnTo>
                <a:lnTo>
                  <a:pt x="354" y="547"/>
                </a:lnTo>
                <a:lnTo>
                  <a:pt x="354" y="553"/>
                </a:lnTo>
                <a:lnTo>
                  <a:pt x="360" y="559"/>
                </a:lnTo>
                <a:lnTo>
                  <a:pt x="360" y="553"/>
                </a:lnTo>
                <a:lnTo>
                  <a:pt x="360" y="547"/>
                </a:lnTo>
                <a:lnTo>
                  <a:pt x="360" y="535"/>
                </a:lnTo>
                <a:lnTo>
                  <a:pt x="360" y="517"/>
                </a:lnTo>
                <a:lnTo>
                  <a:pt x="366" y="493"/>
                </a:lnTo>
                <a:lnTo>
                  <a:pt x="366" y="469"/>
                </a:lnTo>
                <a:lnTo>
                  <a:pt x="366" y="445"/>
                </a:lnTo>
                <a:lnTo>
                  <a:pt x="366" y="415"/>
                </a:lnTo>
                <a:lnTo>
                  <a:pt x="366" y="385"/>
                </a:lnTo>
                <a:lnTo>
                  <a:pt x="372" y="349"/>
                </a:lnTo>
                <a:lnTo>
                  <a:pt x="372" y="313"/>
                </a:lnTo>
                <a:lnTo>
                  <a:pt x="372" y="277"/>
                </a:lnTo>
                <a:lnTo>
                  <a:pt x="372" y="247"/>
                </a:lnTo>
                <a:lnTo>
                  <a:pt x="378" y="211"/>
                </a:lnTo>
                <a:lnTo>
                  <a:pt x="378" y="175"/>
                </a:lnTo>
                <a:lnTo>
                  <a:pt x="378" y="145"/>
                </a:lnTo>
                <a:lnTo>
                  <a:pt x="378" y="115"/>
                </a:lnTo>
                <a:lnTo>
                  <a:pt x="378" y="91"/>
                </a:lnTo>
                <a:lnTo>
                  <a:pt x="384" y="67"/>
                </a:lnTo>
                <a:lnTo>
                  <a:pt x="384" y="43"/>
                </a:lnTo>
                <a:lnTo>
                  <a:pt x="384" y="25"/>
                </a:lnTo>
                <a:lnTo>
                  <a:pt x="384" y="13"/>
                </a:lnTo>
                <a:lnTo>
                  <a:pt x="390" y="7"/>
                </a:lnTo>
                <a:lnTo>
                  <a:pt x="390" y="0"/>
                </a:lnTo>
                <a:lnTo>
                  <a:pt x="390" y="7"/>
                </a:lnTo>
                <a:lnTo>
                  <a:pt x="390" y="13"/>
                </a:lnTo>
                <a:lnTo>
                  <a:pt x="396" y="25"/>
                </a:lnTo>
                <a:lnTo>
                  <a:pt x="396" y="43"/>
                </a:lnTo>
                <a:lnTo>
                  <a:pt x="396" y="67"/>
                </a:lnTo>
                <a:lnTo>
                  <a:pt x="396" y="91"/>
                </a:lnTo>
                <a:lnTo>
                  <a:pt x="396" y="115"/>
                </a:lnTo>
                <a:lnTo>
                  <a:pt x="402" y="145"/>
                </a:lnTo>
                <a:lnTo>
                  <a:pt x="402" y="175"/>
                </a:lnTo>
                <a:lnTo>
                  <a:pt x="402" y="211"/>
                </a:lnTo>
                <a:lnTo>
                  <a:pt x="402" y="247"/>
                </a:lnTo>
                <a:lnTo>
                  <a:pt x="408" y="283"/>
                </a:lnTo>
                <a:lnTo>
                  <a:pt x="408" y="313"/>
                </a:lnTo>
                <a:lnTo>
                  <a:pt x="408" y="349"/>
                </a:lnTo>
                <a:lnTo>
                  <a:pt x="408" y="385"/>
                </a:lnTo>
                <a:lnTo>
                  <a:pt x="408" y="415"/>
                </a:lnTo>
                <a:lnTo>
                  <a:pt x="414" y="445"/>
                </a:lnTo>
                <a:lnTo>
                  <a:pt x="414" y="469"/>
                </a:lnTo>
                <a:lnTo>
                  <a:pt x="414" y="493"/>
                </a:lnTo>
                <a:lnTo>
                  <a:pt x="414" y="517"/>
                </a:lnTo>
                <a:lnTo>
                  <a:pt x="414" y="535"/>
                </a:lnTo>
                <a:lnTo>
                  <a:pt x="420" y="547"/>
                </a:lnTo>
                <a:lnTo>
                  <a:pt x="420" y="553"/>
                </a:lnTo>
                <a:lnTo>
                  <a:pt x="420" y="559"/>
                </a:lnTo>
                <a:lnTo>
                  <a:pt x="426" y="553"/>
                </a:lnTo>
                <a:lnTo>
                  <a:pt x="426" y="547"/>
                </a:lnTo>
                <a:lnTo>
                  <a:pt x="426" y="535"/>
                </a:lnTo>
                <a:lnTo>
                  <a:pt x="426" y="517"/>
                </a:lnTo>
                <a:lnTo>
                  <a:pt x="426" y="493"/>
                </a:lnTo>
                <a:lnTo>
                  <a:pt x="432" y="469"/>
                </a:lnTo>
                <a:lnTo>
                  <a:pt x="432" y="445"/>
                </a:lnTo>
                <a:lnTo>
                  <a:pt x="432" y="415"/>
                </a:lnTo>
                <a:lnTo>
                  <a:pt x="432" y="385"/>
                </a:lnTo>
                <a:lnTo>
                  <a:pt x="438" y="349"/>
                </a:lnTo>
                <a:lnTo>
                  <a:pt x="438" y="313"/>
                </a:lnTo>
                <a:lnTo>
                  <a:pt x="438" y="283"/>
                </a:lnTo>
                <a:lnTo>
                  <a:pt x="438" y="247"/>
                </a:lnTo>
                <a:lnTo>
                  <a:pt x="438" y="211"/>
                </a:lnTo>
                <a:lnTo>
                  <a:pt x="444" y="175"/>
                </a:lnTo>
                <a:lnTo>
                  <a:pt x="444" y="145"/>
                </a:lnTo>
                <a:lnTo>
                  <a:pt x="444" y="115"/>
                </a:lnTo>
                <a:lnTo>
                  <a:pt x="444" y="91"/>
                </a:lnTo>
                <a:lnTo>
                  <a:pt x="444" y="67"/>
                </a:lnTo>
                <a:lnTo>
                  <a:pt x="450" y="43"/>
                </a:lnTo>
                <a:lnTo>
                  <a:pt x="450" y="25"/>
                </a:lnTo>
                <a:lnTo>
                  <a:pt x="450" y="13"/>
                </a:lnTo>
                <a:lnTo>
                  <a:pt x="450" y="7"/>
                </a:lnTo>
                <a:lnTo>
                  <a:pt x="456" y="0"/>
                </a:lnTo>
                <a:lnTo>
                  <a:pt x="456" y="7"/>
                </a:lnTo>
                <a:lnTo>
                  <a:pt x="456" y="13"/>
                </a:lnTo>
                <a:lnTo>
                  <a:pt x="456" y="25"/>
                </a:lnTo>
                <a:lnTo>
                  <a:pt x="462" y="43"/>
                </a:lnTo>
                <a:lnTo>
                  <a:pt x="462" y="67"/>
                </a:lnTo>
                <a:lnTo>
                  <a:pt x="462" y="91"/>
                </a:lnTo>
                <a:lnTo>
                  <a:pt x="462" y="115"/>
                </a:lnTo>
                <a:lnTo>
                  <a:pt x="468" y="145"/>
                </a:lnTo>
                <a:lnTo>
                  <a:pt x="468" y="175"/>
                </a:lnTo>
                <a:lnTo>
                  <a:pt x="468" y="211"/>
                </a:lnTo>
                <a:lnTo>
                  <a:pt x="468" y="247"/>
                </a:lnTo>
                <a:lnTo>
                  <a:pt x="468" y="283"/>
                </a:lnTo>
                <a:lnTo>
                  <a:pt x="474" y="313"/>
                </a:lnTo>
                <a:lnTo>
                  <a:pt x="474" y="349"/>
                </a:lnTo>
                <a:lnTo>
                  <a:pt x="474" y="385"/>
                </a:lnTo>
                <a:lnTo>
                  <a:pt x="474" y="415"/>
                </a:lnTo>
                <a:lnTo>
                  <a:pt x="474" y="445"/>
                </a:lnTo>
                <a:lnTo>
                  <a:pt x="480" y="469"/>
                </a:lnTo>
                <a:lnTo>
                  <a:pt x="480" y="493"/>
                </a:lnTo>
                <a:lnTo>
                  <a:pt x="480" y="517"/>
                </a:lnTo>
                <a:lnTo>
                  <a:pt x="480" y="535"/>
                </a:lnTo>
                <a:lnTo>
                  <a:pt x="486" y="547"/>
                </a:lnTo>
                <a:lnTo>
                  <a:pt x="486" y="553"/>
                </a:lnTo>
                <a:lnTo>
                  <a:pt x="486" y="559"/>
                </a:lnTo>
                <a:lnTo>
                  <a:pt x="486" y="553"/>
                </a:lnTo>
                <a:lnTo>
                  <a:pt x="492" y="547"/>
                </a:lnTo>
                <a:lnTo>
                  <a:pt x="492" y="535"/>
                </a:lnTo>
                <a:lnTo>
                  <a:pt x="492" y="517"/>
                </a:lnTo>
                <a:lnTo>
                  <a:pt x="492" y="493"/>
                </a:lnTo>
                <a:lnTo>
                  <a:pt x="492" y="469"/>
                </a:lnTo>
                <a:lnTo>
                  <a:pt x="498" y="445"/>
                </a:lnTo>
                <a:lnTo>
                  <a:pt x="498" y="415"/>
                </a:lnTo>
                <a:lnTo>
                  <a:pt x="498" y="385"/>
                </a:lnTo>
                <a:lnTo>
                  <a:pt x="498" y="349"/>
                </a:lnTo>
                <a:lnTo>
                  <a:pt x="504" y="313"/>
                </a:lnTo>
                <a:lnTo>
                  <a:pt x="504" y="277"/>
                </a:lnTo>
                <a:lnTo>
                  <a:pt x="504" y="247"/>
                </a:lnTo>
                <a:lnTo>
                  <a:pt x="504" y="211"/>
                </a:lnTo>
                <a:lnTo>
                  <a:pt x="504" y="175"/>
                </a:lnTo>
                <a:lnTo>
                  <a:pt x="510" y="145"/>
                </a:lnTo>
                <a:lnTo>
                  <a:pt x="510" y="115"/>
                </a:lnTo>
                <a:lnTo>
                  <a:pt x="510" y="91"/>
                </a:lnTo>
                <a:lnTo>
                  <a:pt x="510" y="67"/>
                </a:lnTo>
                <a:lnTo>
                  <a:pt x="516" y="43"/>
                </a:lnTo>
                <a:lnTo>
                  <a:pt x="516" y="25"/>
                </a:lnTo>
                <a:lnTo>
                  <a:pt x="516" y="13"/>
                </a:lnTo>
                <a:lnTo>
                  <a:pt x="516" y="7"/>
                </a:lnTo>
                <a:lnTo>
                  <a:pt x="522" y="0"/>
                </a:lnTo>
                <a:lnTo>
                  <a:pt x="522" y="7"/>
                </a:lnTo>
                <a:lnTo>
                  <a:pt x="522" y="13"/>
                </a:lnTo>
                <a:lnTo>
                  <a:pt x="522" y="25"/>
                </a:lnTo>
                <a:lnTo>
                  <a:pt x="522" y="43"/>
                </a:lnTo>
                <a:lnTo>
                  <a:pt x="528" y="67"/>
                </a:lnTo>
                <a:lnTo>
                  <a:pt x="528" y="91"/>
                </a:lnTo>
                <a:lnTo>
                  <a:pt x="528" y="115"/>
                </a:lnTo>
                <a:lnTo>
                  <a:pt x="528" y="145"/>
                </a:lnTo>
                <a:lnTo>
                  <a:pt x="534" y="175"/>
                </a:lnTo>
                <a:lnTo>
                  <a:pt x="534" y="211"/>
                </a:lnTo>
                <a:lnTo>
                  <a:pt x="534" y="247"/>
                </a:lnTo>
                <a:lnTo>
                  <a:pt x="534" y="283"/>
                </a:lnTo>
                <a:lnTo>
                  <a:pt x="534" y="313"/>
                </a:lnTo>
                <a:lnTo>
                  <a:pt x="540" y="349"/>
                </a:lnTo>
                <a:lnTo>
                  <a:pt x="540" y="385"/>
                </a:lnTo>
                <a:lnTo>
                  <a:pt x="540" y="415"/>
                </a:lnTo>
                <a:lnTo>
                  <a:pt x="540" y="445"/>
                </a:lnTo>
                <a:lnTo>
                  <a:pt x="540" y="469"/>
                </a:lnTo>
                <a:lnTo>
                  <a:pt x="546" y="493"/>
                </a:lnTo>
                <a:lnTo>
                  <a:pt x="546" y="517"/>
                </a:lnTo>
                <a:lnTo>
                  <a:pt x="546" y="535"/>
                </a:lnTo>
                <a:lnTo>
                  <a:pt x="546" y="547"/>
                </a:lnTo>
                <a:lnTo>
                  <a:pt x="552" y="553"/>
                </a:lnTo>
                <a:lnTo>
                  <a:pt x="552" y="559"/>
                </a:lnTo>
                <a:lnTo>
                  <a:pt x="552" y="553"/>
                </a:lnTo>
                <a:lnTo>
                  <a:pt x="552" y="547"/>
                </a:lnTo>
                <a:lnTo>
                  <a:pt x="558" y="535"/>
                </a:lnTo>
                <a:lnTo>
                  <a:pt x="558" y="517"/>
                </a:lnTo>
                <a:lnTo>
                  <a:pt x="558" y="493"/>
                </a:lnTo>
                <a:lnTo>
                  <a:pt x="558" y="469"/>
                </a:lnTo>
                <a:lnTo>
                  <a:pt x="564" y="445"/>
                </a:lnTo>
                <a:lnTo>
                  <a:pt x="564" y="415"/>
                </a:lnTo>
                <a:lnTo>
                  <a:pt x="564" y="385"/>
                </a:lnTo>
                <a:lnTo>
                  <a:pt x="564" y="349"/>
                </a:lnTo>
                <a:lnTo>
                  <a:pt x="564" y="313"/>
                </a:lnTo>
                <a:lnTo>
                  <a:pt x="570" y="283"/>
                </a:lnTo>
                <a:lnTo>
                  <a:pt x="570" y="247"/>
                </a:lnTo>
                <a:lnTo>
                  <a:pt x="570" y="211"/>
                </a:lnTo>
                <a:lnTo>
                  <a:pt x="570" y="175"/>
                </a:lnTo>
                <a:lnTo>
                  <a:pt x="570" y="145"/>
                </a:lnTo>
                <a:lnTo>
                  <a:pt x="576" y="115"/>
                </a:lnTo>
                <a:lnTo>
                  <a:pt x="576" y="91"/>
                </a:lnTo>
                <a:lnTo>
                  <a:pt x="576" y="67"/>
                </a:lnTo>
                <a:lnTo>
                  <a:pt x="576" y="43"/>
                </a:lnTo>
                <a:lnTo>
                  <a:pt x="582" y="25"/>
                </a:lnTo>
                <a:lnTo>
                  <a:pt x="582" y="13"/>
                </a:lnTo>
                <a:lnTo>
                  <a:pt x="582" y="7"/>
                </a:lnTo>
                <a:lnTo>
                  <a:pt x="582" y="0"/>
                </a:lnTo>
                <a:lnTo>
                  <a:pt x="588" y="7"/>
                </a:lnTo>
                <a:lnTo>
                  <a:pt x="588" y="13"/>
                </a:lnTo>
                <a:lnTo>
                  <a:pt x="588" y="25"/>
                </a:lnTo>
                <a:lnTo>
                  <a:pt x="588" y="43"/>
                </a:lnTo>
                <a:lnTo>
                  <a:pt x="594" y="67"/>
                </a:lnTo>
                <a:lnTo>
                  <a:pt x="594" y="91"/>
                </a:lnTo>
                <a:lnTo>
                  <a:pt x="594" y="115"/>
                </a:lnTo>
                <a:lnTo>
                  <a:pt x="594" y="145"/>
                </a:lnTo>
                <a:lnTo>
                  <a:pt x="594" y="175"/>
                </a:lnTo>
                <a:lnTo>
                  <a:pt x="600" y="211"/>
                </a:lnTo>
                <a:lnTo>
                  <a:pt x="600" y="247"/>
                </a:lnTo>
                <a:lnTo>
                  <a:pt x="600" y="277"/>
                </a:lnTo>
                <a:lnTo>
                  <a:pt x="600" y="313"/>
                </a:lnTo>
                <a:lnTo>
                  <a:pt x="600" y="349"/>
                </a:lnTo>
                <a:lnTo>
                  <a:pt x="606" y="385"/>
                </a:lnTo>
                <a:lnTo>
                  <a:pt x="606" y="415"/>
                </a:lnTo>
                <a:lnTo>
                  <a:pt x="606" y="445"/>
                </a:lnTo>
                <a:lnTo>
                  <a:pt x="606" y="469"/>
                </a:lnTo>
                <a:lnTo>
                  <a:pt x="612" y="493"/>
                </a:lnTo>
                <a:lnTo>
                  <a:pt x="612" y="517"/>
                </a:lnTo>
                <a:lnTo>
                  <a:pt x="612" y="535"/>
                </a:lnTo>
                <a:lnTo>
                  <a:pt x="612" y="547"/>
                </a:lnTo>
                <a:lnTo>
                  <a:pt x="612" y="553"/>
                </a:lnTo>
                <a:lnTo>
                  <a:pt x="618" y="559"/>
                </a:lnTo>
                <a:lnTo>
                  <a:pt x="618" y="553"/>
                </a:lnTo>
                <a:lnTo>
                  <a:pt x="618" y="547"/>
                </a:lnTo>
                <a:lnTo>
                  <a:pt x="618" y="535"/>
                </a:lnTo>
                <a:lnTo>
                  <a:pt x="624" y="517"/>
                </a:lnTo>
                <a:lnTo>
                  <a:pt x="624" y="493"/>
                </a:lnTo>
                <a:lnTo>
                  <a:pt x="624" y="469"/>
                </a:lnTo>
                <a:lnTo>
                  <a:pt x="624" y="445"/>
                </a:lnTo>
                <a:lnTo>
                  <a:pt x="630" y="415"/>
                </a:lnTo>
                <a:lnTo>
                  <a:pt x="630" y="385"/>
                </a:lnTo>
                <a:lnTo>
                  <a:pt x="630" y="349"/>
                </a:lnTo>
                <a:lnTo>
                  <a:pt x="630" y="313"/>
                </a:lnTo>
                <a:lnTo>
                  <a:pt x="630" y="277"/>
                </a:lnTo>
                <a:lnTo>
                  <a:pt x="636" y="247"/>
                </a:lnTo>
                <a:lnTo>
                  <a:pt x="636" y="211"/>
                </a:lnTo>
                <a:lnTo>
                  <a:pt x="636" y="175"/>
                </a:lnTo>
                <a:lnTo>
                  <a:pt x="636" y="145"/>
                </a:lnTo>
                <a:lnTo>
                  <a:pt x="642" y="115"/>
                </a:lnTo>
                <a:lnTo>
                  <a:pt x="642" y="91"/>
                </a:lnTo>
                <a:lnTo>
                  <a:pt x="642" y="67"/>
                </a:lnTo>
                <a:lnTo>
                  <a:pt x="642" y="43"/>
                </a:lnTo>
                <a:lnTo>
                  <a:pt x="642" y="25"/>
                </a:lnTo>
                <a:lnTo>
                  <a:pt x="648" y="13"/>
                </a:lnTo>
                <a:lnTo>
                  <a:pt x="648" y="7"/>
                </a:lnTo>
                <a:lnTo>
                  <a:pt x="654" y="0"/>
                </a:lnTo>
                <a:lnTo>
                  <a:pt x="654" y="7"/>
                </a:lnTo>
                <a:lnTo>
                  <a:pt x="654" y="13"/>
                </a:lnTo>
                <a:lnTo>
                  <a:pt x="660" y="19"/>
                </a:lnTo>
                <a:lnTo>
                  <a:pt x="660" y="25"/>
                </a:lnTo>
                <a:lnTo>
                  <a:pt x="660" y="37"/>
                </a:lnTo>
                <a:lnTo>
                  <a:pt x="660" y="43"/>
                </a:lnTo>
                <a:lnTo>
                  <a:pt x="660" y="55"/>
                </a:lnTo>
                <a:lnTo>
                  <a:pt x="666" y="67"/>
                </a:lnTo>
                <a:lnTo>
                  <a:pt x="666" y="79"/>
                </a:lnTo>
                <a:lnTo>
                  <a:pt x="666" y="91"/>
                </a:lnTo>
                <a:lnTo>
                  <a:pt x="666" y="103"/>
                </a:lnTo>
                <a:lnTo>
                  <a:pt x="666" y="115"/>
                </a:lnTo>
                <a:lnTo>
                  <a:pt x="672" y="133"/>
                </a:lnTo>
                <a:lnTo>
                  <a:pt x="672" y="145"/>
                </a:lnTo>
                <a:lnTo>
                  <a:pt x="672" y="163"/>
                </a:lnTo>
                <a:lnTo>
                  <a:pt x="672" y="175"/>
                </a:lnTo>
                <a:lnTo>
                  <a:pt x="678" y="193"/>
                </a:lnTo>
                <a:lnTo>
                  <a:pt x="678" y="211"/>
                </a:lnTo>
                <a:lnTo>
                  <a:pt x="678" y="229"/>
                </a:lnTo>
                <a:lnTo>
                  <a:pt x="678" y="247"/>
                </a:lnTo>
                <a:lnTo>
                  <a:pt x="678" y="265"/>
                </a:lnTo>
                <a:lnTo>
                  <a:pt x="684" y="283"/>
                </a:lnTo>
                <a:lnTo>
                  <a:pt x="684" y="295"/>
                </a:lnTo>
                <a:lnTo>
                  <a:pt x="684" y="313"/>
                </a:lnTo>
                <a:lnTo>
                  <a:pt x="684" y="331"/>
                </a:lnTo>
                <a:lnTo>
                  <a:pt x="690" y="349"/>
                </a:lnTo>
                <a:lnTo>
                  <a:pt x="690" y="367"/>
                </a:lnTo>
                <a:lnTo>
                  <a:pt x="690" y="385"/>
                </a:lnTo>
                <a:lnTo>
                  <a:pt x="690" y="397"/>
                </a:lnTo>
                <a:lnTo>
                  <a:pt x="690" y="415"/>
                </a:lnTo>
                <a:lnTo>
                  <a:pt x="696" y="427"/>
                </a:lnTo>
                <a:lnTo>
                  <a:pt x="696" y="445"/>
                </a:lnTo>
                <a:lnTo>
                  <a:pt x="696" y="457"/>
                </a:lnTo>
                <a:lnTo>
                  <a:pt x="696" y="469"/>
                </a:lnTo>
                <a:lnTo>
                  <a:pt x="696" y="481"/>
                </a:lnTo>
                <a:lnTo>
                  <a:pt x="702" y="493"/>
                </a:lnTo>
                <a:lnTo>
                  <a:pt x="702" y="505"/>
                </a:lnTo>
                <a:lnTo>
                  <a:pt x="702" y="517"/>
                </a:lnTo>
                <a:lnTo>
                  <a:pt x="702" y="523"/>
                </a:lnTo>
                <a:lnTo>
                  <a:pt x="708" y="535"/>
                </a:lnTo>
                <a:lnTo>
                  <a:pt x="708" y="541"/>
                </a:lnTo>
                <a:lnTo>
                  <a:pt x="708" y="547"/>
                </a:lnTo>
                <a:lnTo>
                  <a:pt x="708" y="553"/>
                </a:lnTo>
                <a:lnTo>
                  <a:pt x="714" y="559"/>
                </a:lnTo>
                <a:lnTo>
                  <a:pt x="720" y="553"/>
                </a:lnTo>
                <a:lnTo>
                  <a:pt x="720" y="547"/>
                </a:lnTo>
                <a:lnTo>
                  <a:pt x="720" y="541"/>
                </a:lnTo>
                <a:lnTo>
                  <a:pt x="726" y="535"/>
                </a:lnTo>
                <a:lnTo>
                  <a:pt x="726" y="523"/>
                </a:lnTo>
                <a:lnTo>
                  <a:pt x="726" y="517"/>
                </a:lnTo>
                <a:lnTo>
                  <a:pt x="726" y="505"/>
                </a:lnTo>
                <a:lnTo>
                  <a:pt x="726" y="493"/>
                </a:lnTo>
                <a:lnTo>
                  <a:pt x="732" y="481"/>
                </a:lnTo>
                <a:lnTo>
                  <a:pt x="732" y="469"/>
                </a:lnTo>
                <a:lnTo>
                  <a:pt x="732" y="457"/>
                </a:lnTo>
                <a:lnTo>
                  <a:pt x="732" y="445"/>
                </a:lnTo>
                <a:lnTo>
                  <a:pt x="738" y="427"/>
                </a:lnTo>
                <a:lnTo>
                  <a:pt x="738" y="415"/>
                </a:lnTo>
                <a:lnTo>
                  <a:pt x="738" y="397"/>
                </a:lnTo>
                <a:lnTo>
                  <a:pt x="738" y="385"/>
                </a:lnTo>
                <a:lnTo>
                  <a:pt x="738" y="367"/>
                </a:lnTo>
                <a:lnTo>
                  <a:pt x="744" y="349"/>
                </a:lnTo>
                <a:lnTo>
                  <a:pt x="744" y="331"/>
                </a:lnTo>
                <a:lnTo>
                  <a:pt x="744" y="313"/>
                </a:lnTo>
                <a:lnTo>
                  <a:pt x="744" y="295"/>
                </a:lnTo>
                <a:lnTo>
                  <a:pt x="744" y="277"/>
                </a:lnTo>
                <a:lnTo>
                  <a:pt x="750" y="265"/>
                </a:lnTo>
                <a:lnTo>
                  <a:pt x="750" y="247"/>
                </a:lnTo>
                <a:lnTo>
                  <a:pt x="750" y="229"/>
                </a:lnTo>
                <a:lnTo>
                  <a:pt x="750" y="211"/>
                </a:lnTo>
                <a:lnTo>
                  <a:pt x="756" y="193"/>
                </a:lnTo>
                <a:lnTo>
                  <a:pt x="756" y="175"/>
                </a:lnTo>
                <a:lnTo>
                  <a:pt x="756" y="163"/>
                </a:lnTo>
                <a:lnTo>
                  <a:pt x="756" y="145"/>
                </a:lnTo>
                <a:lnTo>
                  <a:pt x="756" y="133"/>
                </a:lnTo>
                <a:lnTo>
                  <a:pt x="762" y="115"/>
                </a:lnTo>
                <a:lnTo>
                  <a:pt x="762" y="103"/>
                </a:lnTo>
                <a:lnTo>
                  <a:pt x="762" y="91"/>
                </a:lnTo>
                <a:lnTo>
                  <a:pt x="762" y="79"/>
                </a:lnTo>
                <a:lnTo>
                  <a:pt x="768" y="67"/>
                </a:lnTo>
                <a:lnTo>
                  <a:pt x="768" y="55"/>
                </a:lnTo>
                <a:lnTo>
                  <a:pt x="768" y="43"/>
                </a:lnTo>
                <a:lnTo>
                  <a:pt x="768" y="37"/>
                </a:lnTo>
                <a:lnTo>
                  <a:pt x="768" y="25"/>
                </a:lnTo>
                <a:lnTo>
                  <a:pt x="774" y="19"/>
                </a:lnTo>
                <a:lnTo>
                  <a:pt x="774" y="13"/>
                </a:lnTo>
                <a:lnTo>
                  <a:pt x="774" y="7"/>
                </a:lnTo>
                <a:lnTo>
                  <a:pt x="780" y="0"/>
                </a:lnTo>
                <a:lnTo>
                  <a:pt x="786" y="7"/>
                </a:lnTo>
                <a:lnTo>
                  <a:pt x="786" y="13"/>
                </a:lnTo>
                <a:lnTo>
                  <a:pt x="786" y="19"/>
                </a:lnTo>
                <a:lnTo>
                  <a:pt x="786" y="25"/>
                </a:lnTo>
                <a:lnTo>
                  <a:pt x="792" y="37"/>
                </a:lnTo>
                <a:lnTo>
                  <a:pt x="792" y="43"/>
                </a:lnTo>
                <a:lnTo>
                  <a:pt x="792" y="55"/>
                </a:lnTo>
                <a:lnTo>
                  <a:pt x="792" y="67"/>
                </a:lnTo>
                <a:lnTo>
                  <a:pt x="792" y="79"/>
                </a:lnTo>
                <a:lnTo>
                  <a:pt x="798" y="91"/>
                </a:lnTo>
                <a:lnTo>
                  <a:pt x="798" y="103"/>
                </a:lnTo>
                <a:lnTo>
                  <a:pt x="798" y="115"/>
                </a:lnTo>
                <a:lnTo>
                  <a:pt x="798" y="133"/>
                </a:lnTo>
                <a:lnTo>
                  <a:pt x="804" y="145"/>
                </a:lnTo>
                <a:lnTo>
                  <a:pt x="804" y="163"/>
                </a:lnTo>
                <a:lnTo>
                  <a:pt x="804" y="175"/>
                </a:lnTo>
                <a:lnTo>
                  <a:pt x="804" y="193"/>
                </a:lnTo>
                <a:lnTo>
                  <a:pt x="804" y="211"/>
                </a:lnTo>
                <a:lnTo>
                  <a:pt x="810" y="229"/>
                </a:lnTo>
                <a:lnTo>
                  <a:pt x="810" y="247"/>
                </a:lnTo>
                <a:lnTo>
                  <a:pt x="810" y="265"/>
                </a:lnTo>
                <a:lnTo>
                  <a:pt x="810" y="277"/>
                </a:lnTo>
                <a:lnTo>
                  <a:pt x="816" y="295"/>
                </a:lnTo>
                <a:lnTo>
                  <a:pt x="816" y="313"/>
                </a:lnTo>
                <a:lnTo>
                  <a:pt x="816" y="331"/>
                </a:lnTo>
                <a:lnTo>
                  <a:pt x="816" y="349"/>
                </a:lnTo>
                <a:lnTo>
                  <a:pt x="816" y="367"/>
                </a:lnTo>
                <a:lnTo>
                  <a:pt x="822" y="385"/>
                </a:lnTo>
                <a:lnTo>
                  <a:pt x="822" y="397"/>
                </a:lnTo>
                <a:lnTo>
                  <a:pt x="822" y="415"/>
                </a:lnTo>
                <a:lnTo>
                  <a:pt x="822" y="427"/>
                </a:lnTo>
                <a:lnTo>
                  <a:pt x="822" y="445"/>
                </a:lnTo>
                <a:lnTo>
                  <a:pt x="828" y="457"/>
                </a:lnTo>
                <a:lnTo>
                  <a:pt x="828" y="469"/>
                </a:lnTo>
                <a:lnTo>
                  <a:pt x="828" y="481"/>
                </a:lnTo>
                <a:lnTo>
                  <a:pt x="828" y="493"/>
                </a:lnTo>
                <a:lnTo>
                  <a:pt x="834" y="505"/>
                </a:lnTo>
                <a:lnTo>
                  <a:pt x="834" y="517"/>
                </a:lnTo>
                <a:lnTo>
                  <a:pt x="834" y="523"/>
                </a:lnTo>
                <a:lnTo>
                  <a:pt x="834" y="535"/>
                </a:lnTo>
                <a:lnTo>
                  <a:pt x="834" y="541"/>
                </a:lnTo>
                <a:lnTo>
                  <a:pt x="840" y="547"/>
                </a:lnTo>
                <a:lnTo>
                  <a:pt x="840" y="553"/>
                </a:lnTo>
                <a:lnTo>
                  <a:pt x="846" y="559"/>
                </a:lnTo>
                <a:lnTo>
                  <a:pt x="852" y="553"/>
                </a:lnTo>
                <a:lnTo>
                  <a:pt x="852" y="547"/>
                </a:lnTo>
                <a:lnTo>
                  <a:pt x="852" y="541"/>
                </a:lnTo>
                <a:lnTo>
                  <a:pt x="852" y="535"/>
                </a:lnTo>
                <a:lnTo>
                  <a:pt x="852" y="523"/>
                </a:lnTo>
                <a:lnTo>
                  <a:pt x="858" y="517"/>
                </a:lnTo>
                <a:lnTo>
                  <a:pt x="858" y="505"/>
                </a:lnTo>
                <a:lnTo>
                  <a:pt x="858" y="493"/>
                </a:lnTo>
                <a:lnTo>
                  <a:pt x="858" y="481"/>
                </a:lnTo>
                <a:lnTo>
                  <a:pt x="864" y="469"/>
                </a:lnTo>
                <a:lnTo>
                  <a:pt x="864" y="457"/>
                </a:lnTo>
                <a:lnTo>
                  <a:pt x="864" y="445"/>
                </a:lnTo>
                <a:lnTo>
                  <a:pt x="864" y="427"/>
                </a:lnTo>
                <a:lnTo>
                  <a:pt x="864" y="415"/>
                </a:lnTo>
                <a:lnTo>
                  <a:pt x="870" y="397"/>
                </a:lnTo>
                <a:lnTo>
                  <a:pt x="870" y="385"/>
                </a:lnTo>
                <a:lnTo>
                  <a:pt x="870" y="367"/>
                </a:lnTo>
                <a:lnTo>
                  <a:pt x="870" y="349"/>
                </a:lnTo>
                <a:lnTo>
                  <a:pt x="870" y="331"/>
                </a:lnTo>
                <a:lnTo>
                  <a:pt x="876" y="313"/>
                </a:lnTo>
                <a:lnTo>
                  <a:pt x="876" y="295"/>
                </a:lnTo>
                <a:lnTo>
                  <a:pt x="876" y="277"/>
                </a:lnTo>
                <a:lnTo>
                  <a:pt x="876" y="265"/>
                </a:lnTo>
                <a:lnTo>
                  <a:pt x="882" y="247"/>
                </a:lnTo>
                <a:lnTo>
                  <a:pt x="882" y="229"/>
                </a:lnTo>
                <a:lnTo>
                  <a:pt x="882" y="211"/>
                </a:lnTo>
                <a:lnTo>
                  <a:pt x="882" y="193"/>
                </a:lnTo>
                <a:lnTo>
                  <a:pt x="882" y="175"/>
                </a:lnTo>
                <a:lnTo>
                  <a:pt x="888" y="163"/>
                </a:lnTo>
                <a:lnTo>
                  <a:pt x="888" y="145"/>
                </a:lnTo>
                <a:lnTo>
                  <a:pt x="888" y="133"/>
                </a:lnTo>
                <a:lnTo>
                  <a:pt x="888" y="115"/>
                </a:lnTo>
                <a:lnTo>
                  <a:pt x="894" y="103"/>
                </a:lnTo>
                <a:lnTo>
                  <a:pt x="894" y="91"/>
                </a:lnTo>
                <a:lnTo>
                  <a:pt x="894" y="79"/>
                </a:lnTo>
                <a:lnTo>
                  <a:pt x="894" y="67"/>
                </a:lnTo>
                <a:lnTo>
                  <a:pt x="894" y="55"/>
                </a:lnTo>
                <a:lnTo>
                  <a:pt x="900" y="43"/>
                </a:lnTo>
                <a:lnTo>
                  <a:pt x="900" y="37"/>
                </a:lnTo>
                <a:lnTo>
                  <a:pt x="900" y="25"/>
                </a:lnTo>
                <a:lnTo>
                  <a:pt x="900" y="19"/>
                </a:lnTo>
                <a:lnTo>
                  <a:pt x="900" y="13"/>
                </a:lnTo>
                <a:lnTo>
                  <a:pt x="906" y="7"/>
                </a:lnTo>
                <a:lnTo>
                  <a:pt x="912" y="0"/>
                </a:lnTo>
                <a:lnTo>
                  <a:pt x="912" y="7"/>
                </a:lnTo>
                <a:lnTo>
                  <a:pt x="918" y="13"/>
                </a:lnTo>
                <a:lnTo>
                  <a:pt x="918" y="19"/>
                </a:lnTo>
                <a:lnTo>
                  <a:pt x="918" y="25"/>
                </a:lnTo>
                <a:lnTo>
                  <a:pt x="918" y="37"/>
                </a:lnTo>
                <a:lnTo>
                  <a:pt x="918" y="43"/>
                </a:lnTo>
                <a:lnTo>
                  <a:pt x="924" y="55"/>
                </a:lnTo>
                <a:lnTo>
                  <a:pt x="924" y="67"/>
                </a:lnTo>
                <a:lnTo>
                  <a:pt x="924" y="79"/>
                </a:lnTo>
                <a:lnTo>
                  <a:pt x="924" y="91"/>
                </a:lnTo>
                <a:lnTo>
                  <a:pt x="930" y="103"/>
                </a:lnTo>
                <a:lnTo>
                  <a:pt x="930" y="115"/>
                </a:lnTo>
                <a:lnTo>
                  <a:pt x="930" y="133"/>
                </a:lnTo>
                <a:lnTo>
                  <a:pt x="930" y="145"/>
                </a:lnTo>
                <a:lnTo>
                  <a:pt x="930" y="163"/>
                </a:lnTo>
                <a:lnTo>
                  <a:pt x="936" y="175"/>
                </a:lnTo>
                <a:lnTo>
                  <a:pt x="936" y="193"/>
                </a:lnTo>
                <a:lnTo>
                  <a:pt x="936" y="211"/>
                </a:lnTo>
                <a:lnTo>
                  <a:pt x="936" y="229"/>
                </a:lnTo>
                <a:lnTo>
                  <a:pt x="942" y="247"/>
                </a:lnTo>
                <a:lnTo>
                  <a:pt x="942" y="265"/>
                </a:lnTo>
                <a:lnTo>
                  <a:pt x="942" y="283"/>
                </a:lnTo>
                <a:lnTo>
                  <a:pt x="942" y="295"/>
                </a:lnTo>
                <a:lnTo>
                  <a:pt x="942" y="313"/>
                </a:lnTo>
                <a:lnTo>
                  <a:pt x="948" y="331"/>
                </a:lnTo>
                <a:lnTo>
                  <a:pt x="948" y="349"/>
                </a:lnTo>
                <a:lnTo>
                  <a:pt x="948" y="367"/>
                </a:lnTo>
                <a:lnTo>
                  <a:pt x="948" y="385"/>
                </a:lnTo>
                <a:lnTo>
                  <a:pt x="948" y="397"/>
                </a:lnTo>
                <a:lnTo>
                  <a:pt x="954" y="415"/>
                </a:lnTo>
                <a:lnTo>
                  <a:pt x="954" y="427"/>
                </a:lnTo>
                <a:lnTo>
                  <a:pt x="954" y="445"/>
                </a:lnTo>
                <a:lnTo>
                  <a:pt x="954" y="457"/>
                </a:lnTo>
                <a:lnTo>
                  <a:pt x="960" y="469"/>
                </a:lnTo>
                <a:lnTo>
                  <a:pt x="960" y="481"/>
                </a:lnTo>
                <a:lnTo>
                  <a:pt x="960" y="493"/>
                </a:lnTo>
                <a:lnTo>
                  <a:pt x="960" y="505"/>
                </a:lnTo>
                <a:lnTo>
                  <a:pt x="960" y="517"/>
                </a:lnTo>
                <a:lnTo>
                  <a:pt x="966" y="523"/>
                </a:lnTo>
                <a:lnTo>
                  <a:pt x="966" y="535"/>
                </a:lnTo>
                <a:lnTo>
                  <a:pt x="966" y="541"/>
                </a:lnTo>
                <a:lnTo>
                  <a:pt x="966" y="547"/>
                </a:lnTo>
                <a:lnTo>
                  <a:pt x="972" y="553"/>
                </a:lnTo>
                <a:lnTo>
                  <a:pt x="978" y="559"/>
                </a:lnTo>
                <a:lnTo>
                  <a:pt x="978" y="553"/>
                </a:lnTo>
                <a:lnTo>
                  <a:pt x="978" y="547"/>
                </a:lnTo>
                <a:lnTo>
                  <a:pt x="984" y="541"/>
                </a:lnTo>
                <a:lnTo>
                  <a:pt x="984" y="535"/>
                </a:lnTo>
                <a:lnTo>
                  <a:pt x="984" y="523"/>
                </a:lnTo>
                <a:lnTo>
                  <a:pt x="984" y="517"/>
                </a:lnTo>
                <a:lnTo>
                  <a:pt x="990" y="505"/>
                </a:lnTo>
                <a:lnTo>
                  <a:pt x="990" y="493"/>
                </a:lnTo>
                <a:lnTo>
                  <a:pt x="990" y="481"/>
                </a:lnTo>
                <a:lnTo>
                  <a:pt x="990" y="469"/>
                </a:lnTo>
                <a:lnTo>
                  <a:pt x="990" y="457"/>
                </a:lnTo>
                <a:lnTo>
                  <a:pt x="996" y="445"/>
                </a:lnTo>
                <a:lnTo>
                  <a:pt x="996" y="427"/>
                </a:lnTo>
                <a:lnTo>
                  <a:pt x="996" y="415"/>
                </a:lnTo>
                <a:lnTo>
                  <a:pt x="996" y="397"/>
                </a:lnTo>
                <a:lnTo>
                  <a:pt x="996" y="385"/>
                </a:lnTo>
                <a:lnTo>
                  <a:pt x="1002" y="367"/>
                </a:lnTo>
                <a:lnTo>
                  <a:pt x="1002" y="349"/>
                </a:lnTo>
                <a:lnTo>
                  <a:pt x="1002" y="331"/>
                </a:lnTo>
                <a:lnTo>
                  <a:pt x="1002" y="313"/>
                </a:lnTo>
                <a:lnTo>
                  <a:pt x="1008" y="295"/>
                </a:lnTo>
                <a:lnTo>
                  <a:pt x="1008" y="277"/>
                </a:lnTo>
                <a:lnTo>
                  <a:pt x="1008" y="265"/>
                </a:lnTo>
                <a:lnTo>
                  <a:pt x="1008" y="247"/>
                </a:lnTo>
                <a:lnTo>
                  <a:pt x="1008" y="229"/>
                </a:lnTo>
                <a:lnTo>
                  <a:pt x="1014" y="211"/>
                </a:lnTo>
                <a:lnTo>
                  <a:pt x="1014" y="193"/>
                </a:lnTo>
                <a:lnTo>
                  <a:pt x="1014" y="175"/>
                </a:lnTo>
                <a:lnTo>
                  <a:pt x="1014" y="163"/>
                </a:lnTo>
                <a:lnTo>
                  <a:pt x="1020" y="145"/>
                </a:lnTo>
                <a:lnTo>
                  <a:pt x="1020" y="133"/>
                </a:lnTo>
                <a:lnTo>
                  <a:pt x="1020" y="115"/>
                </a:lnTo>
                <a:lnTo>
                  <a:pt x="1020" y="103"/>
                </a:lnTo>
                <a:lnTo>
                  <a:pt x="1020" y="91"/>
                </a:lnTo>
                <a:lnTo>
                  <a:pt x="1026" y="79"/>
                </a:lnTo>
                <a:lnTo>
                  <a:pt x="1026" y="67"/>
                </a:lnTo>
                <a:lnTo>
                  <a:pt x="1026" y="55"/>
                </a:lnTo>
                <a:lnTo>
                  <a:pt x="1026" y="43"/>
                </a:lnTo>
                <a:lnTo>
                  <a:pt x="1026" y="37"/>
                </a:lnTo>
                <a:lnTo>
                  <a:pt x="1032" y="25"/>
                </a:lnTo>
                <a:lnTo>
                  <a:pt x="1032" y="19"/>
                </a:lnTo>
                <a:lnTo>
                  <a:pt x="1032" y="13"/>
                </a:lnTo>
                <a:lnTo>
                  <a:pt x="1038" y="7"/>
                </a:lnTo>
                <a:lnTo>
                  <a:pt x="1044" y="0"/>
                </a:lnTo>
                <a:lnTo>
                  <a:pt x="1044" y="7"/>
                </a:lnTo>
                <a:lnTo>
                  <a:pt x="1044" y="13"/>
                </a:lnTo>
                <a:lnTo>
                  <a:pt x="1044" y="19"/>
                </a:lnTo>
                <a:lnTo>
                  <a:pt x="1050" y="25"/>
                </a:lnTo>
                <a:lnTo>
                  <a:pt x="1050" y="37"/>
                </a:lnTo>
                <a:lnTo>
                  <a:pt x="1050" y="43"/>
                </a:lnTo>
                <a:lnTo>
                  <a:pt x="1050" y="55"/>
                </a:lnTo>
                <a:lnTo>
                  <a:pt x="1056" y="67"/>
                </a:lnTo>
                <a:lnTo>
                  <a:pt x="1056" y="79"/>
                </a:lnTo>
                <a:lnTo>
                  <a:pt x="1056" y="91"/>
                </a:lnTo>
                <a:lnTo>
                  <a:pt x="1056" y="103"/>
                </a:lnTo>
                <a:lnTo>
                  <a:pt x="1056" y="115"/>
                </a:lnTo>
                <a:lnTo>
                  <a:pt x="1062" y="133"/>
                </a:lnTo>
                <a:lnTo>
                  <a:pt x="1062" y="145"/>
                </a:lnTo>
                <a:lnTo>
                  <a:pt x="1062" y="163"/>
                </a:lnTo>
                <a:lnTo>
                  <a:pt x="1062" y="175"/>
                </a:lnTo>
                <a:lnTo>
                  <a:pt x="1068" y="193"/>
                </a:lnTo>
                <a:lnTo>
                  <a:pt x="1068" y="211"/>
                </a:lnTo>
                <a:lnTo>
                  <a:pt x="1068" y="229"/>
                </a:lnTo>
                <a:lnTo>
                  <a:pt x="1068" y="247"/>
                </a:lnTo>
                <a:lnTo>
                  <a:pt x="1068" y="265"/>
                </a:lnTo>
                <a:lnTo>
                  <a:pt x="1074" y="277"/>
                </a:lnTo>
                <a:lnTo>
                  <a:pt x="1074" y="295"/>
                </a:lnTo>
                <a:lnTo>
                  <a:pt x="1074" y="313"/>
                </a:lnTo>
                <a:lnTo>
                  <a:pt x="1074" y="331"/>
                </a:lnTo>
                <a:lnTo>
                  <a:pt x="1074" y="349"/>
                </a:lnTo>
                <a:lnTo>
                  <a:pt x="1080" y="367"/>
                </a:lnTo>
                <a:lnTo>
                  <a:pt x="1080" y="385"/>
                </a:lnTo>
                <a:lnTo>
                  <a:pt x="1080" y="397"/>
                </a:lnTo>
                <a:lnTo>
                  <a:pt x="1080" y="415"/>
                </a:lnTo>
                <a:lnTo>
                  <a:pt x="1086" y="427"/>
                </a:lnTo>
                <a:lnTo>
                  <a:pt x="1086" y="445"/>
                </a:lnTo>
                <a:lnTo>
                  <a:pt x="1086" y="457"/>
                </a:lnTo>
                <a:lnTo>
                  <a:pt x="1086" y="469"/>
                </a:lnTo>
                <a:lnTo>
                  <a:pt x="1086" y="481"/>
                </a:lnTo>
                <a:lnTo>
                  <a:pt x="1092" y="493"/>
                </a:lnTo>
                <a:lnTo>
                  <a:pt x="1092" y="505"/>
                </a:lnTo>
                <a:lnTo>
                  <a:pt x="1092" y="517"/>
                </a:lnTo>
                <a:lnTo>
                  <a:pt x="1092" y="523"/>
                </a:lnTo>
                <a:lnTo>
                  <a:pt x="1098" y="535"/>
                </a:lnTo>
                <a:lnTo>
                  <a:pt x="1098" y="541"/>
                </a:lnTo>
                <a:lnTo>
                  <a:pt x="1098" y="547"/>
                </a:lnTo>
                <a:lnTo>
                  <a:pt x="1098" y="553"/>
                </a:lnTo>
                <a:lnTo>
                  <a:pt x="1104" y="559"/>
                </a:lnTo>
                <a:lnTo>
                  <a:pt x="1110" y="553"/>
                </a:lnTo>
                <a:lnTo>
                  <a:pt x="1110" y="547"/>
                </a:lnTo>
                <a:lnTo>
                  <a:pt x="1110" y="541"/>
                </a:lnTo>
                <a:lnTo>
                  <a:pt x="1116" y="535"/>
                </a:lnTo>
                <a:lnTo>
                  <a:pt x="1116" y="523"/>
                </a:lnTo>
                <a:lnTo>
                  <a:pt x="1116" y="517"/>
                </a:lnTo>
                <a:lnTo>
                  <a:pt x="1116" y="505"/>
                </a:lnTo>
                <a:lnTo>
                  <a:pt x="1116" y="493"/>
                </a:lnTo>
                <a:lnTo>
                  <a:pt x="1122" y="481"/>
                </a:lnTo>
                <a:lnTo>
                  <a:pt x="1122" y="469"/>
                </a:lnTo>
                <a:lnTo>
                  <a:pt x="1122" y="457"/>
                </a:lnTo>
                <a:lnTo>
                  <a:pt x="1122" y="445"/>
                </a:lnTo>
                <a:lnTo>
                  <a:pt x="1122" y="427"/>
                </a:lnTo>
                <a:lnTo>
                  <a:pt x="1128" y="415"/>
                </a:lnTo>
                <a:lnTo>
                  <a:pt x="1128" y="397"/>
                </a:lnTo>
                <a:lnTo>
                  <a:pt x="1128" y="385"/>
                </a:lnTo>
                <a:lnTo>
                  <a:pt x="1128" y="367"/>
                </a:lnTo>
                <a:lnTo>
                  <a:pt x="1134" y="349"/>
                </a:lnTo>
                <a:lnTo>
                  <a:pt x="1134" y="331"/>
                </a:lnTo>
                <a:lnTo>
                  <a:pt x="1134" y="313"/>
                </a:lnTo>
                <a:lnTo>
                  <a:pt x="1134" y="295"/>
                </a:lnTo>
                <a:lnTo>
                  <a:pt x="1134" y="277"/>
                </a:lnTo>
                <a:lnTo>
                  <a:pt x="1140" y="265"/>
                </a:lnTo>
                <a:lnTo>
                  <a:pt x="1140" y="247"/>
                </a:lnTo>
                <a:lnTo>
                  <a:pt x="1140" y="229"/>
                </a:lnTo>
                <a:lnTo>
                  <a:pt x="1140" y="211"/>
                </a:lnTo>
                <a:lnTo>
                  <a:pt x="1146" y="193"/>
                </a:lnTo>
                <a:lnTo>
                  <a:pt x="1146" y="175"/>
                </a:lnTo>
                <a:lnTo>
                  <a:pt x="1146" y="163"/>
                </a:lnTo>
                <a:lnTo>
                  <a:pt x="1146" y="145"/>
                </a:lnTo>
                <a:lnTo>
                  <a:pt x="1146" y="133"/>
                </a:lnTo>
                <a:lnTo>
                  <a:pt x="1152" y="115"/>
                </a:lnTo>
                <a:lnTo>
                  <a:pt x="1152" y="103"/>
                </a:lnTo>
                <a:lnTo>
                  <a:pt x="1152" y="91"/>
                </a:lnTo>
                <a:lnTo>
                  <a:pt x="1152" y="79"/>
                </a:lnTo>
                <a:lnTo>
                  <a:pt x="1152" y="67"/>
                </a:lnTo>
                <a:lnTo>
                  <a:pt x="1158" y="55"/>
                </a:lnTo>
                <a:lnTo>
                  <a:pt x="1158" y="43"/>
                </a:lnTo>
                <a:lnTo>
                  <a:pt x="1158" y="37"/>
                </a:lnTo>
                <a:lnTo>
                  <a:pt x="1158" y="25"/>
                </a:lnTo>
                <a:lnTo>
                  <a:pt x="1164" y="19"/>
                </a:lnTo>
                <a:lnTo>
                  <a:pt x="1164" y="13"/>
                </a:lnTo>
                <a:lnTo>
                  <a:pt x="1164" y="7"/>
                </a:lnTo>
                <a:lnTo>
                  <a:pt x="1170" y="0"/>
                </a:lnTo>
                <a:lnTo>
                  <a:pt x="1176" y="7"/>
                </a:lnTo>
                <a:lnTo>
                  <a:pt x="1176" y="13"/>
                </a:lnTo>
                <a:lnTo>
                  <a:pt x="1176" y="19"/>
                </a:lnTo>
                <a:lnTo>
                  <a:pt x="1176" y="25"/>
                </a:lnTo>
                <a:lnTo>
                  <a:pt x="1182" y="37"/>
                </a:lnTo>
                <a:lnTo>
                  <a:pt x="1182" y="43"/>
                </a:lnTo>
                <a:lnTo>
                  <a:pt x="1182" y="55"/>
                </a:lnTo>
                <a:lnTo>
                  <a:pt x="1182" y="67"/>
                </a:lnTo>
                <a:lnTo>
                  <a:pt x="1182" y="79"/>
                </a:lnTo>
                <a:lnTo>
                  <a:pt x="1188" y="91"/>
                </a:lnTo>
                <a:lnTo>
                  <a:pt x="1188" y="103"/>
                </a:lnTo>
                <a:lnTo>
                  <a:pt x="1188" y="115"/>
                </a:lnTo>
                <a:lnTo>
                  <a:pt x="1188" y="133"/>
                </a:lnTo>
                <a:lnTo>
                  <a:pt x="1194" y="145"/>
                </a:lnTo>
                <a:lnTo>
                  <a:pt x="1194" y="163"/>
                </a:lnTo>
                <a:lnTo>
                  <a:pt x="1194" y="175"/>
                </a:lnTo>
                <a:lnTo>
                  <a:pt x="1194" y="193"/>
                </a:lnTo>
                <a:lnTo>
                  <a:pt x="1194" y="211"/>
                </a:lnTo>
                <a:lnTo>
                  <a:pt x="1200" y="229"/>
                </a:lnTo>
                <a:lnTo>
                  <a:pt x="1200" y="247"/>
                </a:lnTo>
                <a:lnTo>
                  <a:pt x="1200" y="265"/>
                </a:lnTo>
                <a:lnTo>
                  <a:pt x="1200" y="283"/>
                </a:lnTo>
                <a:lnTo>
                  <a:pt x="1200" y="295"/>
                </a:lnTo>
                <a:lnTo>
                  <a:pt x="1206" y="313"/>
                </a:lnTo>
                <a:lnTo>
                  <a:pt x="1206" y="331"/>
                </a:lnTo>
                <a:lnTo>
                  <a:pt x="1206" y="349"/>
                </a:lnTo>
                <a:lnTo>
                  <a:pt x="1206" y="367"/>
                </a:lnTo>
                <a:lnTo>
                  <a:pt x="1212" y="385"/>
                </a:lnTo>
                <a:lnTo>
                  <a:pt x="1212" y="397"/>
                </a:lnTo>
                <a:lnTo>
                  <a:pt x="1212" y="415"/>
                </a:lnTo>
                <a:lnTo>
                  <a:pt x="1212" y="427"/>
                </a:lnTo>
                <a:lnTo>
                  <a:pt x="1212" y="445"/>
                </a:lnTo>
                <a:lnTo>
                  <a:pt x="1218" y="457"/>
                </a:lnTo>
                <a:lnTo>
                  <a:pt x="1218" y="469"/>
                </a:lnTo>
                <a:lnTo>
                  <a:pt x="1218" y="481"/>
                </a:lnTo>
                <a:lnTo>
                  <a:pt x="1218" y="493"/>
                </a:lnTo>
                <a:lnTo>
                  <a:pt x="1224" y="505"/>
                </a:lnTo>
                <a:lnTo>
                  <a:pt x="1224" y="517"/>
                </a:lnTo>
                <a:lnTo>
                  <a:pt x="1224" y="523"/>
                </a:lnTo>
                <a:lnTo>
                  <a:pt x="1224" y="535"/>
                </a:lnTo>
                <a:lnTo>
                  <a:pt x="1224" y="541"/>
                </a:lnTo>
                <a:lnTo>
                  <a:pt x="1230" y="547"/>
                </a:lnTo>
                <a:lnTo>
                  <a:pt x="1230" y="553"/>
                </a:lnTo>
                <a:lnTo>
                  <a:pt x="1236" y="559"/>
                </a:lnTo>
                <a:lnTo>
                  <a:pt x="1242" y="553"/>
                </a:lnTo>
                <a:lnTo>
                  <a:pt x="1242" y="547"/>
                </a:lnTo>
                <a:lnTo>
                  <a:pt x="1242" y="541"/>
                </a:lnTo>
                <a:lnTo>
                  <a:pt x="1242" y="535"/>
                </a:lnTo>
                <a:lnTo>
                  <a:pt x="1242" y="523"/>
                </a:lnTo>
                <a:lnTo>
                  <a:pt x="1248" y="517"/>
                </a:lnTo>
                <a:lnTo>
                  <a:pt x="1248" y="505"/>
                </a:lnTo>
                <a:lnTo>
                  <a:pt x="1248" y="493"/>
                </a:lnTo>
                <a:lnTo>
                  <a:pt x="1248" y="481"/>
                </a:lnTo>
                <a:lnTo>
                  <a:pt x="1248" y="469"/>
                </a:lnTo>
                <a:lnTo>
                  <a:pt x="1254" y="457"/>
                </a:lnTo>
                <a:lnTo>
                  <a:pt x="1254" y="445"/>
                </a:lnTo>
                <a:lnTo>
                  <a:pt x="1254" y="427"/>
                </a:lnTo>
                <a:lnTo>
                  <a:pt x="1254" y="415"/>
                </a:lnTo>
                <a:lnTo>
                  <a:pt x="1260" y="397"/>
                </a:lnTo>
                <a:lnTo>
                  <a:pt x="1260" y="385"/>
                </a:lnTo>
                <a:lnTo>
                  <a:pt x="1260" y="367"/>
                </a:lnTo>
                <a:lnTo>
                  <a:pt x="1260" y="349"/>
                </a:lnTo>
                <a:lnTo>
                  <a:pt x="1260" y="331"/>
                </a:lnTo>
                <a:lnTo>
                  <a:pt x="1266" y="313"/>
                </a:lnTo>
                <a:lnTo>
                  <a:pt x="1266" y="295"/>
                </a:lnTo>
                <a:lnTo>
                  <a:pt x="1266" y="283"/>
                </a:lnTo>
                <a:lnTo>
                  <a:pt x="1266" y="265"/>
                </a:lnTo>
                <a:lnTo>
                  <a:pt x="1272" y="247"/>
                </a:lnTo>
                <a:lnTo>
                  <a:pt x="1272" y="229"/>
                </a:lnTo>
                <a:lnTo>
                  <a:pt x="1272" y="211"/>
                </a:lnTo>
                <a:lnTo>
                  <a:pt x="1272" y="193"/>
                </a:lnTo>
                <a:lnTo>
                  <a:pt x="1272" y="175"/>
                </a:lnTo>
                <a:lnTo>
                  <a:pt x="1278" y="163"/>
                </a:lnTo>
                <a:lnTo>
                  <a:pt x="1278" y="145"/>
                </a:lnTo>
                <a:lnTo>
                  <a:pt x="1278" y="133"/>
                </a:lnTo>
                <a:lnTo>
                  <a:pt x="1278" y="115"/>
                </a:lnTo>
                <a:lnTo>
                  <a:pt x="1278" y="103"/>
                </a:lnTo>
                <a:lnTo>
                  <a:pt x="1284" y="91"/>
                </a:lnTo>
                <a:lnTo>
                  <a:pt x="1284" y="79"/>
                </a:lnTo>
                <a:lnTo>
                  <a:pt x="1284" y="67"/>
                </a:lnTo>
                <a:lnTo>
                  <a:pt x="1284" y="55"/>
                </a:lnTo>
                <a:lnTo>
                  <a:pt x="1290" y="43"/>
                </a:lnTo>
                <a:lnTo>
                  <a:pt x="1290" y="37"/>
                </a:lnTo>
                <a:lnTo>
                  <a:pt x="1290" y="25"/>
                </a:lnTo>
                <a:lnTo>
                  <a:pt x="1290" y="19"/>
                </a:lnTo>
                <a:lnTo>
                  <a:pt x="1290" y="13"/>
                </a:lnTo>
                <a:lnTo>
                  <a:pt x="1296" y="7"/>
                </a:lnTo>
                <a:lnTo>
                  <a:pt x="1302" y="0"/>
                </a:lnTo>
                <a:lnTo>
                  <a:pt x="1302" y="7"/>
                </a:lnTo>
                <a:lnTo>
                  <a:pt x="1302" y="13"/>
                </a:lnTo>
                <a:lnTo>
                  <a:pt x="1302" y="25"/>
                </a:lnTo>
                <a:lnTo>
                  <a:pt x="1302" y="43"/>
                </a:lnTo>
                <a:lnTo>
                  <a:pt x="1308" y="67"/>
                </a:lnTo>
                <a:lnTo>
                  <a:pt x="1308" y="91"/>
                </a:lnTo>
                <a:lnTo>
                  <a:pt x="1308" y="115"/>
                </a:lnTo>
                <a:lnTo>
                  <a:pt x="1308" y="145"/>
                </a:lnTo>
                <a:lnTo>
                  <a:pt x="1308" y="175"/>
                </a:lnTo>
                <a:lnTo>
                  <a:pt x="1314" y="211"/>
                </a:lnTo>
                <a:lnTo>
                  <a:pt x="1314" y="247"/>
                </a:lnTo>
                <a:lnTo>
                  <a:pt x="1314" y="277"/>
                </a:lnTo>
                <a:lnTo>
                  <a:pt x="1314" y="313"/>
                </a:lnTo>
                <a:lnTo>
                  <a:pt x="1320" y="349"/>
                </a:lnTo>
                <a:lnTo>
                  <a:pt x="1320" y="385"/>
                </a:lnTo>
                <a:lnTo>
                  <a:pt x="1320" y="415"/>
                </a:lnTo>
                <a:lnTo>
                  <a:pt x="1320" y="445"/>
                </a:lnTo>
                <a:lnTo>
                  <a:pt x="1320" y="469"/>
                </a:lnTo>
                <a:lnTo>
                  <a:pt x="1326" y="493"/>
                </a:lnTo>
                <a:lnTo>
                  <a:pt x="1326" y="517"/>
                </a:lnTo>
                <a:lnTo>
                  <a:pt x="1326" y="535"/>
                </a:lnTo>
                <a:lnTo>
                  <a:pt x="1326" y="547"/>
                </a:lnTo>
                <a:lnTo>
                  <a:pt x="1326" y="553"/>
                </a:lnTo>
                <a:lnTo>
                  <a:pt x="1332" y="559"/>
                </a:lnTo>
                <a:lnTo>
                  <a:pt x="1332" y="553"/>
                </a:lnTo>
                <a:lnTo>
                  <a:pt x="1332" y="547"/>
                </a:lnTo>
                <a:lnTo>
                  <a:pt x="1338" y="535"/>
                </a:lnTo>
                <a:lnTo>
                  <a:pt x="1338" y="517"/>
                </a:lnTo>
                <a:lnTo>
                  <a:pt x="1338" y="493"/>
                </a:lnTo>
                <a:lnTo>
                  <a:pt x="1338" y="469"/>
                </a:lnTo>
                <a:lnTo>
                  <a:pt x="1338" y="445"/>
                </a:lnTo>
                <a:lnTo>
                  <a:pt x="1344" y="415"/>
                </a:lnTo>
                <a:lnTo>
                  <a:pt x="1344" y="385"/>
                </a:lnTo>
                <a:lnTo>
                  <a:pt x="1344" y="349"/>
                </a:lnTo>
                <a:lnTo>
                  <a:pt x="1344" y="313"/>
                </a:lnTo>
                <a:lnTo>
                  <a:pt x="1350" y="283"/>
                </a:lnTo>
                <a:lnTo>
                  <a:pt x="1350" y="247"/>
                </a:lnTo>
                <a:lnTo>
                  <a:pt x="1350" y="211"/>
                </a:lnTo>
                <a:lnTo>
                  <a:pt x="1350" y="175"/>
                </a:lnTo>
                <a:lnTo>
                  <a:pt x="1350" y="145"/>
                </a:lnTo>
                <a:lnTo>
                  <a:pt x="1356" y="115"/>
                </a:lnTo>
                <a:lnTo>
                  <a:pt x="1356" y="91"/>
                </a:lnTo>
                <a:lnTo>
                  <a:pt x="1356" y="67"/>
                </a:lnTo>
                <a:lnTo>
                  <a:pt x="1356" y="43"/>
                </a:lnTo>
                <a:lnTo>
                  <a:pt x="1356" y="25"/>
                </a:lnTo>
                <a:lnTo>
                  <a:pt x="1362" y="13"/>
                </a:lnTo>
                <a:lnTo>
                  <a:pt x="1362" y="7"/>
                </a:lnTo>
                <a:lnTo>
                  <a:pt x="1362" y="0"/>
                </a:lnTo>
                <a:lnTo>
                  <a:pt x="1368" y="7"/>
                </a:lnTo>
                <a:lnTo>
                  <a:pt x="1368" y="13"/>
                </a:lnTo>
                <a:lnTo>
                  <a:pt x="1368" y="25"/>
                </a:lnTo>
                <a:lnTo>
                  <a:pt x="1368" y="43"/>
                </a:lnTo>
                <a:lnTo>
                  <a:pt x="1368" y="67"/>
                </a:lnTo>
                <a:lnTo>
                  <a:pt x="1374" y="91"/>
                </a:lnTo>
                <a:lnTo>
                  <a:pt x="1374" y="115"/>
                </a:lnTo>
                <a:lnTo>
                  <a:pt x="1374" y="145"/>
                </a:lnTo>
                <a:lnTo>
                  <a:pt x="1374" y="175"/>
                </a:lnTo>
                <a:lnTo>
                  <a:pt x="1374" y="211"/>
                </a:lnTo>
                <a:lnTo>
                  <a:pt x="1380" y="247"/>
                </a:lnTo>
                <a:lnTo>
                  <a:pt x="1380" y="277"/>
                </a:lnTo>
                <a:lnTo>
                  <a:pt x="1380" y="313"/>
                </a:lnTo>
                <a:lnTo>
                  <a:pt x="1380" y="349"/>
                </a:lnTo>
                <a:lnTo>
                  <a:pt x="1386" y="385"/>
                </a:lnTo>
                <a:lnTo>
                  <a:pt x="1386" y="415"/>
                </a:lnTo>
                <a:lnTo>
                  <a:pt x="1386" y="445"/>
                </a:lnTo>
                <a:lnTo>
                  <a:pt x="1386" y="469"/>
                </a:lnTo>
                <a:lnTo>
                  <a:pt x="1386" y="493"/>
                </a:lnTo>
                <a:lnTo>
                  <a:pt x="1392" y="517"/>
                </a:lnTo>
                <a:lnTo>
                  <a:pt x="1392" y="535"/>
                </a:lnTo>
                <a:lnTo>
                  <a:pt x="1392" y="547"/>
                </a:lnTo>
                <a:lnTo>
                  <a:pt x="1392" y="553"/>
                </a:lnTo>
                <a:lnTo>
                  <a:pt x="1398" y="559"/>
                </a:lnTo>
                <a:lnTo>
                  <a:pt x="1398" y="553"/>
                </a:lnTo>
                <a:lnTo>
                  <a:pt x="1398" y="547"/>
                </a:lnTo>
                <a:lnTo>
                  <a:pt x="1398" y="535"/>
                </a:lnTo>
                <a:lnTo>
                  <a:pt x="1404" y="517"/>
                </a:lnTo>
                <a:lnTo>
                  <a:pt x="1404" y="493"/>
                </a:lnTo>
                <a:lnTo>
                  <a:pt x="1404" y="469"/>
                </a:lnTo>
                <a:lnTo>
                  <a:pt x="1404" y="445"/>
                </a:lnTo>
                <a:lnTo>
                  <a:pt x="1404" y="415"/>
                </a:lnTo>
                <a:lnTo>
                  <a:pt x="1410" y="385"/>
                </a:lnTo>
                <a:lnTo>
                  <a:pt x="1410" y="349"/>
                </a:lnTo>
                <a:lnTo>
                  <a:pt x="1410" y="313"/>
                </a:lnTo>
                <a:lnTo>
                  <a:pt x="1410" y="283"/>
                </a:lnTo>
                <a:lnTo>
                  <a:pt x="1416" y="247"/>
                </a:lnTo>
                <a:lnTo>
                  <a:pt x="1416" y="211"/>
                </a:lnTo>
                <a:lnTo>
                  <a:pt x="1416" y="175"/>
                </a:lnTo>
                <a:lnTo>
                  <a:pt x="1416" y="145"/>
                </a:lnTo>
                <a:lnTo>
                  <a:pt x="1416" y="115"/>
                </a:lnTo>
                <a:lnTo>
                  <a:pt x="1422" y="91"/>
                </a:lnTo>
                <a:lnTo>
                  <a:pt x="1422" y="67"/>
                </a:lnTo>
                <a:lnTo>
                  <a:pt x="1422" y="43"/>
                </a:lnTo>
                <a:lnTo>
                  <a:pt x="1422" y="25"/>
                </a:lnTo>
                <a:lnTo>
                  <a:pt x="1428" y="13"/>
                </a:lnTo>
                <a:lnTo>
                  <a:pt x="1428" y="7"/>
                </a:lnTo>
                <a:lnTo>
                  <a:pt x="1428" y="0"/>
                </a:lnTo>
                <a:lnTo>
                  <a:pt x="1428" y="7"/>
                </a:lnTo>
                <a:lnTo>
                  <a:pt x="1434" y="13"/>
                </a:lnTo>
                <a:lnTo>
                  <a:pt x="1434" y="25"/>
                </a:lnTo>
                <a:lnTo>
                  <a:pt x="1434" y="43"/>
                </a:lnTo>
                <a:lnTo>
                  <a:pt x="1434" y="67"/>
                </a:lnTo>
                <a:lnTo>
                  <a:pt x="1434" y="91"/>
                </a:lnTo>
                <a:lnTo>
                  <a:pt x="1440" y="115"/>
                </a:lnTo>
                <a:lnTo>
                  <a:pt x="1440" y="145"/>
                </a:lnTo>
                <a:lnTo>
                  <a:pt x="1440" y="175"/>
                </a:lnTo>
                <a:lnTo>
                  <a:pt x="1440" y="211"/>
                </a:lnTo>
                <a:lnTo>
                  <a:pt x="1446" y="247"/>
                </a:lnTo>
                <a:lnTo>
                  <a:pt x="1446" y="277"/>
                </a:lnTo>
                <a:lnTo>
                  <a:pt x="1446" y="313"/>
                </a:lnTo>
                <a:lnTo>
                  <a:pt x="1446" y="349"/>
                </a:lnTo>
                <a:lnTo>
                  <a:pt x="1446" y="385"/>
                </a:lnTo>
                <a:lnTo>
                  <a:pt x="1452" y="415"/>
                </a:lnTo>
                <a:lnTo>
                  <a:pt x="1452" y="445"/>
                </a:lnTo>
                <a:lnTo>
                  <a:pt x="1452" y="469"/>
                </a:lnTo>
                <a:lnTo>
                  <a:pt x="1452" y="493"/>
                </a:lnTo>
                <a:lnTo>
                  <a:pt x="1452" y="517"/>
                </a:lnTo>
                <a:lnTo>
                  <a:pt x="1458" y="535"/>
                </a:lnTo>
                <a:lnTo>
                  <a:pt x="1458" y="547"/>
                </a:lnTo>
                <a:lnTo>
                  <a:pt x="1458" y="553"/>
                </a:lnTo>
                <a:lnTo>
                  <a:pt x="1464" y="559"/>
                </a:lnTo>
                <a:lnTo>
                  <a:pt x="1464" y="553"/>
                </a:lnTo>
                <a:lnTo>
                  <a:pt x="1464" y="547"/>
                </a:lnTo>
                <a:lnTo>
                  <a:pt x="1464" y="535"/>
                </a:lnTo>
                <a:lnTo>
                  <a:pt x="1464" y="517"/>
                </a:lnTo>
                <a:lnTo>
                  <a:pt x="1470" y="493"/>
                </a:lnTo>
                <a:lnTo>
                  <a:pt x="1470" y="469"/>
                </a:lnTo>
                <a:lnTo>
                  <a:pt x="1470" y="445"/>
                </a:lnTo>
                <a:lnTo>
                  <a:pt x="1470" y="415"/>
                </a:lnTo>
                <a:lnTo>
                  <a:pt x="1476" y="385"/>
                </a:lnTo>
                <a:lnTo>
                  <a:pt x="1476" y="349"/>
                </a:lnTo>
                <a:lnTo>
                  <a:pt x="1476" y="313"/>
                </a:lnTo>
                <a:lnTo>
                  <a:pt x="1476" y="283"/>
                </a:lnTo>
                <a:lnTo>
                  <a:pt x="1476" y="247"/>
                </a:lnTo>
                <a:lnTo>
                  <a:pt x="1482" y="211"/>
                </a:lnTo>
                <a:lnTo>
                  <a:pt x="1482" y="175"/>
                </a:lnTo>
                <a:lnTo>
                  <a:pt x="1482" y="145"/>
                </a:lnTo>
                <a:lnTo>
                  <a:pt x="1482" y="115"/>
                </a:lnTo>
                <a:lnTo>
                  <a:pt x="1482" y="91"/>
                </a:lnTo>
                <a:lnTo>
                  <a:pt x="1488" y="67"/>
                </a:lnTo>
                <a:lnTo>
                  <a:pt x="1488" y="43"/>
                </a:lnTo>
                <a:lnTo>
                  <a:pt x="1488" y="25"/>
                </a:lnTo>
                <a:lnTo>
                  <a:pt x="1488" y="13"/>
                </a:lnTo>
                <a:lnTo>
                  <a:pt x="1494" y="7"/>
                </a:lnTo>
                <a:lnTo>
                  <a:pt x="1494" y="0"/>
                </a:lnTo>
                <a:lnTo>
                  <a:pt x="1494" y="7"/>
                </a:lnTo>
                <a:lnTo>
                  <a:pt x="1494" y="13"/>
                </a:lnTo>
                <a:lnTo>
                  <a:pt x="1500" y="25"/>
                </a:lnTo>
                <a:lnTo>
                  <a:pt x="1500" y="43"/>
                </a:lnTo>
                <a:lnTo>
                  <a:pt x="1500" y="67"/>
                </a:lnTo>
                <a:lnTo>
                  <a:pt x="1500" y="91"/>
                </a:lnTo>
                <a:lnTo>
                  <a:pt x="1500" y="115"/>
                </a:lnTo>
                <a:lnTo>
                  <a:pt x="1506" y="145"/>
                </a:lnTo>
                <a:lnTo>
                  <a:pt x="1506" y="175"/>
                </a:lnTo>
                <a:lnTo>
                  <a:pt x="1506" y="211"/>
                </a:lnTo>
                <a:lnTo>
                  <a:pt x="1506" y="247"/>
                </a:lnTo>
                <a:lnTo>
                  <a:pt x="1512" y="277"/>
                </a:lnTo>
                <a:lnTo>
                  <a:pt x="1512" y="313"/>
                </a:lnTo>
                <a:lnTo>
                  <a:pt x="1512" y="349"/>
                </a:lnTo>
                <a:lnTo>
                  <a:pt x="1512" y="385"/>
                </a:lnTo>
                <a:lnTo>
                  <a:pt x="1512" y="415"/>
                </a:lnTo>
                <a:lnTo>
                  <a:pt x="1518" y="445"/>
                </a:lnTo>
                <a:lnTo>
                  <a:pt x="1518" y="469"/>
                </a:lnTo>
                <a:lnTo>
                  <a:pt x="1518" y="493"/>
                </a:lnTo>
                <a:lnTo>
                  <a:pt x="1518" y="517"/>
                </a:lnTo>
                <a:lnTo>
                  <a:pt x="1524" y="535"/>
                </a:lnTo>
                <a:lnTo>
                  <a:pt x="1524" y="547"/>
                </a:lnTo>
                <a:lnTo>
                  <a:pt x="1524" y="553"/>
                </a:lnTo>
                <a:lnTo>
                  <a:pt x="1524" y="559"/>
                </a:lnTo>
                <a:lnTo>
                  <a:pt x="1530" y="553"/>
                </a:lnTo>
                <a:lnTo>
                  <a:pt x="1530" y="547"/>
                </a:lnTo>
                <a:lnTo>
                  <a:pt x="1530" y="535"/>
                </a:lnTo>
                <a:lnTo>
                  <a:pt x="1530" y="517"/>
                </a:lnTo>
                <a:lnTo>
                  <a:pt x="1530" y="493"/>
                </a:lnTo>
                <a:lnTo>
                  <a:pt x="1536" y="469"/>
                </a:lnTo>
                <a:lnTo>
                  <a:pt x="1536" y="445"/>
                </a:lnTo>
                <a:lnTo>
                  <a:pt x="1536" y="415"/>
                </a:lnTo>
                <a:lnTo>
                  <a:pt x="1536" y="385"/>
                </a:lnTo>
                <a:lnTo>
                  <a:pt x="1542" y="349"/>
                </a:lnTo>
                <a:lnTo>
                  <a:pt x="1542" y="313"/>
                </a:lnTo>
                <a:lnTo>
                  <a:pt x="1542" y="283"/>
                </a:lnTo>
                <a:lnTo>
                  <a:pt x="1542" y="247"/>
                </a:lnTo>
                <a:lnTo>
                  <a:pt x="1542" y="211"/>
                </a:lnTo>
                <a:lnTo>
                  <a:pt x="1548" y="175"/>
                </a:lnTo>
                <a:lnTo>
                  <a:pt x="1548" y="145"/>
                </a:lnTo>
                <a:lnTo>
                  <a:pt x="1548" y="115"/>
                </a:lnTo>
                <a:lnTo>
                  <a:pt x="1548" y="91"/>
                </a:lnTo>
                <a:lnTo>
                  <a:pt x="1554" y="67"/>
                </a:lnTo>
                <a:lnTo>
                  <a:pt x="1554" y="43"/>
                </a:lnTo>
                <a:lnTo>
                  <a:pt x="1554" y="25"/>
                </a:lnTo>
                <a:lnTo>
                  <a:pt x="1554" y="13"/>
                </a:lnTo>
                <a:lnTo>
                  <a:pt x="1554" y="7"/>
                </a:lnTo>
                <a:lnTo>
                  <a:pt x="1560" y="0"/>
                </a:lnTo>
                <a:lnTo>
                  <a:pt x="1560" y="7"/>
                </a:lnTo>
                <a:lnTo>
                  <a:pt x="1560" y="13"/>
                </a:lnTo>
                <a:lnTo>
                  <a:pt x="1560" y="25"/>
                </a:lnTo>
                <a:lnTo>
                  <a:pt x="1566" y="43"/>
                </a:lnTo>
                <a:lnTo>
                  <a:pt x="1566" y="67"/>
                </a:lnTo>
                <a:lnTo>
                  <a:pt x="1566" y="91"/>
                </a:lnTo>
                <a:lnTo>
                  <a:pt x="1566" y="115"/>
                </a:lnTo>
                <a:lnTo>
                  <a:pt x="1572" y="145"/>
                </a:lnTo>
                <a:lnTo>
                  <a:pt x="1572" y="175"/>
                </a:lnTo>
                <a:lnTo>
                  <a:pt x="1572" y="211"/>
                </a:lnTo>
                <a:lnTo>
                  <a:pt x="1572" y="247"/>
                </a:lnTo>
                <a:lnTo>
                  <a:pt x="1572" y="277"/>
                </a:lnTo>
                <a:lnTo>
                  <a:pt x="1578" y="313"/>
                </a:lnTo>
                <a:lnTo>
                  <a:pt x="1578" y="349"/>
                </a:lnTo>
                <a:lnTo>
                  <a:pt x="1578" y="385"/>
                </a:lnTo>
                <a:lnTo>
                  <a:pt x="1578" y="415"/>
                </a:lnTo>
                <a:lnTo>
                  <a:pt x="1578" y="445"/>
                </a:lnTo>
                <a:lnTo>
                  <a:pt x="1584" y="469"/>
                </a:lnTo>
                <a:lnTo>
                  <a:pt x="1584" y="493"/>
                </a:lnTo>
                <a:lnTo>
                  <a:pt x="1584" y="517"/>
                </a:lnTo>
                <a:lnTo>
                  <a:pt x="1584" y="535"/>
                </a:lnTo>
                <a:lnTo>
                  <a:pt x="1590" y="547"/>
                </a:lnTo>
                <a:lnTo>
                  <a:pt x="1590" y="553"/>
                </a:lnTo>
                <a:lnTo>
                  <a:pt x="1590" y="559"/>
                </a:lnTo>
                <a:lnTo>
                  <a:pt x="1590" y="553"/>
                </a:lnTo>
                <a:lnTo>
                  <a:pt x="1596" y="547"/>
                </a:lnTo>
                <a:lnTo>
                  <a:pt x="1596" y="535"/>
                </a:lnTo>
                <a:lnTo>
                  <a:pt x="1596" y="517"/>
                </a:lnTo>
                <a:lnTo>
                  <a:pt x="1596" y="493"/>
                </a:lnTo>
                <a:lnTo>
                  <a:pt x="1602" y="469"/>
                </a:lnTo>
                <a:lnTo>
                  <a:pt x="1602" y="445"/>
                </a:lnTo>
                <a:lnTo>
                  <a:pt x="1602" y="415"/>
                </a:lnTo>
                <a:lnTo>
                  <a:pt x="1602" y="385"/>
                </a:lnTo>
                <a:lnTo>
                  <a:pt x="1602" y="349"/>
                </a:lnTo>
                <a:lnTo>
                  <a:pt x="1608" y="313"/>
                </a:lnTo>
                <a:lnTo>
                  <a:pt x="1608" y="283"/>
                </a:lnTo>
                <a:lnTo>
                  <a:pt x="1608" y="247"/>
                </a:lnTo>
                <a:lnTo>
                  <a:pt x="1608" y="211"/>
                </a:lnTo>
                <a:lnTo>
                  <a:pt x="1608" y="175"/>
                </a:lnTo>
                <a:lnTo>
                  <a:pt x="1614" y="145"/>
                </a:lnTo>
                <a:lnTo>
                  <a:pt x="1614" y="115"/>
                </a:lnTo>
                <a:lnTo>
                  <a:pt x="1614" y="91"/>
                </a:lnTo>
                <a:lnTo>
                  <a:pt x="1614" y="67"/>
                </a:lnTo>
                <a:lnTo>
                  <a:pt x="1620" y="43"/>
                </a:lnTo>
                <a:lnTo>
                  <a:pt x="1620" y="25"/>
                </a:lnTo>
                <a:lnTo>
                  <a:pt x="1620" y="13"/>
                </a:lnTo>
                <a:lnTo>
                  <a:pt x="1620" y="7"/>
                </a:lnTo>
                <a:lnTo>
                  <a:pt x="1626" y="0"/>
                </a:lnTo>
                <a:lnTo>
                  <a:pt x="1626" y="7"/>
                </a:lnTo>
                <a:lnTo>
                  <a:pt x="1626" y="13"/>
                </a:lnTo>
                <a:lnTo>
                  <a:pt x="1626" y="25"/>
                </a:lnTo>
                <a:lnTo>
                  <a:pt x="1626" y="43"/>
                </a:lnTo>
                <a:lnTo>
                  <a:pt x="1632" y="67"/>
                </a:lnTo>
                <a:lnTo>
                  <a:pt x="1632" y="91"/>
                </a:lnTo>
                <a:lnTo>
                  <a:pt x="1632" y="115"/>
                </a:lnTo>
                <a:lnTo>
                  <a:pt x="1632" y="145"/>
                </a:lnTo>
                <a:lnTo>
                  <a:pt x="1638" y="175"/>
                </a:lnTo>
                <a:lnTo>
                  <a:pt x="1638" y="211"/>
                </a:lnTo>
                <a:lnTo>
                  <a:pt x="1638" y="247"/>
                </a:lnTo>
                <a:lnTo>
                  <a:pt x="1638" y="277"/>
                </a:lnTo>
                <a:lnTo>
                  <a:pt x="1638" y="313"/>
                </a:lnTo>
                <a:lnTo>
                  <a:pt x="1644" y="349"/>
                </a:lnTo>
                <a:lnTo>
                  <a:pt x="1644" y="385"/>
                </a:lnTo>
                <a:lnTo>
                  <a:pt x="1644" y="415"/>
                </a:lnTo>
                <a:lnTo>
                  <a:pt x="1644" y="445"/>
                </a:lnTo>
                <a:lnTo>
                  <a:pt x="1650" y="469"/>
                </a:lnTo>
                <a:lnTo>
                  <a:pt x="1650" y="493"/>
                </a:lnTo>
                <a:lnTo>
                  <a:pt x="1650" y="517"/>
                </a:lnTo>
                <a:lnTo>
                  <a:pt x="1650" y="535"/>
                </a:lnTo>
                <a:lnTo>
                  <a:pt x="1650" y="547"/>
                </a:lnTo>
                <a:lnTo>
                  <a:pt x="1656" y="553"/>
                </a:lnTo>
                <a:lnTo>
                  <a:pt x="1656" y="559"/>
                </a:lnTo>
                <a:lnTo>
                  <a:pt x="1656" y="553"/>
                </a:lnTo>
                <a:lnTo>
                  <a:pt x="1656" y="547"/>
                </a:lnTo>
                <a:lnTo>
                  <a:pt x="1662" y="535"/>
                </a:lnTo>
                <a:lnTo>
                  <a:pt x="1662" y="517"/>
                </a:lnTo>
                <a:lnTo>
                  <a:pt x="1662" y="493"/>
                </a:lnTo>
                <a:lnTo>
                  <a:pt x="1662" y="469"/>
                </a:lnTo>
                <a:lnTo>
                  <a:pt x="1668" y="445"/>
                </a:lnTo>
                <a:lnTo>
                  <a:pt x="1668" y="415"/>
                </a:lnTo>
                <a:lnTo>
                  <a:pt x="1668" y="385"/>
                </a:lnTo>
                <a:lnTo>
                  <a:pt x="1668" y="349"/>
                </a:lnTo>
                <a:lnTo>
                  <a:pt x="1668" y="313"/>
                </a:lnTo>
                <a:lnTo>
                  <a:pt x="1674" y="277"/>
                </a:lnTo>
                <a:lnTo>
                  <a:pt x="1674" y="247"/>
                </a:lnTo>
                <a:lnTo>
                  <a:pt x="1674" y="211"/>
                </a:lnTo>
                <a:lnTo>
                  <a:pt x="1674" y="175"/>
                </a:lnTo>
                <a:lnTo>
                  <a:pt x="1680" y="145"/>
                </a:lnTo>
                <a:lnTo>
                  <a:pt x="1680" y="115"/>
                </a:lnTo>
                <a:lnTo>
                  <a:pt x="1680" y="91"/>
                </a:lnTo>
                <a:lnTo>
                  <a:pt x="1680" y="67"/>
                </a:lnTo>
                <a:lnTo>
                  <a:pt x="1680" y="43"/>
                </a:lnTo>
                <a:lnTo>
                  <a:pt x="1686" y="25"/>
                </a:lnTo>
                <a:lnTo>
                  <a:pt x="1686" y="13"/>
                </a:lnTo>
                <a:lnTo>
                  <a:pt x="1686" y="7"/>
                </a:lnTo>
                <a:lnTo>
                  <a:pt x="1686" y="0"/>
                </a:lnTo>
                <a:lnTo>
                  <a:pt x="1692" y="7"/>
                </a:lnTo>
                <a:lnTo>
                  <a:pt x="1692" y="13"/>
                </a:lnTo>
                <a:lnTo>
                  <a:pt x="1692" y="25"/>
                </a:lnTo>
                <a:lnTo>
                  <a:pt x="1692" y="43"/>
                </a:lnTo>
                <a:lnTo>
                  <a:pt x="1698" y="67"/>
                </a:lnTo>
                <a:lnTo>
                  <a:pt x="1698" y="91"/>
                </a:lnTo>
                <a:lnTo>
                  <a:pt x="1698" y="115"/>
                </a:lnTo>
                <a:lnTo>
                  <a:pt x="1698" y="145"/>
                </a:lnTo>
                <a:lnTo>
                  <a:pt x="1698" y="175"/>
                </a:lnTo>
                <a:lnTo>
                  <a:pt x="1704" y="211"/>
                </a:lnTo>
                <a:lnTo>
                  <a:pt x="1704" y="247"/>
                </a:lnTo>
                <a:lnTo>
                  <a:pt x="1704" y="277"/>
                </a:lnTo>
                <a:lnTo>
                  <a:pt x="1704" y="313"/>
                </a:lnTo>
                <a:lnTo>
                  <a:pt x="1704" y="349"/>
                </a:lnTo>
                <a:lnTo>
                  <a:pt x="1710" y="385"/>
                </a:lnTo>
                <a:lnTo>
                  <a:pt x="1710" y="415"/>
                </a:lnTo>
                <a:lnTo>
                  <a:pt x="1710" y="445"/>
                </a:lnTo>
                <a:lnTo>
                  <a:pt x="1710" y="469"/>
                </a:lnTo>
                <a:lnTo>
                  <a:pt x="1716" y="493"/>
                </a:lnTo>
                <a:lnTo>
                  <a:pt x="1716" y="517"/>
                </a:lnTo>
                <a:lnTo>
                  <a:pt x="1716" y="535"/>
                </a:lnTo>
                <a:lnTo>
                  <a:pt x="1716" y="547"/>
                </a:lnTo>
                <a:lnTo>
                  <a:pt x="1716" y="553"/>
                </a:lnTo>
                <a:lnTo>
                  <a:pt x="1722" y="559"/>
                </a:lnTo>
                <a:lnTo>
                  <a:pt x="1722" y="553"/>
                </a:lnTo>
                <a:lnTo>
                  <a:pt x="1722" y="547"/>
                </a:lnTo>
                <a:lnTo>
                  <a:pt x="1728" y="535"/>
                </a:lnTo>
                <a:lnTo>
                  <a:pt x="1728" y="517"/>
                </a:lnTo>
                <a:lnTo>
                  <a:pt x="1728" y="493"/>
                </a:lnTo>
                <a:lnTo>
                  <a:pt x="1728" y="469"/>
                </a:lnTo>
                <a:lnTo>
                  <a:pt x="1728" y="445"/>
                </a:lnTo>
                <a:lnTo>
                  <a:pt x="1734" y="415"/>
                </a:lnTo>
                <a:lnTo>
                  <a:pt x="1734" y="385"/>
                </a:lnTo>
                <a:lnTo>
                  <a:pt x="1734" y="349"/>
                </a:lnTo>
                <a:lnTo>
                  <a:pt x="1734" y="313"/>
                </a:lnTo>
                <a:lnTo>
                  <a:pt x="1734" y="283"/>
                </a:lnTo>
                <a:lnTo>
                  <a:pt x="1740" y="247"/>
                </a:lnTo>
                <a:lnTo>
                  <a:pt x="1740" y="211"/>
                </a:lnTo>
                <a:lnTo>
                  <a:pt x="1740" y="175"/>
                </a:lnTo>
                <a:lnTo>
                  <a:pt x="1740" y="145"/>
                </a:lnTo>
                <a:lnTo>
                  <a:pt x="1746" y="115"/>
                </a:lnTo>
                <a:lnTo>
                  <a:pt x="1746" y="91"/>
                </a:lnTo>
                <a:lnTo>
                  <a:pt x="1746" y="67"/>
                </a:lnTo>
                <a:lnTo>
                  <a:pt x="1746" y="43"/>
                </a:lnTo>
                <a:lnTo>
                  <a:pt x="1746" y="25"/>
                </a:lnTo>
                <a:lnTo>
                  <a:pt x="1752" y="13"/>
                </a:lnTo>
                <a:lnTo>
                  <a:pt x="1752" y="7"/>
                </a:lnTo>
                <a:lnTo>
                  <a:pt x="1752" y="0"/>
                </a:lnTo>
                <a:lnTo>
                  <a:pt x="1752" y="7"/>
                </a:lnTo>
                <a:lnTo>
                  <a:pt x="1758" y="13"/>
                </a:lnTo>
                <a:lnTo>
                  <a:pt x="1758" y="25"/>
                </a:lnTo>
                <a:lnTo>
                  <a:pt x="1758" y="43"/>
                </a:lnTo>
                <a:lnTo>
                  <a:pt x="1758" y="67"/>
                </a:lnTo>
                <a:lnTo>
                  <a:pt x="1764" y="91"/>
                </a:lnTo>
                <a:lnTo>
                  <a:pt x="1764" y="115"/>
                </a:lnTo>
                <a:lnTo>
                  <a:pt x="1764" y="145"/>
                </a:lnTo>
                <a:lnTo>
                  <a:pt x="1764" y="175"/>
                </a:lnTo>
                <a:lnTo>
                  <a:pt x="1764" y="211"/>
                </a:lnTo>
                <a:lnTo>
                  <a:pt x="1770" y="247"/>
                </a:lnTo>
                <a:lnTo>
                  <a:pt x="1770" y="277"/>
                </a:lnTo>
                <a:lnTo>
                  <a:pt x="1770" y="313"/>
                </a:lnTo>
                <a:lnTo>
                  <a:pt x="1770" y="349"/>
                </a:lnTo>
                <a:lnTo>
                  <a:pt x="1776" y="385"/>
                </a:lnTo>
                <a:lnTo>
                  <a:pt x="1776" y="415"/>
                </a:lnTo>
                <a:lnTo>
                  <a:pt x="1776" y="445"/>
                </a:lnTo>
                <a:lnTo>
                  <a:pt x="1776" y="469"/>
                </a:lnTo>
                <a:lnTo>
                  <a:pt x="1776" y="493"/>
                </a:lnTo>
                <a:lnTo>
                  <a:pt x="1782" y="517"/>
                </a:lnTo>
                <a:lnTo>
                  <a:pt x="1782" y="535"/>
                </a:lnTo>
                <a:lnTo>
                  <a:pt x="1782" y="547"/>
                </a:lnTo>
                <a:lnTo>
                  <a:pt x="1782" y="553"/>
                </a:lnTo>
                <a:lnTo>
                  <a:pt x="1788" y="559"/>
                </a:lnTo>
                <a:lnTo>
                  <a:pt x="1788" y="553"/>
                </a:lnTo>
                <a:lnTo>
                  <a:pt x="1788" y="547"/>
                </a:lnTo>
                <a:lnTo>
                  <a:pt x="1788" y="535"/>
                </a:lnTo>
                <a:lnTo>
                  <a:pt x="1794" y="517"/>
                </a:lnTo>
                <a:lnTo>
                  <a:pt x="1794" y="493"/>
                </a:lnTo>
                <a:lnTo>
                  <a:pt x="1794" y="469"/>
                </a:lnTo>
                <a:lnTo>
                  <a:pt x="1794" y="445"/>
                </a:lnTo>
                <a:lnTo>
                  <a:pt x="1794" y="415"/>
                </a:lnTo>
                <a:lnTo>
                  <a:pt x="1800" y="385"/>
                </a:lnTo>
                <a:lnTo>
                  <a:pt x="1800" y="349"/>
                </a:lnTo>
                <a:lnTo>
                  <a:pt x="1800" y="313"/>
                </a:lnTo>
                <a:lnTo>
                  <a:pt x="1800" y="283"/>
                </a:lnTo>
                <a:lnTo>
                  <a:pt x="1806" y="247"/>
                </a:lnTo>
                <a:lnTo>
                  <a:pt x="1806" y="211"/>
                </a:lnTo>
                <a:lnTo>
                  <a:pt x="1806" y="175"/>
                </a:lnTo>
                <a:lnTo>
                  <a:pt x="1806" y="145"/>
                </a:lnTo>
                <a:lnTo>
                  <a:pt x="1806" y="115"/>
                </a:lnTo>
                <a:lnTo>
                  <a:pt x="1812" y="91"/>
                </a:lnTo>
                <a:lnTo>
                  <a:pt x="1812" y="67"/>
                </a:lnTo>
                <a:lnTo>
                  <a:pt x="1812" y="43"/>
                </a:lnTo>
                <a:lnTo>
                  <a:pt x="1812" y="25"/>
                </a:lnTo>
                <a:lnTo>
                  <a:pt x="1812" y="13"/>
                </a:lnTo>
                <a:lnTo>
                  <a:pt x="1818" y="7"/>
                </a:lnTo>
                <a:lnTo>
                  <a:pt x="1818" y="0"/>
                </a:lnTo>
                <a:lnTo>
                  <a:pt x="1818" y="7"/>
                </a:lnTo>
                <a:lnTo>
                  <a:pt x="1824" y="13"/>
                </a:lnTo>
                <a:lnTo>
                  <a:pt x="1824" y="25"/>
                </a:lnTo>
                <a:lnTo>
                  <a:pt x="1824" y="43"/>
                </a:lnTo>
                <a:lnTo>
                  <a:pt x="1824" y="67"/>
                </a:lnTo>
                <a:lnTo>
                  <a:pt x="1824" y="91"/>
                </a:lnTo>
                <a:lnTo>
                  <a:pt x="1830" y="115"/>
                </a:lnTo>
                <a:lnTo>
                  <a:pt x="1830" y="145"/>
                </a:lnTo>
                <a:lnTo>
                  <a:pt x="1830" y="175"/>
                </a:lnTo>
                <a:lnTo>
                  <a:pt x="1830" y="211"/>
                </a:lnTo>
                <a:lnTo>
                  <a:pt x="1830" y="247"/>
                </a:lnTo>
                <a:lnTo>
                  <a:pt x="1836" y="283"/>
                </a:lnTo>
                <a:lnTo>
                  <a:pt x="1836" y="313"/>
                </a:lnTo>
                <a:lnTo>
                  <a:pt x="1836" y="349"/>
                </a:lnTo>
                <a:lnTo>
                  <a:pt x="1836" y="385"/>
                </a:lnTo>
                <a:lnTo>
                  <a:pt x="1842" y="415"/>
                </a:lnTo>
                <a:lnTo>
                  <a:pt x="1842" y="445"/>
                </a:lnTo>
                <a:lnTo>
                  <a:pt x="1842" y="469"/>
                </a:lnTo>
                <a:lnTo>
                  <a:pt x="1842" y="493"/>
                </a:lnTo>
                <a:lnTo>
                  <a:pt x="1842" y="517"/>
                </a:lnTo>
                <a:lnTo>
                  <a:pt x="1848" y="535"/>
                </a:lnTo>
                <a:lnTo>
                  <a:pt x="1848" y="547"/>
                </a:lnTo>
                <a:lnTo>
                  <a:pt x="1848" y="553"/>
                </a:lnTo>
                <a:lnTo>
                  <a:pt x="1854" y="559"/>
                </a:lnTo>
                <a:lnTo>
                  <a:pt x="1854" y="553"/>
                </a:lnTo>
                <a:lnTo>
                  <a:pt x="1854" y="547"/>
                </a:lnTo>
                <a:lnTo>
                  <a:pt x="1854" y="535"/>
                </a:lnTo>
                <a:lnTo>
                  <a:pt x="1854" y="517"/>
                </a:lnTo>
                <a:lnTo>
                  <a:pt x="1860" y="493"/>
                </a:lnTo>
                <a:lnTo>
                  <a:pt x="1860" y="469"/>
                </a:lnTo>
                <a:lnTo>
                  <a:pt x="1860" y="445"/>
                </a:lnTo>
                <a:lnTo>
                  <a:pt x="1860" y="415"/>
                </a:lnTo>
                <a:lnTo>
                  <a:pt x="1860" y="385"/>
                </a:lnTo>
                <a:lnTo>
                  <a:pt x="1866" y="349"/>
                </a:lnTo>
                <a:lnTo>
                  <a:pt x="1866" y="313"/>
                </a:lnTo>
                <a:lnTo>
                  <a:pt x="1866" y="283"/>
                </a:lnTo>
                <a:lnTo>
                  <a:pt x="1866" y="247"/>
                </a:lnTo>
                <a:lnTo>
                  <a:pt x="1872" y="211"/>
                </a:lnTo>
                <a:lnTo>
                  <a:pt x="1872" y="175"/>
                </a:lnTo>
                <a:lnTo>
                  <a:pt x="1872" y="145"/>
                </a:lnTo>
                <a:lnTo>
                  <a:pt x="1872" y="115"/>
                </a:lnTo>
                <a:lnTo>
                  <a:pt x="1872" y="91"/>
                </a:lnTo>
                <a:lnTo>
                  <a:pt x="1878" y="67"/>
                </a:lnTo>
                <a:lnTo>
                  <a:pt x="1878" y="43"/>
                </a:lnTo>
                <a:lnTo>
                  <a:pt x="1878" y="25"/>
                </a:lnTo>
                <a:lnTo>
                  <a:pt x="1878" y="13"/>
                </a:lnTo>
                <a:lnTo>
                  <a:pt x="1878" y="7"/>
                </a:lnTo>
                <a:lnTo>
                  <a:pt x="1884" y="0"/>
                </a:lnTo>
                <a:lnTo>
                  <a:pt x="1884" y="7"/>
                </a:lnTo>
                <a:lnTo>
                  <a:pt x="1884" y="13"/>
                </a:lnTo>
                <a:lnTo>
                  <a:pt x="1890" y="25"/>
                </a:lnTo>
                <a:lnTo>
                  <a:pt x="1890" y="43"/>
                </a:lnTo>
                <a:lnTo>
                  <a:pt x="1890" y="67"/>
                </a:lnTo>
                <a:lnTo>
                  <a:pt x="1890" y="91"/>
                </a:lnTo>
                <a:lnTo>
                  <a:pt x="1890" y="115"/>
                </a:lnTo>
                <a:lnTo>
                  <a:pt x="1896" y="145"/>
                </a:lnTo>
                <a:lnTo>
                  <a:pt x="1896" y="175"/>
                </a:lnTo>
                <a:lnTo>
                  <a:pt x="1896" y="211"/>
                </a:lnTo>
                <a:lnTo>
                  <a:pt x="1896" y="247"/>
                </a:lnTo>
                <a:lnTo>
                  <a:pt x="1902" y="277"/>
                </a:lnTo>
                <a:lnTo>
                  <a:pt x="1902" y="313"/>
                </a:lnTo>
                <a:lnTo>
                  <a:pt x="1902" y="349"/>
                </a:lnTo>
                <a:lnTo>
                  <a:pt x="1902" y="385"/>
                </a:lnTo>
                <a:lnTo>
                  <a:pt x="1902" y="415"/>
                </a:lnTo>
                <a:lnTo>
                  <a:pt x="1908" y="445"/>
                </a:lnTo>
                <a:lnTo>
                  <a:pt x="1908" y="469"/>
                </a:lnTo>
                <a:lnTo>
                  <a:pt x="1908" y="493"/>
                </a:lnTo>
                <a:lnTo>
                  <a:pt x="1908" y="517"/>
                </a:lnTo>
                <a:lnTo>
                  <a:pt x="1908" y="535"/>
                </a:lnTo>
                <a:lnTo>
                  <a:pt x="1914" y="547"/>
                </a:lnTo>
                <a:lnTo>
                  <a:pt x="1914" y="553"/>
                </a:lnTo>
                <a:lnTo>
                  <a:pt x="1914" y="559"/>
                </a:lnTo>
                <a:lnTo>
                  <a:pt x="1920" y="553"/>
                </a:lnTo>
                <a:lnTo>
                  <a:pt x="1920" y="547"/>
                </a:lnTo>
                <a:lnTo>
                  <a:pt x="1920" y="535"/>
                </a:lnTo>
                <a:lnTo>
                  <a:pt x="1920" y="517"/>
                </a:lnTo>
                <a:lnTo>
                  <a:pt x="1920" y="493"/>
                </a:lnTo>
                <a:lnTo>
                  <a:pt x="1926" y="469"/>
                </a:lnTo>
                <a:lnTo>
                  <a:pt x="1926" y="445"/>
                </a:lnTo>
                <a:lnTo>
                  <a:pt x="1926" y="415"/>
                </a:lnTo>
                <a:lnTo>
                  <a:pt x="1926" y="385"/>
                </a:lnTo>
                <a:lnTo>
                  <a:pt x="1932" y="349"/>
                </a:lnTo>
                <a:lnTo>
                  <a:pt x="1932" y="313"/>
                </a:lnTo>
                <a:lnTo>
                  <a:pt x="1932" y="277"/>
                </a:lnTo>
                <a:lnTo>
                  <a:pt x="1932" y="247"/>
                </a:lnTo>
                <a:lnTo>
                  <a:pt x="1932" y="211"/>
                </a:lnTo>
                <a:lnTo>
                  <a:pt x="1938" y="175"/>
                </a:lnTo>
                <a:lnTo>
                  <a:pt x="1938" y="145"/>
                </a:lnTo>
                <a:lnTo>
                  <a:pt x="1938" y="115"/>
                </a:lnTo>
                <a:lnTo>
                  <a:pt x="1938" y="91"/>
                </a:lnTo>
                <a:lnTo>
                  <a:pt x="1938" y="67"/>
                </a:lnTo>
                <a:lnTo>
                  <a:pt x="1944" y="43"/>
                </a:lnTo>
                <a:lnTo>
                  <a:pt x="1944" y="25"/>
                </a:lnTo>
                <a:lnTo>
                  <a:pt x="1944" y="13"/>
                </a:lnTo>
                <a:lnTo>
                  <a:pt x="1944" y="7"/>
                </a:lnTo>
                <a:lnTo>
                  <a:pt x="1950" y="0"/>
                </a:lnTo>
                <a:lnTo>
                  <a:pt x="1956" y="7"/>
                </a:lnTo>
                <a:lnTo>
                  <a:pt x="1956" y="13"/>
                </a:lnTo>
                <a:lnTo>
                  <a:pt x="1956" y="19"/>
                </a:lnTo>
                <a:lnTo>
                  <a:pt x="1956" y="25"/>
                </a:lnTo>
                <a:lnTo>
                  <a:pt x="1956" y="37"/>
                </a:lnTo>
                <a:lnTo>
                  <a:pt x="1962" y="43"/>
                </a:lnTo>
                <a:lnTo>
                  <a:pt x="1962" y="55"/>
                </a:lnTo>
                <a:lnTo>
                  <a:pt x="1962" y="67"/>
                </a:lnTo>
                <a:lnTo>
                  <a:pt x="1962" y="79"/>
                </a:lnTo>
                <a:lnTo>
                  <a:pt x="1968" y="91"/>
                </a:lnTo>
                <a:lnTo>
                  <a:pt x="1968" y="103"/>
                </a:lnTo>
                <a:lnTo>
                  <a:pt x="1968" y="115"/>
                </a:lnTo>
                <a:lnTo>
                  <a:pt x="1968" y="133"/>
                </a:lnTo>
                <a:lnTo>
                  <a:pt x="1968" y="145"/>
                </a:lnTo>
                <a:lnTo>
                  <a:pt x="1974" y="163"/>
                </a:lnTo>
                <a:lnTo>
                  <a:pt x="1974" y="175"/>
                </a:lnTo>
                <a:lnTo>
                  <a:pt x="1974" y="193"/>
                </a:lnTo>
                <a:lnTo>
                  <a:pt x="1974" y="211"/>
                </a:lnTo>
                <a:lnTo>
                  <a:pt x="1980" y="229"/>
                </a:lnTo>
                <a:lnTo>
                  <a:pt x="1980" y="247"/>
                </a:lnTo>
                <a:lnTo>
                  <a:pt x="1980" y="265"/>
                </a:lnTo>
                <a:lnTo>
                  <a:pt x="1980" y="277"/>
                </a:lnTo>
                <a:lnTo>
                  <a:pt x="1980" y="295"/>
                </a:lnTo>
                <a:lnTo>
                  <a:pt x="1986" y="313"/>
                </a:lnTo>
                <a:lnTo>
                  <a:pt x="1986" y="331"/>
                </a:lnTo>
                <a:lnTo>
                  <a:pt x="1986" y="349"/>
                </a:lnTo>
                <a:lnTo>
                  <a:pt x="1986" y="367"/>
                </a:lnTo>
                <a:lnTo>
                  <a:pt x="1986" y="385"/>
                </a:lnTo>
                <a:lnTo>
                  <a:pt x="1992" y="397"/>
                </a:lnTo>
                <a:lnTo>
                  <a:pt x="1992" y="415"/>
                </a:lnTo>
                <a:lnTo>
                  <a:pt x="1992" y="427"/>
                </a:lnTo>
                <a:lnTo>
                  <a:pt x="1992" y="445"/>
                </a:lnTo>
                <a:lnTo>
                  <a:pt x="1998" y="457"/>
                </a:lnTo>
                <a:lnTo>
                  <a:pt x="1998" y="469"/>
                </a:lnTo>
                <a:lnTo>
                  <a:pt x="1998" y="481"/>
                </a:lnTo>
                <a:lnTo>
                  <a:pt x="1998" y="493"/>
                </a:lnTo>
                <a:lnTo>
                  <a:pt x="1998" y="505"/>
                </a:lnTo>
                <a:lnTo>
                  <a:pt x="2004" y="517"/>
                </a:lnTo>
                <a:lnTo>
                  <a:pt x="2004" y="523"/>
                </a:lnTo>
                <a:lnTo>
                  <a:pt x="2004" y="535"/>
                </a:lnTo>
                <a:lnTo>
                  <a:pt x="2004" y="541"/>
                </a:lnTo>
                <a:lnTo>
                  <a:pt x="2004" y="547"/>
                </a:lnTo>
                <a:lnTo>
                  <a:pt x="2010" y="553"/>
                </a:lnTo>
                <a:lnTo>
                  <a:pt x="2016" y="559"/>
                </a:lnTo>
                <a:lnTo>
                  <a:pt x="2016" y="553"/>
                </a:lnTo>
                <a:lnTo>
                  <a:pt x="2022" y="547"/>
                </a:lnTo>
                <a:lnTo>
                  <a:pt x="2022" y="541"/>
                </a:lnTo>
                <a:lnTo>
                  <a:pt x="2022" y="535"/>
                </a:lnTo>
                <a:lnTo>
                  <a:pt x="2022" y="523"/>
                </a:lnTo>
                <a:lnTo>
                  <a:pt x="2028" y="517"/>
                </a:lnTo>
                <a:lnTo>
                  <a:pt x="2028" y="505"/>
                </a:lnTo>
                <a:lnTo>
                  <a:pt x="2028" y="493"/>
                </a:lnTo>
                <a:lnTo>
                  <a:pt x="2028" y="481"/>
                </a:lnTo>
                <a:lnTo>
                  <a:pt x="2028" y="469"/>
                </a:lnTo>
                <a:lnTo>
                  <a:pt x="2034" y="457"/>
                </a:lnTo>
                <a:lnTo>
                  <a:pt x="2034" y="445"/>
                </a:lnTo>
                <a:lnTo>
                  <a:pt x="2034" y="427"/>
                </a:lnTo>
                <a:lnTo>
                  <a:pt x="2034" y="415"/>
                </a:lnTo>
                <a:lnTo>
                  <a:pt x="2034" y="397"/>
                </a:lnTo>
                <a:lnTo>
                  <a:pt x="2040" y="385"/>
                </a:lnTo>
                <a:lnTo>
                  <a:pt x="2040" y="367"/>
                </a:lnTo>
                <a:lnTo>
                  <a:pt x="2040" y="349"/>
                </a:lnTo>
                <a:lnTo>
                  <a:pt x="2040" y="331"/>
                </a:lnTo>
                <a:lnTo>
                  <a:pt x="2046" y="313"/>
                </a:lnTo>
                <a:lnTo>
                  <a:pt x="2046" y="295"/>
                </a:lnTo>
                <a:lnTo>
                  <a:pt x="2046" y="283"/>
                </a:lnTo>
                <a:lnTo>
                  <a:pt x="2046" y="265"/>
                </a:lnTo>
                <a:lnTo>
                  <a:pt x="2046" y="247"/>
                </a:lnTo>
                <a:lnTo>
                  <a:pt x="2052" y="229"/>
                </a:lnTo>
                <a:lnTo>
                  <a:pt x="2052" y="211"/>
                </a:lnTo>
                <a:lnTo>
                  <a:pt x="2052" y="193"/>
                </a:lnTo>
                <a:lnTo>
                  <a:pt x="2052" y="175"/>
                </a:lnTo>
                <a:lnTo>
                  <a:pt x="2058" y="163"/>
                </a:lnTo>
                <a:lnTo>
                  <a:pt x="2058" y="145"/>
                </a:lnTo>
                <a:lnTo>
                  <a:pt x="2058" y="133"/>
                </a:lnTo>
                <a:lnTo>
                  <a:pt x="2058" y="115"/>
                </a:lnTo>
                <a:lnTo>
                  <a:pt x="2058" y="103"/>
                </a:lnTo>
                <a:lnTo>
                  <a:pt x="2064" y="91"/>
                </a:lnTo>
                <a:lnTo>
                  <a:pt x="2064" y="79"/>
                </a:lnTo>
                <a:lnTo>
                  <a:pt x="2064" y="67"/>
                </a:lnTo>
                <a:lnTo>
                  <a:pt x="2064" y="55"/>
                </a:lnTo>
                <a:lnTo>
                  <a:pt x="2064" y="43"/>
                </a:lnTo>
                <a:lnTo>
                  <a:pt x="2070" y="37"/>
                </a:lnTo>
                <a:lnTo>
                  <a:pt x="2070" y="25"/>
                </a:lnTo>
                <a:lnTo>
                  <a:pt x="2070" y="19"/>
                </a:lnTo>
                <a:lnTo>
                  <a:pt x="2070" y="13"/>
                </a:lnTo>
                <a:lnTo>
                  <a:pt x="2076" y="7"/>
                </a:lnTo>
                <a:lnTo>
                  <a:pt x="2082" y="0"/>
                </a:lnTo>
                <a:lnTo>
                  <a:pt x="2082" y="7"/>
                </a:lnTo>
                <a:lnTo>
                  <a:pt x="2082" y="13"/>
                </a:lnTo>
                <a:lnTo>
                  <a:pt x="2088" y="19"/>
                </a:lnTo>
                <a:lnTo>
                  <a:pt x="2088" y="25"/>
                </a:lnTo>
                <a:lnTo>
                  <a:pt x="2088" y="37"/>
                </a:lnTo>
                <a:lnTo>
                  <a:pt x="2088" y="43"/>
                </a:lnTo>
                <a:lnTo>
                  <a:pt x="2094" y="55"/>
                </a:lnTo>
                <a:lnTo>
                  <a:pt x="2094" y="67"/>
                </a:lnTo>
                <a:lnTo>
                  <a:pt x="2094" y="79"/>
                </a:lnTo>
                <a:lnTo>
                  <a:pt x="2094" y="91"/>
                </a:lnTo>
                <a:lnTo>
                  <a:pt x="2094" y="103"/>
                </a:lnTo>
                <a:lnTo>
                  <a:pt x="2100" y="115"/>
                </a:lnTo>
                <a:lnTo>
                  <a:pt x="2100" y="133"/>
                </a:lnTo>
                <a:lnTo>
                  <a:pt x="2100" y="145"/>
                </a:lnTo>
                <a:lnTo>
                  <a:pt x="2100" y="163"/>
                </a:lnTo>
                <a:lnTo>
                  <a:pt x="2106" y="175"/>
                </a:lnTo>
                <a:lnTo>
                  <a:pt x="2106" y="193"/>
                </a:lnTo>
                <a:lnTo>
                  <a:pt x="2106" y="211"/>
                </a:lnTo>
                <a:lnTo>
                  <a:pt x="2106" y="229"/>
                </a:lnTo>
                <a:lnTo>
                  <a:pt x="2106" y="247"/>
                </a:lnTo>
                <a:lnTo>
                  <a:pt x="2112" y="265"/>
                </a:lnTo>
                <a:lnTo>
                  <a:pt x="2112" y="283"/>
                </a:lnTo>
                <a:lnTo>
                  <a:pt x="2112" y="295"/>
                </a:lnTo>
                <a:lnTo>
                  <a:pt x="2112" y="313"/>
                </a:lnTo>
                <a:lnTo>
                  <a:pt x="2112" y="331"/>
                </a:lnTo>
                <a:lnTo>
                  <a:pt x="2118" y="349"/>
                </a:lnTo>
                <a:lnTo>
                  <a:pt x="2118" y="367"/>
                </a:lnTo>
                <a:lnTo>
                  <a:pt x="2118" y="385"/>
                </a:lnTo>
                <a:lnTo>
                  <a:pt x="2118" y="397"/>
                </a:lnTo>
                <a:lnTo>
                  <a:pt x="2124" y="415"/>
                </a:lnTo>
                <a:lnTo>
                  <a:pt x="2124" y="427"/>
                </a:lnTo>
                <a:lnTo>
                  <a:pt x="2124" y="445"/>
                </a:lnTo>
                <a:lnTo>
                  <a:pt x="2124" y="457"/>
                </a:lnTo>
                <a:lnTo>
                  <a:pt x="2124" y="469"/>
                </a:lnTo>
                <a:lnTo>
                  <a:pt x="2130" y="481"/>
                </a:lnTo>
                <a:lnTo>
                  <a:pt x="2130" y="493"/>
                </a:lnTo>
                <a:lnTo>
                  <a:pt x="2130" y="505"/>
                </a:lnTo>
                <a:lnTo>
                  <a:pt x="2130" y="517"/>
                </a:lnTo>
                <a:lnTo>
                  <a:pt x="2130" y="523"/>
                </a:lnTo>
                <a:lnTo>
                  <a:pt x="2136" y="535"/>
                </a:lnTo>
                <a:lnTo>
                  <a:pt x="2136" y="541"/>
                </a:lnTo>
                <a:lnTo>
                  <a:pt x="2136" y="547"/>
                </a:lnTo>
                <a:lnTo>
                  <a:pt x="2142" y="553"/>
                </a:lnTo>
                <a:lnTo>
                  <a:pt x="2148" y="559"/>
                </a:lnTo>
                <a:lnTo>
                  <a:pt x="2148" y="553"/>
                </a:lnTo>
                <a:lnTo>
                  <a:pt x="2148" y="547"/>
                </a:lnTo>
                <a:lnTo>
                  <a:pt x="2154" y="541"/>
                </a:lnTo>
                <a:lnTo>
                  <a:pt x="2154" y="535"/>
                </a:lnTo>
                <a:lnTo>
                  <a:pt x="2154" y="523"/>
                </a:lnTo>
                <a:lnTo>
                  <a:pt x="2154" y="517"/>
                </a:lnTo>
                <a:lnTo>
                  <a:pt x="2154" y="505"/>
                </a:lnTo>
                <a:lnTo>
                  <a:pt x="2160" y="493"/>
                </a:lnTo>
                <a:lnTo>
                  <a:pt x="2160" y="481"/>
                </a:lnTo>
                <a:lnTo>
                  <a:pt x="2160" y="469"/>
                </a:lnTo>
                <a:lnTo>
                  <a:pt x="2160" y="457"/>
                </a:lnTo>
                <a:lnTo>
                  <a:pt x="2160" y="445"/>
                </a:lnTo>
                <a:lnTo>
                  <a:pt x="2166" y="427"/>
                </a:lnTo>
                <a:lnTo>
                  <a:pt x="2166" y="415"/>
                </a:lnTo>
                <a:lnTo>
                  <a:pt x="2166" y="397"/>
                </a:lnTo>
                <a:lnTo>
                  <a:pt x="2166" y="385"/>
                </a:lnTo>
                <a:lnTo>
                  <a:pt x="2172" y="367"/>
                </a:lnTo>
                <a:lnTo>
                  <a:pt x="2172" y="349"/>
                </a:lnTo>
                <a:lnTo>
                  <a:pt x="2172" y="331"/>
                </a:lnTo>
                <a:lnTo>
                  <a:pt x="2172" y="313"/>
                </a:lnTo>
                <a:lnTo>
                  <a:pt x="2172" y="295"/>
                </a:lnTo>
                <a:lnTo>
                  <a:pt x="2178" y="283"/>
                </a:lnTo>
                <a:lnTo>
                  <a:pt x="2178" y="265"/>
                </a:lnTo>
                <a:lnTo>
                  <a:pt x="2178" y="247"/>
                </a:lnTo>
                <a:lnTo>
                  <a:pt x="2178" y="229"/>
                </a:lnTo>
                <a:lnTo>
                  <a:pt x="2184" y="211"/>
                </a:lnTo>
                <a:lnTo>
                  <a:pt x="2184" y="193"/>
                </a:lnTo>
                <a:lnTo>
                  <a:pt x="2184" y="175"/>
                </a:lnTo>
                <a:lnTo>
                  <a:pt x="2184" y="163"/>
                </a:lnTo>
                <a:lnTo>
                  <a:pt x="2184" y="145"/>
                </a:lnTo>
                <a:lnTo>
                  <a:pt x="2190" y="133"/>
                </a:lnTo>
                <a:lnTo>
                  <a:pt x="2190" y="115"/>
                </a:lnTo>
                <a:lnTo>
                  <a:pt x="2190" y="103"/>
                </a:lnTo>
                <a:lnTo>
                  <a:pt x="2190" y="91"/>
                </a:lnTo>
                <a:lnTo>
                  <a:pt x="2190" y="79"/>
                </a:lnTo>
                <a:lnTo>
                  <a:pt x="2196" y="67"/>
                </a:lnTo>
                <a:lnTo>
                  <a:pt x="2196" y="55"/>
                </a:lnTo>
                <a:lnTo>
                  <a:pt x="2196" y="43"/>
                </a:lnTo>
                <a:lnTo>
                  <a:pt x="2196" y="37"/>
                </a:lnTo>
                <a:lnTo>
                  <a:pt x="2202" y="25"/>
                </a:lnTo>
                <a:lnTo>
                  <a:pt x="2202" y="19"/>
                </a:lnTo>
                <a:lnTo>
                  <a:pt x="2202" y="13"/>
                </a:lnTo>
                <a:lnTo>
                  <a:pt x="2202" y="7"/>
                </a:lnTo>
                <a:lnTo>
                  <a:pt x="2208" y="0"/>
                </a:lnTo>
                <a:lnTo>
                  <a:pt x="2214" y="7"/>
                </a:lnTo>
                <a:lnTo>
                  <a:pt x="2214" y="13"/>
                </a:lnTo>
                <a:lnTo>
                  <a:pt x="2214" y="19"/>
                </a:lnTo>
                <a:lnTo>
                  <a:pt x="2220" y="25"/>
                </a:lnTo>
                <a:lnTo>
                  <a:pt x="2220" y="37"/>
                </a:lnTo>
                <a:lnTo>
                  <a:pt x="2220" y="43"/>
                </a:lnTo>
                <a:lnTo>
                  <a:pt x="2220" y="55"/>
                </a:lnTo>
                <a:lnTo>
                  <a:pt x="2220" y="67"/>
                </a:lnTo>
                <a:lnTo>
                  <a:pt x="2226" y="79"/>
                </a:lnTo>
                <a:lnTo>
                  <a:pt x="2226" y="91"/>
                </a:lnTo>
                <a:lnTo>
                  <a:pt x="2226" y="103"/>
                </a:lnTo>
                <a:lnTo>
                  <a:pt x="2226" y="115"/>
                </a:lnTo>
                <a:lnTo>
                  <a:pt x="2232" y="133"/>
                </a:lnTo>
                <a:lnTo>
                  <a:pt x="2232" y="145"/>
                </a:lnTo>
                <a:lnTo>
                  <a:pt x="2232" y="163"/>
                </a:lnTo>
                <a:lnTo>
                  <a:pt x="2232" y="175"/>
                </a:lnTo>
                <a:lnTo>
                  <a:pt x="2232" y="193"/>
                </a:lnTo>
                <a:lnTo>
                  <a:pt x="2238" y="211"/>
                </a:lnTo>
                <a:lnTo>
                  <a:pt x="2238" y="229"/>
                </a:lnTo>
                <a:lnTo>
                  <a:pt x="2238" y="247"/>
                </a:lnTo>
                <a:lnTo>
                  <a:pt x="2238" y="265"/>
                </a:lnTo>
                <a:lnTo>
                  <a:pt x="2238" y="283"/>
                </a:lnTo>
                <a:lnTo>
                  <a:pt x="2244" y="295"/>
                </a:lnTo>
                <a:lnTo>
                  <a:pt x="2244" y="313"/>
                </a:lnTo>
                <a:lnTo>
                  <a:pt x="2244" y="331"/>
                </a:lnTo>
                <a:lnTo>
                  <a:pt x="2244" y="349"/>
                </a:lnTo>
                <a:lnTo>
                  <a:pt x="2250" y="367"/>
                </a:lnTo>
                <a:lnTo>
                  <a:pt x="2250" y="385"/>
                </a:lnTo>
                <a:lnTo>
                  <a:pt x="2250" y="397"/>
                </a:lnTo>
                <a:lnTo>
                  <a:pt x="2250" y="415"/>
                </a:lnTo>
                <a:lnTo>
                  <a:pt x="2250" y="427"/>
                </a:lnTo>
                <a:lnTo>
                  <a:pt x="2256" y="445"/>
                </a:lnTo>
                <a:lnTo>
                  <a:pt x="2256" y="457"/>
                </a:lnTo>
                <a:lnTo>
                  <a:pt x="2256" y="469"/>
                </a:lnTo>
                <a:lnTo>
                  <a:pt x="2256" y="481"/>
                </a:lnTo>
                <a:lnTo>
                  <a:pt x="2256" y="493"/>
                </a:lnTo>
                <a:lnTo>
                  <a:pt x="2262" y="505"/>
                </a:lnTo>
                <a:lnTo>
                  <a:pt x="2262" y="517"/>
                </a:lnTo>
                <a:lnTo>
                  <a:pt x="2262" y="523"/>
                </a:lnTo>
                <a:lnTo>
                  <a:pt x="2262" y="535"/>
                </a:lnTo>
                <a:lnTo>
                  <a:pt x="2268" y="541"/>
                </a:lnTo>
                <a:lnTo>
                  <a:pt x="2268" y="547"/>
                </a:lnTo>
                <a:lnTo>
                  <a:pt x="2268" y="553"/>
                </a:lnTo>
                <a:lnTo>
                  <a:pt x="2274" y="559"/>
                </a:lnTo>
                <a:lnTo>
                  <a:pt x="2280" y="553"/>
                </a:lnTo>
                <a:lnTo>
                  <a:pt x="2280" y="547"/>
                </a:lnTo>
                <a:lnTo>
                  <a:pt x="2280" y="541"/>
                </a:lnTo>
                <a:lnTo>
                  <a:pt x="2280" y="535"/>
                </a:lnTo>
                <a:lnTo>
                  <a:pt x="2286" y="523"/>
                </a:lnTo>
                <a:lnTo>
                  <a:pt x="2286" y="517"/>
                </a:lnTo>
                <a:lnTo>
                  <a:pt x="2286" y="505"/>
                </a:lnTo>
                <a:lnTo>
                  <a:pt x="2286" y="493"/>
                </a:lnTo>
                <a:lnTo>
                  <a:pt x="2286" y="481"/>
                </a:lnTo>
                <a:lnTo>
                  <a:pt x="2292" y="469"/>
                </a:lnTo>
                <a:lnTo>
                  <a:pt x="2292" y="457"/>
                </a:lnTo>
                <a:lnTo>
                  <a:pt x="2292" y="445"/>
                </a:lnTo>
                <a:lnTo>
                  <a:pt x="2292" y="427"/>
                </a:lnTo>
                <a:lnTo>
                  <a:pt x="2298" y="415"/>
                </a:lnTo>
                <a:lnTo>
                  <a:pt x="2298" y="397"/>
                </a:lnTo>
                <a:lnTo>
                  <a:pt x="2298" y="385"/>
                </a:lnTo>
                <a:lnTo>
                  <a:pt x="2298" y="367"/>
                </a:lnTo>
                <a:lnTo>
                  <a:pt x="2298" y="349"/>
                </a:lnTo>
                <a:lnTo>
                  <a:pt x="2304" y="331"/>
                </a:lnTo>
                <a:lnTo>
                  <a:pt x="2304" y="313"/>
                </a:lnTo>
                <a:lnTo>
                  <a:pt x="2304" y="295"/>
                </a:lnTo>
                <a:lnTo>
                  <a:pt x="2304" y="283"/>
                </a:lnTo>
                <a:lnTo>
                  <a:pt x="2310" y="265"/>
                </a:lnTo>
                <a:lnTo>
                  <a:pt x="2310" y="247"/>
                </a:lnTo>
                <a:lnTo>
                  <a:pt x="2310" y="229"/>
                </a:lnTo>
                <a:lnTo>
                  <a:pt x="2310" y="211"/>
                </a:lnTo>
                <a:lnTo>
                  <a:pt x="2310" y="193"/>
                </a:lnTo>
                <a:lnTo>
                  <a:pt x="2316" y="175"/>
                </a:lnTo>
                <a:lnTo>
                  <a:pt x="2316" y="163"/>
                </a:lnTo>
                <a:lnTo>
                  <a:pt x="2316" y="145"/>
                </a:lnTo>
                <a:lnTo>
                  <a:pt x="2316" y="133"/>
                </a:lnTo>
                <a:lnTo>
                  <a:pt x="2316" y="115"/>
                </a:lnTo>
                <a:lnTo>
                  <a:pt x="2322" y="103"/>
                </a:lnTo>
                <a:lnTo>
                  <a:pt x="2322" y="91"/>
                </a:lnTo>
                <a:lnTo>
                  <a:pt x="2322" y="79"/>
                </a:lnTo>
                <a:lnTo>
                  <a:pt x="2322" y="67"/>
                </a:lnTo>
                <a:lnTo>
                  <a:pt x="2328" y="55"/>
                </a:lnTo>
                <a:lnTo>
                  <a:pt x="2328" y="43"/>
                </a:lnTo>
                <a:lnTo>
                  <a:pt x="2328" y="37"/>
                </a:lnTo>
                <a:lnTo>
                  <a:pt x="2328" y="25"/>
                </a:lnTo>
                <a:lnTo>
                  <a:pt x="2328" y="19"/>
                </a:lnTo>
                <a:lnTo>
                  <a:pt x="2334" y="13"/>
                </a:lnTo>
                <a:lnTo>
                  <a:pt x="2334" y="7"/>
                </a:lnTo>
                <a:lnTo>
                  <a:pt x="2340" y="0"/>
                </a:lnTo>
                <a:lnTo>
                  <a:pt x="2346" y="7"/>
                </a:lnTo>
                <a:lnTo>
                  <a:pt x="2346" y="13"/>
                </a:lnTo>
                <a:lnTo>
                  <a:pt x="2346" y="19"/>
                </a:lnTo>
                <a:lnTo>
                  <a:pt x="2346" y="25"/>
                </a:lnTo>
                <a:lnTo>
                  <a:pt x="2346" y="37"/>
                </a:lnTo>
                <a:lnTo>
                  <a:pt x="2352" y="43"/>
                </a:lnTo>
                <a:lnTo>
                  <a:pt x="2352" y="55"/>
                </a:lnTo>
                <a:lnTo>
                  <a:pt x="2352" y="67"/>
                </a:lnTo>
                <a:lnTo>
                  <a:pt x="2352" y="79"/>
                </a:lnTo>
                <a:lnTo>
                  <a:pt x="2358" y="91"/>
                </a:lnTo>
                <a:lnTo>
                  <a:pt x="2358" y="103"/>
                </a:lnTo>
                <a:lnTo>
                  <a:pt x="2358" y="115"/>
                </a:lnTo>
                <a:lnTo>
                  <a:pt x="2358" y="133"/>
                </a:lnTo>
                <a:lnTo>
                  <a:pt x="2358" y="145"/>
                </a:lnTo>
                <a:lnTo>
                  <a:pt x="2364" y="163"/>
                </a:lnTo>
                <a:lnTo>
                  <a:pt x="2364" y="175"/>
                </a:lnTo>
                <a:lnTo>
                  <a:pt x="2364" y="193"/>
                </a:lnTo>
                <a:lnTo>
                  <a:pt x="2364" y="211"/>
                </a:lnTo>
                <a:lnTo>
                  <a:pt x="2364" y="229"/>
                </a:lnTo>
                <a:lnTo>
                  <a:pt x="2370" y="247"/>
                </a:lnTo>
                <a:lnTo>
                  <a:pt x="2370" y="265"/>
                </a:lnTo>
                <a:lnTo>
                  <a:pt x="2370" y="277"/>
                </a:lnTo>
                <a:lnTo>
                  <a:pt x="2370" y="295"/>
                </a:lnTo>
                <a:lnTo>
                  <a:pt x="2376" y="313"/>
                </a:lnTo>
                <a:lnTo>
                  <a:pt x="2376" y="331"/>
                </a:lnTo>
                <a:lnTo>
                  <a:pt x="2376" y="349"/>
                </a:lnTo>
                <a:lnTo>
                  <a:pt x="2376" y="367"/>
                </a:lnTo>
                <a:lnTo>
                  <a:pt x="2376" y="385"/>
                </a:lnTo>
                <a:lnTo>
                  <a:pt x="2382" y="397"/>
                </a:lnTo>
                <a:lnTo>
                  <a:pt x="2382" y="415"/>
                </a:lnTo>
                <a:lnTo>
                  <a:pt x="2382" y="427"/>
                </a:lnTo>
                <a:lnTo>
                  <a:pt x="2382" y="445"/>
                </a:lnTo>
                <a:lnTo>
                  <a:pt x="2382" y="457"/>
                </a:lnTo>
                <a:lnTo>
                  <a:pt x="2388" y="469"/>
                </a:lnTo>
                <a:lnTo>
                  <a:pt x="2388" y="481"/>
                </a:lnTo>
                <a:lnTo>
                  <a:pt x="2388" y="493"/>
                </a:lnTo>
                <a:lnTo>
                  <a:pt x="2388" y="505"/>
                </a:lnTo>
                <a:lnTo>
                  <a:pt x="2394" y="517"/>
                </a:lnTo>
                <a:lnTo>
                  <a:pt x="2394" y="523"/>
                </a:lnTo>
                <a:lnTo>
                  <a:pt x="2394" y="535"/>
                </a:lnTo>
                <a:lnTo>
                  <a:pt x="2394" y="541"/>
                </a:lnTo>
                <a:lnTo>
                  <a:pt x="2394" y="547"/>
                </a:lnTo>
                <a:lnTo>
                  <a:pt x="2400" y="553"/>
                </a:lnTo>
                <a:lnTo>
                  <a:pt x="2406" y="559"/>
                </a:lnTo>
                <a:lnTo>
                  <a:pt x="2406" y="553"/>
                </a:lnTo>
                <a:lnTo>
                  <a:pt x="2412" y="547"/>
                </a:lnTo>
                <a:lnTo>
                  <a:pt x="2412" y="541"/>
                </a:lnTo>
                <a:lnTo>
                  <a:pt x="2412" y="535"/>
                </a:lnTo>
                <a:lnTo>
                  <a:pt x="2412" y="523"/>
                </a:lnTo>
                <a:lnTo>
                  <a:pt x="2412" y="517"/>
                </a:lnTo>
                <a:lnTo>
                  <a:pt x="2418" y="505"/>
                </a:lnTo>
                <a:lnTo>
                  <a:pt x="2418" y="493"/>
                </a:lnTo>
                <a:lnTo>
                  <a:pt x="2418" y="481"/>
                </a:lnTo>
                <a:lnTo>
                  <a:pt x="2418" y="469"/>
                </a:lnTo>
                <a:lnTo>
                  <a:pt x="2424" y="457"/>
                </a:lnTo>
                <a:lnTo>
                  <a:pt x="2424" y="445"/>
                </a:lnTo>
                <a:lnTo>
                  <a:pt x="2424" y="427"/>
                </a:lnTo>
                <a:lnTo>
                  <a:pt x="2424" y="415"/>
                </a:lnTo>
                <a:lnTo>
                  <a:pt x="2424" y="397"/>
                </a:lnTo>
                <a:lnTo>
                  <a:pt x="2430" y="385"/>
                </a:lnTo>
                <a:lnTo>
                  <a:pt x="2430" y="367"/>
                </a:lnTo>
                <a:lnTo>
                  <a:pt x="2430" y="349"/>
                </a:lnTo>
                <a:lnTo>
                  <a:pt x="2430" y="331"/>
                </a:lnTo>
                <a:lnTo>
                  <a:pt x="2436" y="313"/>
                </a:lnTo>
                <a:lnTo>
                  <a:pt x="2436" y="295"/>
                </a:lnTo>
                <a:lnTo>
                  <a:pt x="2436" y="283"/>
                </a:lnTo>
                <a:lnTo>
                  <a:pt x="2436" y="265"/>
                </a:lnTo>
                <a:lnTo>
                  <a:pt x="2436" y="247"/>
                </a:lnTo>
                <a:lnTo>
                  <a:pt x="2442" y="229"/>
                </a:lnTo>
                <a:lnTo>
                  <a:pt x="2442" y="211"/>
                </a:lnTo>
                <a:lnTo>
                  <a:pt x="2442" y="193"/>
                </a:lnTo>
                <a:lnTo>
                  <a:pt x="2442" y="175"/>
                </a:lnTo>
                <a:lnTo>
                  <a:pt x="2442" y="163"/>
                </a:lnTo>
                <a:lnTo>
                  <a:pt x="2448" y="145"/>
                </a:lnTo>
                <a:lnTo>
                  <a:pt x="2448" y="133"/>
                </a:lnTo>
                <a:lnTo>
                  <a:pt x="2448" y="115"/>
                </a:lnTo>
                <a:lnTo>
                  <a:pt x="2448" y="103"/>
                </a:lnTo>
                <a:lnTo>
                  <a:pt x="2454" y="91"/>
                </a:lnTo>
                <a:lnTo>
                  <a:pt x="2454" y="79"/>
                </a:lnTo>
                <a:lnTo>
                  <a:pt x="2454" y="67"/>
                </a:lnTo>
                <a:lnTo>
                  <a:pt x="2454" y="55"/>
                </a:lnTo>
                <a:lnTo>
                  <a:pt x="2454" y="43"/>
                </a:lnTo>
                <a:lnTo>
                  <a:pt x="2460" y="37"/>
                </a:lnTo>
                <a:lnTo>
                  <a:pt x="2460" y="25"/>
                </a:lnTo>
                <a:lnTo>
                  <a:pt x="2460" y="19"/>
                </a:lnTo>
                <a:lnTo>
                  <a:pt x="2460" y="13"/>
                </a:lnTo>
                <a:lnTo>
                  <a:pt x="2466" y="7"/>
                </a:lnTo>
                <a:lnTo>
                  <a:pt x="2472" y="0"/>
                </a:lnTo>
                <a:lnTo>
                  <a:pt x="2472" y="7"/>
                </a:lnTo>
                <a:lnTo>
                  <a:pt x="2472" y="13"/>
                </a:lnTo>
                <a:lnTo>
                  <a:pt x="2478" y="19"/>
                </a:lnTo>
                <a:lnTo>
                  <a:pt x="2478" y="25"/>
                </a:lnTo>
                <a:lnTo>
                  <a:pt x="2478" y="37"/>
                </a:lnTo>
                <a:lnTo>
                  <a:pt x="2478" y="43"/>
                </a:lnTo>
                <a:lnTo>
                  <a:pt x="2484" y="55"/>
                </a:lnTo>
                <a:lnTo>
                  <a:pt x="2484" y="67"/>
                </a:lnTo>
                <a:lnTo>
                  <a:pt x="2484" y="79"/>
                </a:lnTo>
                <a:lnTo>
                  <a:pt x="2484" y="91"/>
                </a:lnTo>
                <a:lnTo>
                  <a:pt x="2484" y="103"/>
                </a:lnTo>
                <a:lnTo>
                  <a:pt x="2490" y="115"/>
                </a:lnTo>
                <a:lnTo>
                  <a:pt x="2490" y="133"/>
                </a:lnTo>
                <a:lnTo>
                  <a:pt x="2490" y="145"/>
                </a:lnTo>
                <a:lnTo>
                  <a:pt x="2490" y="163"/>
                </a:lnTo>
                <a:lnTo>
                  <a:pt x="2490" y="175"/>
                </a:lnTo>
                <a:lnTo>
                  <a:pt x="2496" y="193"/>
                </a:lnTo>
                <a:lnTo>
                  <a:pt x="2496" y="211"/>
                </a:lnTo>
                <a:lnTo>
                  <a:pt x="2496" y="229"/>
                </a:lnTo>
                <a:lnTo>
                  <a:pt x="2496" y="247"/>
                </a:lnTo>
                <a:lnTo>
                  <a:pt x="2502" y="265"/>
                </a:lnTo>
                <a:lnTo>
                  <a:pt x="2502" y="277"/>
                </a:lnTo>
                <a:lnTo>
                  <a:pt x="2502" y="295"/>
                </a:lnTo>
                <a:lnTo>
                  <a:pt x="2502" y="313"/>
                </a:lnTo>
                <a:lnTo>
                  <a:pt x="2502" y="331"/>
                </a:lnTo>
                <a:lnTo>
                  <a:pt x="2508" y="349"/>
                </a:lnTo>
                <a:lnTo>
                  <a:pt x="2508" y="367"/>
                </a:lnTo>
                <a:lnTo>
                  <a:pt x="2508" y="385"/>
                </a:lnTo>
                <a:lnTo>
                  <a:pt x="2508" y="397"/>
                </a:lnTo>
                <a:lnTo>
                  <a:pt x="2508" y="415"/>
                </a:lnTo>
                <a:lnTo>
                  <a:pt x="2514" y="427"/>
                </a:lnTo>
                <a:lnTo>
                  <a:pt x="2514" y="445"/>
                </a:lnTo>
                <a:lnTo>
                  <a:pt x="2514" y="457"/>
                </a:lnTo>
                <a:lnTo>
                  <a:pt x="2514" y="469"/>
                </a:lnTo>
                <a:lnTo>
                  <a:pt x="2520" y="481"/>
                </a:lnTo>
                <a:lnTo>
                  <a:pt x="2520" y="493"/>
                </a:lnTo>
                <a:lnTo>
                  <a:pt x="2520" y="505"/>
                </a:lnTo>
                <a:lnTo>
                  <a:pt x="2520" y="517"/>
                </a:lnTo>
                <a:lnTo>
                  <a:pt x="2520" y="523"/>
                </a:lnTo>
                <a:lnTo>
                  <a:pt x="2526" y="535"/>
                </a:lnTo>
                <a:lnTo>
                  <a:pt x="2526" y="541"/>
                </a:lnTo>
                <a:lnTo>
                  <a:pt x="2526" y="547"/>
                </a:lnTo>
                <a:lnTo>
                  <a:pt x="2532" y="553"/>
                </a:lnTo>
                <a:lnTo>
                  <a:pt x="2538" y="559"/>
                </a:lnTo>
                <a:lnTo>
                  <a:pt x="2538" y="553"/>
                </a:lnTo>
                <a:lnTo>
                  <a:pt x="2538" y="547"/>
                </a:lnTo>
                <a:lnTo>
                  <a:pt x="2538" y="541"/>
                </a:lnTo>
                <a:lnTo>
                  <a:pt x="2544" y="535"/>
                </a:lnTo>
                <a:lnTo>
                  <a:pt x="2544" y="523"/>
                </a:lnTo>
                <a:lnTo>
                  <a:pt x="2544" y="517"/>
                </a:lnTo>
                <a:lnTo>
                  <a:pt x="2544" y="505"/>
                </a:lnTo>
                <a:lnTo>
                  <a:pt x="2550" y="493"/>
                </a:lnTo>
                <a:lnTo>
                  <a:pt x="2550" y="481"/>
                </a:lnTo>
                <a:lnTo>
                  <a:pt x="2550" y="469"/>
                </a:lnTo>
                <a:lnTo>
                  <a:pt x="2550" y="457"/>
                </a:lnTo>
                <a:lnTo>
                  <a:pt x="2550" y="445"/>
                </a:lnTo>
                <a:lnTo>
                  <a:pt x="2556" y="427"/>
                </a:lnTo>
                <a:lnTo>
                  <a:pt x="2556" y="415"/>
                </a:lnTo>
                <a:lnTo>
                  <a:pt x="2556" y="397"/>
                </a:lnTo>
                <a:lnTo>
                  <a:pt x="2556" y="385"/>
                </a:lnTo>
                <a:lnTo>
                  <a:pt x="2562" y="367"/>
                </a:lnTo>
                <a:lnTo>
                  <a:pt x="2562" y="349"/>
                </a:lnTo>
                <a:lnTo>
                  <a:pt x="2562" y="331"/>
                </a:lnTo>
                <a:lnTo>
                  <a:pt x="2562" y="313"/>
                </a:lnTo>
                <a:lnTo>
                  <a:pt x="2562" y="295"/>
                </a:lnTo>
                <a:lnTo>
                  <a:pt x="2568" y="283"/>
                </a:lnTo>
                <a:lnTo>
                  <a:pt x="2568" y="265"/>
                </a:lnTo>
                <a:lnTo>
                  <a:pt x="2568" y="247"/>
                </a:lnTo>
                <a:lnTo>
                  <a:pt x="2568" y="229"/>
                </a:lnTo>
                <a:lnTo>
                  <a:pt x="2568" y="211"/>
                </a:lnTo>
                <a:lnTo>
                  <a:pt x="2574" y="193"/>
                </a:lnTo>
                <a:lnTo>
                  <a:pt x="2574" y="175"/>
                </a:lnTo>
                <a:lnTo>
                  <a:pt x="2574" y="163"/>
                </a:lnTo>
                <a:lnTo>
                  <a:pt x="2574" y="145"/>
                </a:lnTo>
                <a:lnTo>
                  <a:pt x="2580" y="133"/>
                </a:lnTo>
                <a:lnTo>
                  <a:pt x="2580" y="115"/>
                </a:lnTo>
                <a:lnTo>
                  <a:pt x="2580" y="103"/>
                </a:lnTo>
                <a:lnTo>
                  <a:pt x="2580" y="91"/>
                </a:lnTo>
                <a:lnTo>
                  <a:pt x="2580" y="79"/>
                </a:lnTo>
                <a:lnTo>
                  <a:pt x="2586" y="67"/>
                </a:lnTo>
                <a:lnTo>
                  <a:pt x="2586" y="55"/>
                </a:lnTo>
                <a:lnTo>
                  <a:pt x="2586" y="43"/>
                </a:lnTo>
                <a:lnTo>
                  <a:pt x="2586" y="37"/>
                </a:lnTo>
                <a:lnTo>
                  <a:pt x="2586" y="25"/>
                </a:lnTo>
                <a:lnTo>
                  <a:pt x="2592" y="19"/>
                </a:lnTo>
                <a:lnTo>
                  <a:pt x="2592" y="13"/>
                </a:lnTo>
                <a:lnTo>
                  <a:pt x="2592" y="7"/>
                </a:lnTo>
                <a:lnTo>
                  <a:pt x="2598" y="0"/>
                </a:lnTo>
              </a:path>
            </a:pathLst>
          </a:custGeom>
          <a:noFill/>
          <a:ln w="19050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5491163" y="3081338"/>
            <a:ext cx="217487" cy="635000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sp>
        <p:nvSpPr>
          <p:cNvPr id="12297" name="Freeform 5"/>
          <p:cNvSpPr>
            <a:spLocks/>
          </p:cNvSpPr>
          <p:nvPr/>
        </p:nvSpPr>
        <p:spPr bwMode="auto">
          <a:xfrm>
            <a:off x="4568825" y="830263"/>
            <a:ext cx="1844675" cy="304800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298" name="Retângulo 17"/>
          <p:cNvSpPr>
            <a:spLocks noChangeArrowheads="1"/>
          </p:cNvSpPr>
          <p:nvPr/>
        </p:nvSpPr>
        <p:spPr bwMode="auto">
          <a:xfrm>
            <a:off x="2982913" y="5791200"/>
            <a:ext cx="914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  <a:p>
            <a:pPr eaLnBrk="1" hangingPunct="1"/>
            <a:r>
              <a:rPr lang="pt-BR" altLang="en-US"/>
              <a:t>  </a:t>
            </a:r>
            <a:r>
              <a:rPr lang="pt-BR" altLang="en-US" b="1"/>
              <a:t>ADC</a:t>
            </a:r>
            <a:endParaRPr lang="en-US" altLang="en-US" b="1"/>
          </a:p>
        </p:txBody>
      </p:sp>
      <p:sp>
        <p:nvSpPr>
          <p:cNvPr id="12299" name="Retângulo 18"/>
          <p:cNvSpPr>
            <a:spLocks noChangeArrowheads="1"/>
          </p:cNvSpPr>
          <p:nvPr/>
        </p:nvSpPr>
        <p:spPr bwMode="auto">
          <a:xfrm>
            <a:off x="4529138" y="5799138"/>
            <a:ext cx="914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300" b="1"/>
              <a:t>Digital</a:t>
            </a:r>
          </a:p>
          <a:p>
            <a:pPr eaLnBrk="1" hangingPunct="1"/>
            <a:r>
              <a:rPr lang="pt-BR" altLang="en-US" sz="1300" b="1"/>
              <a:t>Signal</a:t>
            </a:r>
          </a:p>
          <a:p>
            <a:pPr eaLnBrk="1" hangingPunct="1"/>
            <a:r>
              <a:rPr lang="pt-BR" altLang="en-US" sz="1300" b="1"/>
              <a:t>Processing</a:t>
            </a:r>
            <a:endParaRPr lang="en-US" altLang="en-US" sz="1300" b="1"/>
          </a:p>
        </p:txBody>
      </p:sp>
      <p:sp>
        <p:nvSpPr>
          <p:cNvPr id="12300" name="Retângulo 19"/>
          <p:cNvSpPr>
            <a:spLocks noChangeArrowheads="1"/>
          </p:cNvSpPr>
          <p:nvPr/>
        </p:nvSpPr>
        <p:spPr bwMode="auto">
          <a:xfrm>
            <a:off x="6065838" y="5791200"/>
            <a:ext cx="914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01" name="Grupo 21"/>
          <p:cNvGrpSpPr>
            <a:grpSpLocks/>
          </p:cNvGrpSpPr>
          <p:nvPr/>
        </p:nvGrpSpPr>
        <p:grpSpPr bwMode="auto">
          <a:xfrm>
            <a:off x="149225" y="5138738"/>
            <a:ext cx="2212975" cy="1574800"/>
            <a:chOff x="148933" y="5138896"/>
            <a:chExt cx="2212811" cy="1574585"/>
          </a:xfrm>
        </p:grpSpPr>
        <p:sp>
          <p:nvSpPr>
            <p:cNvPr id="12313" name="Retângulo 5"/>
            <p:cNvSpPr>
              <a:spLocks noChangeArrowheads="1"/>
            </p:cNvSpPr>
            <p:nvPr/>
          </p:nvSpPr>
          <p:spPr bwMode="auto">
            <a:xfrm>
              <a:off x="1173442" y="5772915"/>
              <a:ext cx="1188302" cy="94056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 sz="1300"/>
                <a:t>Processamento</a:t>
              </a:r>
            </a:p>
            <a:p>
              <a:pPr eaLnBrk="1" hangingPunct="1"/>
              <a:r>
                <a:rPr lang="pt-BR" altLang="en-US" sz="1300"/>
                <a:t>Da Portadora</a:t>
              </a:r>
            </a:p>
            <a:p>
              <a:pPr eaLnBrk="1" hangingPunct="1"/>
              <a:r>
                <a:rPr lang="pt-BR" altLang="en-US" sz="1300"/>
                <a:t>Analógica</a:t>
              </a:r>
              <a:endParaRPr lang="en-US" altLang="en-US" sz="1300"/>
            </a:p>
          </p:txBody>
        </p:sp>
        <p:cxnSp>
          <p:nvCxnSpPr>
            <p:cNvPr id="12314" name="Conector reto 7"/>
            <p:cNvCxnSpPr>
              <a:cxnSpLocks noChangeShapeType="1"/>
            </p:cNvCxnSpPr>
            <p:nvPr/>
          </p:nvCxnSpPr>
          <p:spPr bwMode="auto">
            <a:xfrm flipH="1" flipV="1">
              <a:off x="776536" y="5608984"/>
              <a:ext cx="360040" cy="43204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315" name="CaixaDeTexto 16"/>
            <p:cNvSpPr txBox="1">
              <a:spLocks noChangeArrowheads="1"/>
            </p:cNvSpPr>
            <p:nvPr/>
          </p:nvSpPr>
          <p:spPr bwMode="auto">
            <a:xfrm>
              <a:off x="148933" y="5138896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en-US">
                  <a:solidFill>
                    <a:srgbClr val="FF0000"/>
                  </a:solidFill>
                </a:rPr>
                <a:t>Antena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302" name="Retângulo 26"/>
          <p:cNvSpPr>
            <a:spLocks noChangeArrowheads="1"/>
          </p:cNvSpPr>
          <p:nvPr/>
        </p:nvSpPr>
        <p:spPr bwMode="auto">
          <a:xfrm>
            <a:off x="7643813" y="5821363"/>
            <a:ext cx="1189037" cy="941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300"/>
              <a:t>Processamento</a:t>
            </a:r>
          </a:p>
          <a:p>
            <a:pPr eaLnBrk="1" hangingPunct="1"/>
            <a:r>
              <a:rPr lang="pt-BR" altLang="en-US" sz="1300"/>
              <a:t>Da Portadora</a:t>
            </a:r>
          </a:p>
          <a:p>
            <a:pPr eaLnBrk="1" hangingPunct="1"/>
            <a:r>
              <a:rPr lang="pt-BR" altLang="en-US" sz="1300"/>
              <a:t>Analógica</a:t>
            </a:r>
            <a:endParaRPr lang="en-US" altLang="en-US" sz="1300"/>
          </a:p>
        </p:txBody>
      </p:sp>
      <p:cxnSp>
        <p:nvCxnSpPr>
          <p:cNvPr id="12303" name="Conector reto 27"/>
          <p:cNvCxnSpPr>
            <a:cxnSpLocks noChangeShapeType="1"/>
          </p:cNvCxnSpPr>
          <p:nvPr/>
        </p:nvCxnSpPr>
        <p:spPr bwMode="auto">
          <a:xfrm rot="5400000" flipH="1" flipV="1">
            <a:off x="8877301" y="5553075"/>
            <a:ext cx="360362" cy="433387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4" name="CaixaDeTexto 28"/>
          <p:cNvSpPr txBox="1">
            <a:spLocks noChangeArrowheads="1"/>
          </p:cNvSpPr>
          <p:nvPr/>
        </p:nvSpPr>
        <p:spPr bwMode="auto">
          <a:xfrm>
            <a:off x="8861425" y="5167313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>
                <a:solidFill>
                  <a:srgbClr val="FF0000"/>
                </a:solidFill>
              </a:rPr>
              <a:t>Antena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305" name="CaixaDeTexto 22"/>
          <p:cNvSpPr txBox="1">
            <a:spLocks noChangeArrowheads="1"/>
          </p:cNvSpPr>
          <p:nvPr/>
        </p:nvSpPr>
        <p:spPr bwMode="auto">
          <a:xfrm>
            <a:off x="6753225" y="765175"/>
            <a:ext cx="288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/>
              <a:t>Bits no Transmissor</a:t>
            </a:r>
            <a:endParaRPr lang="en-US" altLang="en-US" sz="2400"/>
          </a:p>
        </p:txBody>
      </p:sp>
      <p:sp>
        <p:nvSpPr>
          <p:cNvPr id="12306" name="CaixaDeTexto 30"/>
          <p:cNvSpPr txBox="1">
            <a:spLocks noChangeArrowheads="1"/>
          </p:cNvSpPr>
          <p:nvPr/>
        </p:nvSpPr>
        <p:spPr bwMode="auto">
          <a:xfrm>
            <a:off x="6824663" y="4048125"/>
            <a:ext cx="2462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/>
              <a:t>Bits no Receptor</a:t>
            </a:r>
            <a:endParaRPr lang="en-US" altLang="en-US" sz="2400"/>
          </a:p>
        </p:txBody>
      </p:sp>
      <p:sp>
        <p:nvSpPr>
          <p:cNvPr id="12307" name="CaixaDeTexto 31"/>
          <p:cNvSpPr txBox="1">
            <a:spLocks noChangeArrowheads="1"/>
          </p:cNvSpPr>
          <p:nvPr/>
        </p:nvSpPr>
        <p:spPr bwMode="auto">
          <a:xfrm>
            <a:off x="6897688" y="2390775"/>
            <a:ext cx="295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/>
              <a:t>Portadora Analógica</a:t>
            </a:r>
            <a:endParaRPr lang="en-US" altLang="en-US" sz="2400"/>
          </a:p>
        </p:txBody>
      </p:sp>
      <p:cxnSp>
        <p:nvCxnSpPr>
          <p:cNvPr id="12308" name="Conector de seta reta 24"/>
          <p:cNvCxnSpPr>
            <a:cxnSpLocks noChangeShapeType="1"/>
            <a:stCxn id="12313" idx="3"/>
            <a:endCxn id="12298" idx="1"/>
          </p:cNvCxnSpPr>
          <p:nvPr/>
        </p:nvCxnSpPr>
        <p:spPr bwMode="auto">
          <a:xfrm>
            <a:off x="2362200" y="6243638"/>
            <a:ext cx="620713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Conector de seta reta 34"/>
          <p:cNvCxnSpPr>
            <a:cxnSpLocks noChangeShapeType="1"/>
          </p:cNvCxnSpPr>
          <p:nvPr/>
        </p:nvCxnSpPr>
        <p:spPr bwMode="auto">
          <a:xfrm>
            <a:off x="3908425" y="6243638"/>
            <a:ext cx="620713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Conector de seta reta 35"/>
          <p:cNvCxnSpPr>
            <a:cxnSpLocks noChangeShapeType="1"/>
          </p:cNvCxnSpPr>
          <p:nvPr/>
        </p:nvCxnSpPr>
        <p:spPr bwMode="auto">
          <a:xfrm>
            <a:off x="5453063" y="6265863"/>
            <a:ext cx="622300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1" name="Conector de seta reta 36"/>
          <p:cNvCxnSpPr>
            <a:cxnSpLocks noChangeShapeType="1"/>
          </p:cNvCxnSpPr>
          <p:nvPr/>
        </p:nvCxnSpPr>
        <p:spPr bwMode="auto">
          <a:xfrm>
            <a:off x="7026275" y="6281738"/>
            <a:ext cx="620713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12" name="Retângulo 29"/>
          <p:cNvSpPr>
            <a:spLocks noChangeArrowheads="1"/>
          </p:cNvSpPr>
          <p:nvPr/>
        </p:nvSpPr>
        <p:spPr bwMode="auto">
          <a:xfrm>
            <a:off x="6153150" y="60833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DAC</a:t>
            </a:r>
            <a:endParaRPr lang="en-US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8723A0-0CC6-4A2B-A8A7-972838EA277D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00050" y="5524500"/>
            <a:ext cx="48006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2588" y="1360488"/>
            <a:ext cx="5103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           As observações da regularidade e perfeição geométrica de cristais macroscópicos forneceram, já no século XVIII, os primeiros indícios de que os cristais são formados por uma coleção de partículas organizadas de forma periódica. A confirmação experimental direta deste fato veio no início do século XX, através dos experimentos de difração de raios-X e do desenvolvimento de uma teoria elementar de difração de ondas por um sistema periódico. Estas descobertas valeram o prêmio Nobel a W. H. Bragg e W. L. Bragg em 1915 e a M. T. F. von Laue no ano anterior.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Motivação: As propriedades da rede cristalina periódica determinam as características eletrônicas do material.</a:t>
            </a:r>
          </a:p>
        </p:txBody>
      </p:sp>
      <p:pic>
        <p:nvPicPr>
          <p:cNvPr id="14341" name="Picture 6" descr="Image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828800"/>
            <a:ext cx="4183062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886200" y="68580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3600">
                <a:solidFill>
                  <a:schemeClr val="bg2"/>
                </a:solidFill>
                <a:latin typeface="Times New Roman" panose="02020603050405020304" pitchFamily="18" charset="0"/>
              </a:rPr>
              <a:t>Introdução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3E89DA-3C70-492A-8200-B56DA6F83ECE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pic>
        <p:nvPicPr>
          <p:cNvPr id="16387" name="Picture 4" descr="crystal-KC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479425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MimU7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562100"/>
            <a:ext cx="50355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001C9-9E34-44AA-8DF8-F409FBD75D31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533400" y="381000"/>
            <a:ext cx="891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3600">
                <a:solidFill>
                  <a:schemeClr val="bg2"/>
                </a:solidFill>
                <a:latin typeface="Bookman Old Style" panose="02050604050505020204" pitchFamily="18" charset="0"/>
              </a:rPr>
              <a:t>A estrutura Cristalina</a:t>
            </a:r>
            <a:endParaRPr lang="pt-BR" altLang="en-US" sz="2200">
              <a:solidFill>
                <a:schemeClr val="bg2"/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Os materiais não existem na natureza sob a forma de átomos livres</a:t>
            </a:r>
          </a:p>
        </p:txBody>
      </p:sp>
      <p:sp>
        <p:nvSpPr>
          <p:cNvPr id="17412" name="AutoShape 19"/>
          <p:cNvSpPr>
            <a:spLocks noChangeArrowheads="1"/>
          </p:cNvSpPr>
          <p:nvPr/>
        </p:nvSpPr>
        <p:spPr bwMode="auto">
          <a:xfrm>
            <a:off x="2590800" y="1600200"/>
            <a:ext cx="1371600" cy="152400"/>
          </a:xfrm>
          <a:prstGeom prst="notchedRightArrow">
            <a:avLst>
              <a:gd name="adj1" fmla="val 50000"/>
              <a:gd name="adj2" fmla="val 2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17413" name="AutoShape 20"/>
          <p:cNvSpPr>
            <a:spLocks noChangeArrowheads="1"/>
          </p:cNvSpPr>
          <p:nvPr/>
        </p:nvSpPr>
        <p:spPr bwMode="auto">
          <a:xfrm>
            <a:off x="4876800" y="1981200"/>
            <a:ext cx="1143000" cy="152400"/>
          </a:xfrm>
          <a:prstGeom prst="notchedRightArrow">
            <a:avLst>
              <a:gd name="adj1" fmla="val 50000"/>
              <a:gd name="adj2" fmla="val 18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17414" name="Rectangle 32"/>
          <p:cNvSpPr>
            <a:spLocks noChangeArrowheads="1"/>
          </p:cNvSpPr>
          <p:nvPr/>
        </p:nvSpPr>
        <p:spPr bwMode="auto">
          <a:xfrm>
            <a:off x="488950" y="4605338"/>
            <a:ext cx="4495800" cy="1905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488950" y="2852738"/>
            <a:ext cx="44958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sp>
        <p:nvSpPr>
          <p:cNvPr id="17416" name="Rectangle 24"/>
          <p:cNvSpPr>
            <a:spLocks noChangeArrowheads="1"/>
          </p:cNvSpPr>
          <p:nvPr/>
        </p:nvSpPr>
        <p:spPr bwMode="auto">
          <a:xfrm>
            <a:off x="4984750" y="2852738"/>
            <a:ext cx="44958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pic>
        <p:nvPicPr>
          <p:cNvPr id="17417" name="Picture 21" descr="ESTRUCRISTA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5" b="44000"/>
          <a:stretch>
            <a:fillRect/>
          </a:stretch>
        </p:blipFill>
        <p:spPr bwMode="auto">
          <a:xfrm>
            <a:off x="3014663" y="2928938"/>
            <a:ext cx="1901825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565150" y="3005138"/>
            <a:ext cx="2438400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Cristalinos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Os átomos se arra</a:t>
            </a:r>
            <a:r>
              <a:rPr lang="pt-BR" altLang="en-US" sz="2200" i="1" u="sng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 jam em um padrão regular e periódico.</a:t>
            </a:r>
          </a:p>
        </p:txBody>
      </p:sp>
      <p:sp>
        <p:nvSpPr>
          <p:cNvPr id="17419" name="Text Box 27"/>
          <p:cNvSpPr txBox="1">
            <a:spLocks noChangeArrowheads="1"/>
          </p:cNvSpPr>
          <p:nvPr/>
        </p:nvSpPr>
        <p:spPr bwMode="auto">
          <a:xfrm>
            <a:off x="641350" y="4833938"/>
            <a:ext cx="3733800" cy="14319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Em um sólido cristalino, o cristal parece exatamente o mesmo em um ponto que em pontos equivalentes.</a:t>
            </a:r>
          </a:p>
        </p:txBody>
      </p:sp>
      <p:sp>
        <p:nvSpPr>
          <p:cNvPr id="17420" name="Rectangle 28"/>
          <p:cNvSpPr>
            <a:spLocks noChangeArrowheads="1"/>
          </p:cNvSpPr>
          <p:nvPr/>
        </p:nvSpPr>
        <p:spPr bwMode="auto">
          <a:xfrm>
            <a:off x="4984750" y="4605338"/>
            <a:ext cx="4495800" cy="1905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</p:txBody>
      </p:sp>
      <p:pic>
        <p:nvPicPr>
          <p:cNvPr id="1742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7442" r="53352" b="6976"/>
          <a:stretch>
            <a:fillRect/>
          </a:stretch>
        </p:blipFill>
        <p:spPr bwMode="auto">
          <a:xfrm>
            <a:off x="6584950" y="4681538"/>
            <a:ext cx="13716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t="7443" r="4373" b="6976"/>
          <a:stretch>
            <a:fillRect/>
          </a:stretch>
        </p:blipFill>
        <p:spPr bwMode="auto">
          <a:xfrm>
            <a:off x="8032750" y="4681538"/>
            <a:ext cx="1371600" cy="1752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31"/>
          <p:cNvSpPr txBox="1">
            <a:spLocks noChangeArrowheads="1"/>
          </p:cNvSpPr>
          <p:nvPr/>
        </p:nvSpPr>
        <p:spPr bwMode="auto">
          <a:xfrm>
            <a:off x="4984750" y="4757738"/>
            <a:ext cx="1524000" cy="14319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Ainda há os cristais policrista</a:t>
            </a:r>
            <a:r>
              <a:rPr lang="pt-BR" altLang="en-US" sz="2200" i="1" u="sng">
                <a:solidFill>
                  <a:schemeClr val="bg2"/>
                </a:solidFill>
                <a:latin typeface="Times New Roman" panose="02020603050405020304" pitchFamily="18" charset="0"/>
              </a:rPr>
              <a:t>li</a:t>
            </a: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nos</a:t>
            </a:r>
          </a:p>
        </p:txBody>
      </p:sp>
      <p:sp>
        <p:nvSpPr>
          <p:cNvPr id="17424" name="Rectangle 34"/>
          <p:cNvSpPr>
            <a:spLocks noChangeArrowheads="1"/>
          </p:cNvSpPr>
          <p:nvPr/>
        </p:nvSpPr>
        <p:spPr bwMode="auto">
          <a:xfrm>
            <a:off x="4344988" y="1447800"/>
            <a:ext cx="3649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Estado gasoso, líquido e sólido</a:t>
            </a:r>
          </a:p>
        </p:txBody>
      </p:sp>
      <p:sp>
        <p:nvSpPr>
          <p:cNvPr id="17425" name="Rectangle 35"/>
          <p:cNvSpPr>
            <a:spLocks noChangeArrowheads="1"/>
          </p:cNvSpPr>
          <p:nvPr/>
        </p:nvSpPr>
        <p:spPr bwMode="auto">
          <a:xfrm>
            <a:off x="1143000" y="1828800"/>
            <a:ext cx="7713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Física da Matéria Condensada                       Física do estado sólido</a:t>
            </a:r>
          </a:p>
        </p:txBody>
      </p:sp>
      <p:sp>
        <p:nvSpPr>
          <p:cNvPr id="17426" name="Rectangle 36"/>
          <p:cNvSpPr>
            <a:spLocks noChangeArrowheads="1"/>
          </p:cNvSpPr>
          <p:nvPr/>
        </p:nvSpPr>
        <p:spPr bwMode="auto">
          <a:xfrm>
            <a:off x="2363788" y="2239963"/>
            <a:ext cx="5041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200">
                <a:solidFill>
                  <a:schemeClr val="bg2"/>
                </a:solidFill>
                <a:latin typeface="Times New Roman" panose="02020603050405020304" pitchFamily="18" charset="0"/>
              </a:rPr>
              <a:t>Sólidos: (de acordo com o arranjo atômico)</a:t>
            </a:r>
          </a:p>
        </p:txBody>
      </p:sp>
      <p:sp>
        <p:nvSpPr>
          <p:cNvPr id="17427" name="Text Box 26"/>
          <p:cNvSpPr txBox="1">
            <a:spLocks noChangeArrowheads="1"/>
          </p:cNvSpPr>
          <p:nvPr/>
        </p:nvSpPr>
        <p:spPr bwMode="auto">
          <a:xfrm>
            <a:off x="5060950" y="3005138"/>
            <a:ext cx="2438400" cy="12652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Amorfos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200" i="1">
                <a:solidFill>
                  <a:schemeClr val="bg2"/>
                </a:solidFill>
                <a:latin typeface="Times New Roman" panose="02020603050405020304" pitchFamily="18" charset="0"/>
              </a:rPr>
              <a:t>Não há um padrão regular e periódico.</a:t>
            </a:r>
          </a:p>
        </p:txBody>
      </p:sp>
      <p:pic>
        <p:nvPicPr>
          <p:cNvPr id="17428" name="Picture 22" descr="ESTRUCRISTA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4" b="44000"/>
          <a:stretch>
            <a:fillRect/>
          </a:stretch>
        </p:blipFill>
        <p:spPr bwMode="auto">
          <a:xfrm>
            <a:off x="7423150" y="2928938"/>
            <a:ext cx="1981200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8B601A-079B-4EED-96AD-7B8BC7AD90FC}" type="slidenum">
              <a:rPr lang="pt-BR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en-US" sz="1200">
              <a:latin typeface="Arial Black" panose="020B0A04020102020204" pitchFamily="34" charset="0"/>
            </a:endParaRPr>
          </a:p>
        </p:txBody>
      </p:sp>
      <p:sp>
        <p:nvSpPr>
          <p:cNvPr id="19459" name="Rectangle 1027"/>
          <p:cNvSpPr>
            <a:spLocks noChangeArrowheads="1"/>
          </p:cNvSpPr>
          <p:nvPr/>
        </p:nvSpPr>
        <p:spPr bwMode="auto">
          <a:xfrm>
            <a:off x="762000" y="8382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Matematicamente a estrutura cristalina pode ser representada por uma rede e uma base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Rede = estrutura geométrica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000">
                <a:solidFill>
                  <a:schemeClr val="bg2"/>
                </a:solidFill>
                <a:latin typeface="Times New Roman" panose="02020603050405020304" pitchFamily="18" charset="0"/>
              </a:rPr>
              <a:t>Base = distribuição dos átomos em cada ponto da rede.</a:t>
            </a:r>
          </a:p>
        </p:txBody>
      </p:sp>
      <p:pic>
        <p:nvPicPr>
          <p:cNvPr id="19460" name="Picture 1028" descr="4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6438"/>
            <a:ext cx="5638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029"/>
          <p:cNvGrpSpPr>
            <a:grpSpLocks/>
          </p:cNvGrpSpPr>
          <p:nvPr/>
        </p:nvGrpSpPr>
        <p:grpSpPr bwMode="auto">
          <a:xfrm>
            <a:off x="990600" y="4343400"/>
            <a:ext cx="8382000" cy="800100"/>
            <a:chOff x="1152" y="543"/>
            <a:chExt cx="5280" cy="504"/>
          </a:xfrm>
        </p:grpSpPr>
        <p:sp>
          <p:nvSpPr>
            <p:cNvPr id="19463" name="Text Box 1030"/>
            <p:cNvSpPr txBox="1">
              <a:spLocks noChangeArrowheads="1"/>
            </p:cNvSpPr>
            <p:nvPr/>
          </p:nvSpPr>
          <p:spPr bwMode="auto">
            <a:xfrm>
              <a:off x="1152" y="624"/>
              <a:ext cx="4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>
                  <a:solidFill>
                    <a:schemeClr val="bg2"/>
                  </a:solidFill>
                  <a:latin typeface="Times New Roman" panose="02020603050405020304" pitchFamily="18" charset="0"/>
                </a:rPr>
                <a:t>A rede é definida por 3 vetores                  tal que:</a:t>
              </a:r>
            </a:p>
          </p:txBody>
        </p:sp>
        <p:graphicFrame>
          <p:nvGraphicFramePr>
            <p:cNvPr id="19464" name="Object 1031"/>
            <p:cNvGraphicFramePr>
              <a:graphicFrameLocks noChangeAspect="1"/>
            </p:cNvGraphicFramePr>
            <p:nvPr/>
          </p:nvGraphicFramePr>
          <p:xfrm>
            <a:off x="3083" y="602"/>
            <a:ext cx="43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Equation" r:id="rId5" imgW="406224" imgH="241195" progId="Equation.3">
                    <p:embed/>
                  </p:oleObj>
                </mc:Choice>
                <mc:Fallback>
                  <p:oleObj name="Equation" r:id="rId5" imgW="406224" imgH="241195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" y="602"/>
                          <a:ext cx="432" cy="257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1032"/>
            <p:cNvGraphicFramePr>
              <a:graphicFrameLocks noChangeAspect="1"/>
            </p:cNvGraphicFramePr>
            <p:nvPr/>
          </p:nvGraphicFramePr>
          <p:xfrm>
            <a:off x="4128" y="543"/>
            <a:ext cx="168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2" name="Equation" r:id="rId7" imgW="1256755" imgH="215806" progId="Equation.3">
                    <p:embed/>
                  </p:oleObj>
                </mc:Choice>
                <mc:Fallback>
                  <p:oleObj name="Equation" r:id="rId7" imgW="1256755" imgH="215806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543"/>
                          <a:ext cx="1680" cy="288"/>
                        </a:xfrm>
                        <a:prstGeom prst="rect">
                          <a:avLst/>
                        </a:prstGeom>
                        <a:solidFill>
                          <a:srgbClr val="99CC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1033"/>
            <p:cNvSpPr txBox="1">
              <a:spLocks noChangeArrowheads="1"/>
            </p:cNvSpPr>
            <p:nvPr/>
          </p:nvSpPr>
          <p:spPr bwMode="auto">
            <a:xfrm>
              <a:off x="1152" y="816"/>
              <a:ext cx="5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>
                  <a:solidFill>
                    <a:schemeClr val="bg2"/>
                  </a:solidFill>
                  <a:latin typeface="Times New Roman" panose="02020603050405020304" pitchFamily="18" charset="0"/>
                </a:rPr>
                <a:t>onde, u, v, w são inteiros. Observe que o ponto r’ é idêntico ao ponto r.</a:t>
              </a:r>
            </a:p>
          </p:txBody>
        </p:sp>
      </p:grpSp>
      <p:sp>
        <p:nvSpPr>
          <p:cNvPr id="19462" name="Rectangle 1034"/>
          <p:cNvSpPr>
            <a:spLocks noChangeArrowheads="1"/>
          </p:cNvSpPr>
          <p:nvPr/>
        </p:nvSpPr>
        <p:spPr bwMode="auto">
          <a:xfrm>
            <a:off x="914400" y="5105400"/>
            <a:ext cx="8991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1" i="1">
                <a:solidFill>
                  <a:schemeClr val="bg2"/>
                </a:solidFill>
                <a:latin typeface="Times New Roman" panose="02020603050405020304" pitchFamily="18" charset="0"/>
              </a:rPr>
              <a:t> Definições: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Célula unitária: é uma célula que transladada n vezes nas direções x, y, z, gera toda a rede.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bg2"/>
                </a:solidFill>
                <a:latin typeface="Times New Roman" panose="02020603050405020304" pitchFamily="18" charset="0"/>
              </a:rPr>
              <a:t> Célula primitiva: é a menor célula capaz de gerar a rede.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5835</TotalTime>
  <Words>2030</Words>
  <Application>Microsoft Office PowerPoint</Application>
  <PresentationFormat>Papel A4 (210 x 297 mm)</PresentationFormat>
  <Paragraphs>249</Paragraphs>
  <Slides>33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Arial-BoldMT</vt:lpstr>
      <vt:lpstr>ArialMT</vt:lpstr>
      <vt:lpstr>Bookman Old Style</vt:lpstr>
      <vt:lpstr>Symbol</vt:lpstr>
      <vt:lpstr>Times New Roman</vt:lpstr>
      <vt:lpstr>Wingdings</vt:lpstr>
      <vt:lpstr>Pixel</vt:lpstr>
      <vt:lpstr>Equation</vt:lpstr>
      <vt:lpstr>Documento</vt:lpstr>
      <vt:lpstr>Curso de Fundamentos de   Semicondutores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Dispositivos Semicondutores</dc:title>
  <dc:creator>regiane</dc:creator>
  <cp:lastModifiedBy>Murilo Araujo Romero</cp:lastModifiedBy>
  <cp:revision>547</cp:revision>
  <dcterms:created xsi:type="dcterms:W3CDTF">2004-07-15T19:06:38Z</dcterms:created>
  <dcterms:modified xsi:type="dcterms:W3CDTF">2022-08-21T22:50:11Z</dcterms:modified>
</cp:coreProperties>
</file>