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16"/>
  </p:notesMasterIdLst>
  <p:handoutMasterIdLst>
    <p:handoutMasterId r:id="rId17"/>
  </p:handoutMasterIdLst>
  <p:sldIdLst>
    <p:sldId id="397" r:id="rId4"/>
    <p:sldId id="421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16" r:id="rId15"/>
  </p:sldIdLst>
  <p:sldSz cx="12192000" cy="68580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79035" autoAdjust="0"/>
  </p:normalViewPr>
  <p:slideViewPr>
    <p:cSldViewPr snapToGrid="0">
      <p:cViewPr varScale="1">
        <p:scale>
          <a:sx n="55" d="100"/>
          <a:sy n="55" d="100"/>
        </p:scale>
        <p:origin x="1140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1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5B9D3ADE-A0DF-4E14-B96F-513F7DB41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102B1E05-8682-4DC9-A098-F577A598BE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DBE37B-1B0D-48FC-9BFA-BBC43ABFE4B0}" type="datetime1">
              <a:rPr lang="pt-BR"/>
              <a:pPr>
                <a:defRPr/>
              </a:pPr>
              <a:t>14/05/2019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1863178C-59FC-4E09-9303-4658C0AA40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6B190E3B-F053-4C42-A35E-05DA0A7A28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uphemia" panose="020B0503040102020104" pitchFamily="34" charset="0"/>
              </a:defRPr>
            </a:lvl1pPr>
          </a:lstStyle>
          <a:p>
            <a:fld id="{385B4FA6-80B6-4DDB-935E-70949CCEFA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5670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1B0D63DA-FEC6-4783-91AA-40B73D7313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90C51039-92CC-4449-B2E0-78ABF45273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C8FE68-AB1C-4A1B-8CBA-F58CF4623972}" type="datetime1">
              <a:rPr lang="pt-BR"/>
              <a:pPr>
                <a:defRPr/>
              </a:pPr>
              <a:t>14/05/2019</a:t>
            </a:fld>
            <a:endParaRPr lang="pt-BR" dirty="0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xmlns="" id="{B0C5672E-20BD-4B62-B9B4-13D09DA8C0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xmlns="" id="{4DAE9F05-521C-4DC6-A28D-A26BF7804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10AD4ED-974A-45DA-AC50-FD3F52D994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B75A562-09B5-4678-A20A-CAD3E865E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uphemia" panose="020B0503040102020104" pitchFamily="34" charset="0"/>
              </a:defRPr>
            </a:lvl1pPr>
          </a:lstStyle>
          <a:p>
            <a:fld id="{E0CBED6C-A841-44D2-AF1B-2BFD621DB2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63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>
            <a:extLst>
              <a:ext uri="{FF2B5EF4-FFF2-40B4-BE49-F238E27FC236}">
                <a16:creationId xmlns:a16="http://schemas.microsoft.com/office/drawing/2014/main" xmlns="" id="{93F56D30-0C63-4D7F-B3C6-A9197D2AF4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>
            <a:extLst>
              <a:ext uri="{FF2B5EF4-FFF2-40B4-BE49-F238E27FC236}">
                <a16:creationId xmlns:a16="http://schemas.microsoft.com/office/drawing/2014/main" xmlns="" id="{54493C19-C756-41F1-87DE-9CA51A6EB6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8436" name="Espaço Reservado para Número de Slide 3">
            <a:extLst>
              <a:ext uri="{FF2B5EF4-FFF2-40B4-BE49-F238E27FC236}">
                <a16:creationId xmlns:a16="http://schemas.microsoft.com/office/drawing/2014/main" xmlns="" id="{CAC888C2-13E6-4F23-8A0E-759EF180B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E06A6934-835B-45FE-92E6-BCC5080B7A91}" type="slidenum">
              <a:rPr lang="pt-BR" altLang="pt-BR"/>
              <a:pPr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586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800" b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10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79873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800" b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11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52915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xmlns="" id="{95B26656-4AFC-417B-A5BC-BA93A3C96C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xmlns="" id="{6EB86696-694D-4B4B-9A04-E3D70DBBDE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xmlns="" id="{28A57FC9-FE33-4D42-ABAC-C2F6A077FE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88530DE1-F11E-4CFB-8638-3C1F38A78738}" type="slidenum">
              <a:rPr lang="pt-BR" altLang="pt-BR"/>
              <a:pPr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413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800" b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8450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800" b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3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2333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800" b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4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855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800" b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5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35554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800" b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6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25510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800" b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7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0825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800" b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8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04488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800" b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9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0570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E31E057-BF2D-4DFE-B7AF-336C88B37062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2137FAED-CFD8-43FB-9D1A-C1226D066725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49505C4-A470-403C-9A76-13025E43FF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A44F2F5E-19D8-40E6-936F-70AF2A483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4C3079-047E-4379-8A77-D8C1E5060141}" type="datetime1">
              <a:rPr lang="pt-BR"/>
              <a:pPr>
                <a:defRPr/>
              </a:pPr>
              <a:t>14/05/2019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44508477-B733-4C37-BE47-93F5BCE1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98ACAD2F-6107-4269-8095-15479080E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F916A-1BFF-47C2-9483-BB5D6CC428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46075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 sz="320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88FBE18F-336C-4546-B826-269066D04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1A1D2-820A-445E-8187-099A9E4EB010}" type="datetime1">
              <a:rPr lang="pt-BR"/>
              <a:pPr>
                <a:defRPr/>
              </a:pPr>
              <a:t>14/05/2019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BC5BCF0B-4E2E-4234-898B-F1070A416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A664FFEC-FE08-43C1-961A-BBF1AE51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0666C-6C12-400B-898C-AC0FC31235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766992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E2ADD40-4BB0-4C34-8029-3FCB9314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FB4F4-2DDA-40A4-AA7D-36A5334E3900}" type="datetime1">
              <a:rPr lang="pt-BR"/>
              <a:pPr>
                <a:defRPr/>
              </a:pPr>
              <a:t>14/05/2019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3FFB846-AA5C-4FA3-96BE-923B2066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7D52BBF-0B76-4E5C-8A40-9A8D2CA6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59583-91C8-4A8D-ADEE-573EAF7E55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616748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9">
            <a:extLst>
              <a:ext uri="{FF2B5EF4-FFF2-40B4-BE49-F238E27FC236}">
                <a16:creationId xmlns:a16="http://schemas.microsoft.com/office/drawing/2014/main" xmlns="" id="{CB105D86-EDE7-4746-B427-825F815C279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Reto 7">
              <a:extLst>
                <a:ext uri="{FF2B5EF4-FFF2-40B4-BE49-F238E27FC236}">
                  <a16:creationId xmlns:a16="http://schemas.microsoft.com/office/drawing/2014/main" xmlns="" id="{6E64F55C-E2A2-4E5D-AA8C-4EE77B4BF118}"/>
                </a:ext>
              </a:extLst>
            </p:cNvPr>
            <p:cNvCxnSpPr/>
            <p:nvPr/>
          </p:nvCxnSpPr>
          <p:spPr>
            <a:xfrm rot="10800000">
              <a:off x="1073151" y="1218010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8">
              <a:extLst>
                <a:ext uri="{FF2B5EF4-FFF2-40B4-BE49-F238E27FC236}">
                  <a16:creationId xmlns:a16="http://schemas.microsoft.com/office/drawing/2014/main" xmlns="" id="{6A4EC237-C661-4BA6-88CF-A9BBAA2A2E50}"/>
                </a:ext>
              </a:extLst>
            </p:cNvPr>
            <p:cNvCxnSpPr/>
            <p:nvPr/>
          </p:nvCxnSpPr>
          <p:spPr>
            <a:xfrm rot="10800000">
              <a:off x="1073151" y="128113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CEDFD284-C698-4393-8207-11AD9E8C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A7B34D-8EEA-42B2-9DC3-DA458EB78D30}" type="datetime1">
              <a:rPr lang="pt-BR"/>
              <a:pPr>
                <a:defRPr/>
              </a:pPr>
              <a:t>14/05/2019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0D52F952-DD50-44E9-9A56-CA6E5C65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F7681B57-A592-4266-A79B-AF96A644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C4993-A6ED-4E6F-994E-116CC9432B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067468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B5A62F4-FE1C-455C-8546-B815549B6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7A040-0449-4364-8F50-B8D7B63906EE}" type="datetime1">
              <a:rPr lang="pt-BR"/>
              <a:pPr>
                <a:defRPr/>
              </a:pPr>
              <a:t>14/05/2019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3936401-5E7C-4DFA-8A32-00B4CE30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A53855F-BFF4-4EE8-A6CD-60DCD3E0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B346E-09EB-4420-AD4C-97DBA22CAF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766026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2">
            <a:extLst>
              <a:ext uri="{FF2B5EF4-FFF2-40B4-BE49-F238E27FC236}">
                <a16:creationId xmlns:a16="http://schemas.microsoft.com/office/drawing/2014/main" xmlns="" id="{A7F8B439-A5EA-41EE-9646-599574306C0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Conector Reto 16">
              <a:extLst>
                <a:ext uri="{FF2B5EF4-FFF2-40B4-BE49-F238E27FC236}">
                  <a16:creationId xmlns:a16="http://schemas.microsoft.com/office/drawing/2014/main" xmlns="" id="{615A0AB5-240A-448E-AAF5-C3300A2D7731}"/>
                </a:ext>
              </a:extLst>
            </p:cNvPr>
            <p:cNvCxnSpPr/>
            <p:nvPr/>
          </p:nvCxnSpPr>
          <p:spPr>
            <a:xfrm>
              <a:off x="508550" y="1564644"/>
              <a:ext cx="8129017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7">
              <a:extLst>
                <a:ext uri="{FF2B5EF4-FFF2-40B4-BE49-F238E27FC236}">
                  <a16:creationId xmlns:a16="http://schemas.microsoft.com/office/drawing/2014/main" xmlns="" id="{FDD40B79-0F29-479F-ABD2-A53B6EDEA177}"/>
                </a:ext>
              </a:extLst>
            </p:cNvPr>
            <p:cNvCxnSpPr/>
            <p:nvPr/>
          </p:nvCxnSpPr>
          <p:spPr>
            <a:xfrm>
              <a:off x="508550" y="1501519"/>
              <a:ext cx="8129017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13">
            <a:extLst>
              <a:ext uri="{FF2B5EF4-FFF2-40B4-BE49-F238E27FC236}">
                <a16:creationId xmlns:a16="http://schemas.microsoft.com/office/drawing/2014/main" xmlns="" id="{DF246A74-BA5E-4351-802A-97839D96BABF}"/>
              </a:ext>
            </a:extLst>
          </p:cNvPr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Conector Reto 14">
              <a:extLst>
                <a:ext uri="{FF2B5EF4-FFF2-40B4-BE49-F238E27FC236}">
                  <a16:creationId xmlns:a16="http://schemas.microsoft.com/office/drawing/2014/main" xmlns="" id="{5609D637-54F9-44EA-BE08-2B3127F81AB2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5">
              <a:extLst>
                <a:ext uri="{FF2B5EF4-FFF2-40B4-BE49-F238E27FC236}">
                  <a16:creationId xmlns:a16="http://schemas.microsoft.com/office/drawing/2014/main" xmlns="" id="{EB95B8EF-9C82-4457-9209-E2BC172525F0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BAD0D61-93C3-4D89-A921-B044A7CB81E4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65F3D544-83A0-4A9F-8BFD-CB304363D57D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AA65712A-F19B-47AD-A1D6-86E657CE2B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5" name="Texto de Instrução">
            <a:extLst>
              <a:ext uri="{FF2B5EF4-FFF2-40B4-BE49-F238E27FC236}">
                <a16:creationId xmlns:a16="http://schemas.microsoft.com/office/drawing/2014/main" xmlns="" id="{3ED8775A-B032-408C-8F38-CB11D331925A}"/>
              </a:ext>
            </a:extLst>
          </p:cNvPr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i="1" dirty="0">
                <a:latin typeface="Arial" pitchFamily="34" charset="0"/>
                <a:cs typeface="Arial" pitchFamily="34" charset="0"/>
              </a:rPr>
              <a:t>ANOTAÇÃO: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i="1" dirty="0">
                <a:latin typeface="Arial" pitchFamily="34" charset="0"/>
                <a:cs typeface="Arial" pitchFamily="34" charset="0"/>
              </a:rPr>
              <a:t>Para alterar a imagem no slide, selecione e exclua a imagem. Em seguida, use o ícone Imagens no espaço reservado para inserir sua própria imagem.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11" name="Espaço Reservado para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6580612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9">
            <a:extLst>
              <a:ext uri="{FF2B5EF4-FFF2-40B4-BE49-F238E27FC236}">
                <a16:creationId xmlns:a16="http://schemas.microsoft.com/office/drawing/2014/main" xmlns="" id="{C0BF793B-8487-46A3-B957-40F665D51EFB}"/>
              </a:ext>
            </a:extLst>
          </p:cNvPr>
          <p:cNvGrpSpPr>
            <a:grpSpLocks/>
          </p:cNvGrpSpPr>
          <p:nvPr/>
        </p:nvGrpSpPr>
        <p:grpSpPr bwMode="auto">
          <a:xfrm>
            <a:off x="0" y="2514600"/>
            <a:ext cx="12192000" cy="3194050"/>
            <a:chOff x="647402" y="2514600"/>
            <a:chExt cx="10838688" cy="3194035"/>
          </a:xfrm>
        </p:grpSpPr>
        <p:grpSp>
          <p:nvGrpSpPr>
            <p:cNvPr id="5" name="Grupo 10">
              <a:extLst>
                <a:ext uri="{FF2B5EF4-FFF2-40B4-BE49-F238E27FC236}">
                  <a16:creationId xmlns:a16="http://schemas.microsoft.com/office/drawing/2014/main" xmlns="" id="{E841F2E6-2367-480D-8B6C-844FC97926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0" name="Conector Reto 13">
                <a:extLst>
                  <a:ext uri="{FF2B5EF4-FFF2-40B4-BE49-F238E27FC236}">
                    <a16:creationId xmlns:a16="http://schemas.microsoft.com/office/drawing/2014/main" xmlns="" id="{4B297C77-F6AE-4475-BACB-C399CF380EF6}"/>
                  </a:ext>
                </a:extLst>
              </p:cNvPr>
              <p:cNvCxnSpPr/>
              <p:nvPr/>
            </p:nvCxnSpPr>
            <p:spPr>
              <a:xfrm>
                <a:off x="507492" y="1565019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4">
                <a:extLst>
                  <a:ext uri="{FF2B5EF4-FFF2-40B4-BE49-F238E27FC236}">
                    <a16:creationId xmlns:a16="http://schemas.microsoft.com/office/drawing/2014/main" xmlns="" id="{3F923DDC-EACD-48F2-931B-843C1751769A}"/>
                  </a:ext>
                </a:extLst>
              </p:cNvPr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52956701-1680-4723-A08C-2F689E2ABB97}"/>
                </a:ext>
              </a:extLst>
            </p:cNvPr>
            <p:cNvSpPr/>
            <p:nvPr/>
          </p:nvSpPr>
          <p:spPr>
            <a:xfrm>
              <a:off x="647402" y="2641599"/>
              <a:ext cx="10838688" cy="29400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7" name="Grupo 14">
              <a:extLst>
                <a:ext uri="{FF2B5EF4-FFF2-40B4-BE49-F238E27FC236}">
                  <a16:creationId xmlns:a16="http://schemas.microsoft.com/office/drawing/2014/main" xmlns="" id="{56F1A797-FF8E-40B6-9977-CA6225FD37C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8" name="Conector Reto 11">
                <a:extLst>
                  <a:ext uri="{FF2B5EF4-FFF2-40B4-BE49-F238E27FC236}">
                    <a16:creationId xmlns:a16="http://schemas.microsoft.com/office/drawing/2014/main" xmlns="" id="{27A6AFD1-FE6F-4F8F-A213-20D62B67E8CC}"/>
                  </a:ext>
                </a:extLst>
              </p:cNvPr>
              <p:cNvCxnSpPr/>
              <p:nvPr/>
            </p:nvCxnSpPr>
            <p:spPr>
              <a:xfrm>
                <a:off x="508550" y="1565019"/>
                <a:ext cx="8129017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12">
                <a:extLst>
                  <a:ext uri="{FF2B5EF4-FFF2-40B4-BE49-F238E27FC236}">
                    <a16:creationId xmlns:a16="http://schemas.microsoft.com/office/drawing/2014/main" xmlns="" id="{5D6CD7E3-43A4-4FB4-94FE-9CCE0E12FFF4}"/>
                  </a:ext>
                </a:extLst>
              </p:cNvPr>
              <p:cNvCxnSpPr/>
              <p:nvPr/>
            </p:nvCxnSpPr>
            <p:spPr>
              <a:xfrm>
                <a:off x="508550" y="1501519"/>
                <a:ext cx="8129017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97BC9EF2-BD56-4DC8-B414-64A98509D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13" name="Espaço Reservado para Data 3">
            <a:extLst>
              <a:ext uri="{FF2B5EF4-FFF2-40B4-BE49-F238E27FC236}">
                <a16:creationId xmlns:a16="http://schemas.microsoft.com/office/drawing/2014/main" xmlns="" id="{FA79C741-F0C7-4977-BA75-5B1AF33E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20ED23-9498-413D-BEFD-B79B392BAA05}" type="datetime1">
              <a:rPr lang="pt-BR"/>
              <a:pPr>
                <a:defRPr/>
              </a:pPr>
              <a:t>14/05/2019</a:t>
            </a:fld>
            <a:endParaRPr lang="pt-BR" dirty="0"/>
          </a:p>
        </p:txBody>
      </p:sp>
      <p:sp>
        <p:nvSpPr>
          <p:cNvPr id="14" name="Espaço Reservado para Rodapé 4">
            <a:extLst>
              <a:ext uri="{FF2B5EF4-FFF2-40B4-BE49-F238E27FC236}">
                <a16:creationId xmlns:a16="http://schemas.microsoft.com/office/drawing/2014/main" xmlns="" id="{D5439A1D-C059-4542-AA5C-91AFF7C9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Espaço Reservado para Número de Slide 5">
            <a:extLst>
              <a:ext uri="{FF2B5EF4-FFF2-40B4-BE49-F238E27FC236}">
                <a16:creationId xmlns:a16="http://schemas.microsoft.com/office/drawing/2014/main" xmlns="" id="{F6C92BF0-9D97-4905-B01C-A7DCF5EC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52182-A6AA-47CF-A16E-823B9C7E5F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019049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0969305C-F6CA-4CE6-B218-6F023B569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A2E37-EF1D-4297-ADAE-52171BDAF8AA}" type="datetime1">
              <a:rPr lang="pt-BR"/>
              <a:pPr>
                <a:defRPr/>
              </a:pPr>
              <a:t>14/05/2019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FFC424A1-B37C-42FF-AD9F-04E515CE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67675BB6-0831-4FC0-89E5-55D17ACE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0599B-A0C9-41D4-9099-EFFE62106D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343047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5DFC2149-6A16-4606-B0B0-A950F717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23D9-B698-4343-B4C9-F7CF36622A7F}" type="datetime1">
              <a:rPr lang="pt-BR"/>
              <a:pPr>
                <a:defRPr/>
              </a:pPr>
              <a:t>14/05/2019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BEECF0CC-3205-4BF9-A8A4-CDE712DD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0313BAE6-BBC4-4154-BDB7-EE2293619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DD2A6-39E8-4730-A915-30520A9812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734131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xmlns="" id="{0E975C79-C84E-446E-8933-91863CC5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6266-A3FB-4AE6-BBC2-7FEC6AAFD056}" type="datetime1">
              <a:rPr lang="pt-BR"/>
              <a:pPr>
                <a:defRPr/>
              </a:pPr>
              <a:t>14/05/2019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xmlns="" id="{14DC4B44-0212-422B-B091-AA137D18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D8BEA813-B317-45A0-BB77-D6175633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4B05B-CABE-42D8-BE0F-EBCC2A3B43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46873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1DB530E-7A19-4FC8-B761-C34F5B88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248B13-906C-4062-B71F-2EB38ECA9612}" type="datetime1">
              <a:rPr lang="pt-BR"/>
              <a:pPr>
                <a:defRPr/>
              </a:pPr>
              <a:t>14/05/2019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CDB99568-34CD-40B3-88DE-18CDA8F6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C266CAB-793B-4121-927E-C1017A84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D37A1-AECF-4941-A3F0-E9180D5618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309550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 sz="320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AC9EB704-BA35-4EC8-9C9D-CDE2583F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9C68-E90D-41F8-98C4-D3082985E614}" type="datetime1">
              <a:rPr lang="pt-BR"/>
              <a:pPr>
                <a:defRPr/>
              </a:pPr>
              <a:t>14/05/2019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3F9599E7-B48E-403F-A131-E322BAED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8470AE95-C26F-4C1C-83C9-33F92A20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427DE-4749-4D69-BA89-4FCED0A4AA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843685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xmlns="" id="{12EEE67C-60B8-4A02-AD98-5C26981D72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0461060-46D1-48AF-A79D-90099DC08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  <a:p>
            <a:pPr lvl="5"/>
            <a:r>
              <a:rPr lang="pt-BR" noProof="0" dirty="0"/>
              <a:t>Sexto nível</a:t>
            </a:r>
          </a:p>
          <a:p>
            <a:pPr lvl="6"/>
            <a:r>
              <a:rPr lang="pt-BR" noProof="0" dirty="0"/>
              <a:t>Sétimo nível</a:t>
            </a:r>
          </a:p>
          <a:p>
            <a:pPr lvl="7"/>
            <a:r>
              <a:rPr lang="pt-BR" noProof="0" dirty="0"/>
              <a:t>Oito nível</a:t>
            </a:r>
          </a:p>
          <a:p>
            <a:pPr lvl="8"/>
            <a:r>
              <a:rPr lang="pt-BR" noProof="0" dirty="0"/>
              <a:t>Nono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F3B48C6-E0EB-4853-BA7F-6B9FE7E90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B79310-89E9-45EC-8541-F5E10B2A3C30}" type="datetime1">
              <a:rPr lang="pt-BR"/>
              <a:pPr>
                <a:defRPr/>
              </a:pPr>
              <a:t>14/05/2019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D33B0E4-10A5-47C0-8F36-45A572E20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46533F2-F154-4BA5-9FAE-5552C32BE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D8F88"/>
                </a:solidFill>
                <a:latin typeface="Euphemia" panose="020B0503040102020104" pitchFamily="34" charset="0"/>
              </a:defRPr>
            </a:lvl1pPr>
          </a:lstStyle>
          <a:p>
            <a:fld id="{44427FE2-95C7-4C6E-ADD4-C892FFBAD1FB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1031" name="Grupo 14">
            <a:extLst>
              <a:ext uri="{FF2B5EF4-FFF2-40B4-BE49-F238E27FC236}">
                <a16:creationId xmlns:a16="http://schemas.microsoft.com/office/drawing/2014/main" xmlns="" id="{6BFDB988-C32B-46AF-A835-91DA9912830B}"/>
              </a:ext>
            </a:extLst>
          </p:cNvPr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xmlns="" id="{97740066-9374-426D-8DF1-9F34C78C4664}"/>
                </a:ext>
              </a:extLst>
            </p:cNvPr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xmlns="" id="{3673BF08-D455-48AA-9859-133C3D6C2F76}"/>
                </a:ext>
              </a:extLst>
            </p:cNvPr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6" r:id="rId2"/>
    <p:sldLayoutId id="2147483674" r:id="rId3"/>
    <p:sldLayoutId id="2147483675" r:id="rId4"/>
    <p:sldLayoutId id="2147483667" r:id="rId5"/>
    <p:sldLayoutId id="2147483668" r:id="rId6"/>
    <p:sldLayoutId id="2147483669" r:id="rId7"/>
    <p:sldLayoutId id="2147483676" r:id="rId8"/>
    <p:sldLayoutId id="2147483670" r:id="rId9"/>
    <p:sldLayoutId id="2147483671" r:id="rId10"/>
    <p:sldLayoutId id="2147483672" r:id="rId11"/>
    <p:sldLayoutId id="2147483677" r:id="rId12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8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Conteúdo 3">
            <a:extLst>
              <a:ext uri="{FF2B5EF4-FFF2-40B4-BE49-F238E27FC236}">
                <a16:creationId xmlns:a16="http://schemas.microsoft.com/office/drawing/2014/main" xmlns="" id="{43EC032D-AA94-424E-810C-F719447C5111}"/>
              </a:ext>
            </a:extLst>
          </p:cNvPr>
          <p:cNvSpPr txBox="1">
            <a:spLocks/>
          </p:cNvSpPr>
          <p:nvPr/>
        </p:nvSpPr>
        <p:spPr bwMode="auto">
          <a:xfrm>
            <a:off x="434976" y="1622322"/>
            <a:ext cx="1095375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2286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pt-BR" altLang="pt-BR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pt-BR" altLang="pt-BR" sz="2000" b="1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altLang="pt-BR" sz="160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DEF086EC-59D8-4369-B456-49C5B6EB1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010" y="6336507"/>
            <a:ext cx="6039977" cy="881062"/>
          </a:xfrm>
        </p:spPr>
        <p:txBody>
          <a:bodyPr>
            <a:normAutofit/>
          </a:bodyPr>
          <a:lstStyle/>
          <a:p>
            <a:pPr indent="-216000" algn="ctr" fontAlgn="auto">
              <a:spcAft>
                <a:spcPts val="0"/>
              </a:spcAft>
              <a:defRPr/>
            </a:pPr>
            <a:r>
              <a:rPr lang="pt-PT" sz="4000" b="1" i="1" dirty="0"/>
              <a:t>FABIO E. FARAGO</a:t>
            </a:r>
          </a:p>
        </p:txBody>
      </p:sp>
      <p:pic>
        <p:nvPicPr>
          <p:cNvPr id="8198" name="Imagem 9">
            <a:extLst>
              <a:ext uri="{FF2B5EF4-FFF2-40B4-BE49-F238E27FC236}">
                <a16:creationId xmlns:a16="http://schemas.microsoft.com/office/drawing/2014/main" xmlns="" id="{E4BEDD05-2B4A-43FA-B856-74F49FBF8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181100"/>
            <a:ext cx="104743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61DE6A44-9EC0-480B-A65C-2E350190D537}"/>
              </a:ext>
            </a:extLst>
          </p:cNvPr>
          <p:cNvSpPr txBox="1">
            <a:spLocks/>
          </p:cNvSpPr>
          <p:nvPr/>
        </p:nvSpPr>
        <p:spPr>
          <a:xfrm>
            <a:off x="364708" y="80962"/>
            <a:ext cx="11462583" cy="168787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lIns="0" r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54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TECHNOLOGIAL INNOVATION AND ORGANIZATIONS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D19236-7410-4448-8F96-CC6234EA99EC}"/>
              </a:ext>
            </a:extLst>
          </p:cNvPr>
          <p:cNvSpPr txBox="1">
            <a:spLocks/>
          </p:cNvSpPr>
          <p:nvPr/>
        </p:nvSpPr>
        <p:spPr>
          <a:xfrm>
            <a:off x="2053883" y="1917032"/>
            <a:ext cx="7234193" cy="22299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6000" algn="ctr" fontAlgn="auto">
              <a:spcAft>
                <a:spcPts val="0"/>
              </a:spcAft>
              <a:defRPr/>
            </a:pPr>
            <a:r>
              <a:rPr lang="pt-PT" sz="3600" b="1" i="1" dirty="0"/>
              <a:t>PIERRE AZOULAY &amp; JOSH LERNER (2013)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152D629-E043-46BF-9ACD-5073DB13C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883" y="2398642"/>
            <a:ext cx="2937842" cy="379311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9E80B1A-E602-47B0-B5E0-B5F6FB97D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632" y="2398642"/>
            <a:ext cx="3165848" cy="37931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D23EE26-8F0D-40FB-BEEB-86963DCA4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488" y="4639732"/>
            <a:ext cx="2021511" cy="2218267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07451" y="81076"/>
            <a:ext cx="11499670" cy="1108721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pt-BR" sz="57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SPIN-OFFS AND FIRM BOUNDARIES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B6E08A-9999-47D1-B028-25A45B0D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4" y="1533787"/>
            <a:ext cx="11078600" cy="5136835"/>
          </a:xfrm>
        </p:spPr>
        <p:txBody>
          <a:bodyPr>
            <a:normAutofit lnSpcReduction="10000"/>
          </a:bodyPr>
          <a:lstStyle/>
          <a:p>
            <a:pPr lvl="1" indent="-216000" algn="just">
              <a:spcBef>
                <a:spcPts val="1800"/>
              </a:spcBef>
            </a:pPr>
            <a:r>
              <a:rPr lang="pt-BR" sz="3200" b="1" i="1" dirty="0"/>
              <a:t>Agency </a:t>
            </a:r>
            <a:r>
              <a:rPr lang="pt-BR" sz="3200" b="1" i="1" dirty="0" err="1"/>
              <a:t>problems</a:t>
            </a:r>
            <a:r>
              <a:rPr lang="pt-BR" sz="3200" b="1" i="1" dirty="0"/>
              <a:t> </a:t>
            </a:r>
            <a:r>
              <a:rPr lang="pt-BR" sz="3200" i="1" dirty="0"/>
              <a:t>in </a:t>
            </a:r>
            <a:r>
              <a:rPr lang="pt-BR" sz="3200" i="1" dirty="0" err="1"/>
              <a:t>firms</a:t>
            </a:r>
            <a:endParaRPr lang="pt-BR" sz="3200" i="1" dirty="0"/>
          </a:p>
          <a:p>
            <a:pPr lvl="2" indent="-216000" algn="just">
              <a:spcBef>
                <a:spcPts val="1800"/>
              </a:spcBef>
            </a:pPr>
            <a:r>
              <a:rPr lang="pt-BR" sz="2400" i="1" dirty="0"/>
              <a:t>Jensen (1986)</a:t>
            </a:r>
          </a:p>
          <a:p>
            <a:pPr lvl="2" indent="-216000" algn="just">
              <a:spcBef>
                <a:spcPts val="1800"/>
              </a:spcBef>
            </a:pPr>
            <a:r>
              <a:rPr lang="pt-BR" sz="2400" i="1" dirty="0" err="1"/>
              <a:t>Scharfstein</a:t>
            </a:r>
            <a:r>
              <a:rPr lang="pt-BR" sz="2400" i="1" dirty="0"/>
              <a:t> and Stein (2000) </a:t>
            </a:r>
            <a:r>
              <a:rPr lang="pt-BR" sz="1200" i="1" dirty="0"/>
              <a:t>(ws)</a:t>
            </a:r>
            <a:endParaRPr lang="pt-BR" sz="2400" i="1" dirty="0"/>
          </a:p>
          <a:p>
            <a:pPr lvl="1" indent="-216000" algn="just">
              <a:spcBef>
                <a:spcPts val="1800"/>
              </a:spcBef>
            </a:pPr>
            <a:r>
              <a:rPr lang="pt-BR" sz="2400" i="1" dirty="0"/>
              <a:t>Trade-off </a:t>
            </a:r>
            <a:r>
              <a:rPr lang="pt-BR" sz="2400" i="1" dirty="0" err="1"/>
              <a:t>between</a:t>
            </a:r>
            <a:r>
              <a:rPr lang="pt-BR" sz="2400" i="1" dirty="0"/>
              <a:t> </a:t>
            </a:r>
            <a:r>
              <a:rPr lang="pt-BR" sz="2400" i="1" dirty="0" err="1"/>
              <a:t>undertaking</a:t>
            </a:r>
            <a:r>
              <a:rPr lang="pt-BR" sz="2400" i="1" dirty="0"/>
              <a:t> </a:t>
            </a:r>
            <a:r>
              <a:rPr lang="pt-BR" sz="2400" i="1" dirty="0" err="1"/>
              <a:t>an</a:t>
            </a:r>
            <a:r>
              <a:rPr lang="pt-BR" sz="2400" i="1" dirty="0"/>
              <a:t> </a:t>
            </a:r>
            <a:r>
              <a:rPr lang="pt-BR" sz="2400" b="1" i="1" dirty="0" err="1"/>
              <a:t>innovative</a:t>
            </a:r>
            <a:r>
              <a:rPr lang="pt-BR" sz="2400" b="1" i="1" dirty="0"/>
              <a:t> Project in a major Corporation and in a startup </a:t>
            </a:r>
            <a:r>
              <a:rPr lang="pt-BR" sz="2400" b="1" i="1" dirty="0" err="1"/>
              <a:t>firm</a:t>
            </a:r>
            <a:endParaRPr lang="pt-BR" sz="2400" b="1" i="1" dirty="0"/>
          </a:p>
          <a:p>
            <a:pPr lvl="2" indent="-216000" algn="just">
              <a:spcBef>
                <a:spcPts val="1800"/>
              </a:spcBef>
            </a:pPr>
            <a:r>
              <a:rPr lang="pt-BR" sz="2400" i="1" u="sng" dirty="0"/>
              <a:t>More radical </a:t>
            </a:r>
            <a:r>
              <a:rPr lang="pt-BR" sz="2400" i="1" u="sng" dirty="0" err="1"/>
              <a:t>innovations</a:t>
            </a:r>
            <a:r>
              <a:rPr lang="pt-BR" sz="2400" i="1" u="sng" dirty="0"/>
              <a:t> are more </a:t>
            </a:r>
            <a:r>
              <a:rPr lang="pt-BR" sz="2400" i="1" u="sng" dirty="0" err="1"/>
              <a:t>likely</a:t>
            </a:r>
            <a:r>
              <a:rPr lang="pt-BR" sz="2400" i="1" u="sng" dirty="0"/>
              <a:t> in startup </a:t>
            </a:r>
            <a:r>
              <a:rPr lang="pt-BR" sz="2400" i="1" u="sng" dirty="0" err="1"/>
              <a:t>firms</a:t>
            </a:r>
            <a:endParaRPr lang="pt-BR" sz="2400" i="1" u="sng" dirty="0"/>
          </a:p>
          <a:p>
            <a:pPr lvl="2" indent="-216000" algn="just">
              <a:spcBef>
                <a:spcPts val="1800"/>
              </a:spcBef>
            </a:pPr>
            <a:r>
              <a:rPr lang="pt-BR" sz="2400" i="1" dirty="0" err="1"/>
              <a:t>Established</a:t>
            </a:r>
            <a:r>
              <a:rPr lang="pt-BR" sz="2400" i="1" dirty="0"/>
              <a:t> </a:t>
            </a:r>
            <a:r>
              <a:rPr lang="pt-BR" sz="2400" i="1" dirty="0" err="1"/>
              <a:t>firms</a:t>
            </a:r>
            <a:r>
              <a:rPr lang="pt-BR" sz="2400" i="1" dirty="0"/>
              <a:t> </a:t>
            </a:r>
            <a:r>
              <a:rPr lang="pt-BR" sz="2400" i="1" dirty="0" err="1"/>
              <a:t>may</a:t>
            </a:r>
            <a:r>
              <a:rPr lang="pt-BR" sz="2400" i="1" dirty="0"/>
              <a:t> </a:t>
            </a:r>
            <a:r>
              <a:rPr lang="pt-BR" sz="2400" i="1" dirty="0" err="1"/>
              <a:t>be</a:t>
            </a:r>
            <a:r>
              <a:rPr lang="pt-BR" sz="2400" i="1" dirty="0"/>
              <a:t> </a:t>
            </a:r>
            <a:r>
              <a:rPr lang="pt-BR" sz="2400" i="1" dirty="0" err="1"/>
              <a:t>incapable</a:t>
            </a:r>
            <a:r>
              <a:rPr lang="pt-BR" sz="2400" i="1" dirty="0"/>
              <a:t> </a:t>
            </a:r>
            <a:r>
              <a:rPr lang="pt-BR" sz="2400" i="1" dirty="0" err="1"/>
              <a:t>of</a:t>
            </a:r>
            <a:r>
              <a:rPr lang="pt-BR" sz="2400" i="1" dirty="0"/>
              <a:t> </a:t>
            </a:r>
          </a:p>
          <a:p>
            <a:pPr marL="927000" lvl="2" indent="0" algn="just">
              <a:spcBef>
                <a:spcPts val="1800"/>
              </a:spcBef>
              <a:buNone/>
            </a:pPr>
            <a:r>
              <a:rPr lang="pt-BR" sz="2400" i="1" dirty="0" err="1"/>
              <a:t>responding</a:t>
            </a:r>
            <a:r>
              <a:rPr lang="pt-BR" sz="2400" i="1" dirty="0"/>
              <a:t> </a:t>
            </a:r>
            <a:r>
              <a:rPr lang="pt-BR" sz="2400" i="1" dirty="0" err="1"/>
              <a:t>to</a:t>
            </a:r>
            <a:r>
              <a:rPr lang="pt-BR" sz="2400" i="1" dirty="0"/>
              <a:t> radical </a:t>
            </a:r>
            <a:r>
              <a:rPr lang="pt-BR" sz="2400" i="1" dirty="0" err="1"/>
              <a:t>technological</a:t>
            </a:r>
            <a:r>
              <a:rPr lang="pt-BR" sz="2400" i="1" dirty="0"/>
              <a:t> </a:t>
            </a:r>
            <a:r>
              <a:rPr lang="pt-BR" sz="2400" i="1" dirty="0" err="1"/>
              <a:t>changes</a:t>
            </a:r>
            <a:endParaRPr lang="pt-BR" sz="2400" i="1" dirty="0"/>
          </a:p>
          <a:p>
            <a:pPr lvl="1" indent="-216000" algn="just">
              <a:spcBef>
                <a:spcPts val="1800"/>
              </a:spcBef>
            </a:pPr>
            <a:r>
              <a:rPr lang="pt-BR" sz="2600" b="1" i="1" dirty="0"/>
              <a:t>Open </a:t>
            </a:r>
            <a:r>
              <a:rPr lang="pt-BR" sz="2600" b="1" i="1" dirty="0" err="1"/>
              <a:t>Source</a:t>
            </a:r>
            <a:r>
              <a:rPr lang="pt-BR" sz="2600" b="1" i="1" dirty="0"/>
              <a:t> </a:t>
            </a:r>
            <a:r>
              <a:rPr lang="pt-BR" sz="2600" b="1" i="1" dirty="0" err="1"/>
              <a:t>Innovation</a:t>
            </a:r>
            <a:endParaRPr lang="pt-BR" sz="2600" b="1" i="1" dirty="0"/>
          </a:p>
          <a:p>
            <a:pPr lvl="2" indent="-216000" algn="just">
              <a:spcBef>
                <a:spcPts val="1800"/>
              </a:spcBef>
            </a:pPr>
            <a:r>
              <a:rPr lang="pt-BR" sz="2400" i="1" dirty="0" err="1"/>
              <a:t>Motivation</a:t>
            </a:r>
            <a:r>
              <a:rPr lang="pt-BR" sz="2400" i="1" dirty="0"/>
              <a:t> </a:t>
            </a:r>
            <a:r>
              <a:rPr lang="pt-BR" sz="2400" i="1" dirty="0" err="1"/>
              <a:t>of</a:t>
            </a:r>
            <a:r>
              <a:rPr lang="pt-BR" sz="2400" i="1" dirty="0"/>
              <a:t> </a:t>
            </a:r>
            <a:r>
              <a:rPr lang="pt-BR" sz="2400" i="1" dirty="0" err="1"/>
              <a:t>contributors</a:t>
            </a:r>
            <a:endParaRPr lang="pt-BR" sz="2400" i="1" dirty="0"/>
          </a:p>
          <a:p>
            <a:pPr marL="927000" lvl="2" indent="0" algn="just">
              <a:spcBef>
                <a:spcPts val="1800"/>
              </a:spcBef>
              <a:buNone/>
            </a:pPr>
            <a:endParaRPr lang="pt-BR" sz="2400" i="1" dirty="0"/>
          </a:p>
          <a:p>
            <a:pPr lvl="2" indent="-216000" algn="just"/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3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07451" y="81076"/>
            <a:ext cx="11499670" cy="1108721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pt-BR" sz="57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THE FINANCING OF INNOVATION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B6E08A-9999-47D1-B028-25A45B0D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4" y="1533787"/>
            <a:ext cx="11078600" cy="5136835"/>
          </a:xfrm>
        </p:spPr>
        <p:txBody>
          <a:bodyPr>
            <a:normAutofit/>
          </a:bodyPr>
          <a:lstStyle/>
          <a:p>
            <a:pPr lvl="1" indent="-216000" algn="just"/>
            <a:r>
              <a:rPr lang="pt-BR" sz="3200" i="1" dirty="0"/>
              <a:t>Capital </a:t>
            </a:r>
            <a:r>
              <a:rPr lang="pt-BR" sz="3200" i="1" dirty="0" err="1"/>
              <a:t>constraints</a:t>
            </a:r>
            <a:r>
              <a:rPr lang="pt-BR" sz="3200" i="1" dirty="0"/>
              <a:t> and </a:t>
            </a:r>
            <a:r>
              <a:rPr lang="pt-BR" sz="3200" i="1" dirty="0" err="1"/>
              <a:t>Innovation</a:t>
            </a:r>
            <a:endParaRPr lang="pt-BR" sz="3200" i="1" dirty="0"/>
          </a:p>
          <a:p>
            <a:pPr lvl="1" indent="-216000" algn="just"/>
            <a:r>
              <a:rPr lang="pt-BR" sz="3200" i="1" dirty="0"/>
              <a:t>Financial </a:t>
            </a:r>
            <a:r>
              <a:rPr lang="pt-BR" sz="3200" i="1" dirty="0" err="1"/>
              <a:t>intermediaries</a:t>
            </a:r>
            <a:r>
              <a:rPr lang="pt-BR" sz="3200" i="1" dirty="0"/>
              <a:t> and </a:t>
            </a:r>
            <a:r>
              <a:rPr lang="pt-BR" sz="3200" i="1" dirty="0" err="1"/>
              <a:t>Innovation</a:t>
            </a:r>
            <a:endParaRPr lang="pt-BR" sz="3200" i="1" dirty="0"/>
          </a:p>
          <a:p>
            <a:pPr lvl="2" indent="-216000" algn="just"/>
            <a:r>
              <a:rPr lang="pt-BR" sz="2200" i="1" dirty="0"/>
              <a:t>Venture capital</a:t>
            </a:r>
          </a:p>
          <a:p>
            <a:pPr marL="927000" lvl="2" indent="0" algn="just">
              <a:buNone/>
            </a:pP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xmlns="" id="{23659F19-8DAE-40F8-8CEF-DF50C8CF3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44650"/>
            <a:ext cx="11176000" cy="4267200"/>
          </a:xfrm>
        </p:spPr>
        <p:txBody>
          <a:bodyPr/>
          <a:lstStyle/>
          <a:p>
            <a:pPr indent="-216000" algn="just" fontAlgn="auto">
              <a:spcAft>
                <a:spcPts val="0"/>
              </a:spcAft>
              <a:defRPr/>
            </a:pPr>
            <a:endParaRPr lang="pt-BR" sz="2400" dirty="0"/>
          </a:p>
          <a:p>
            <a:pPr marL="12600" indent="0" algn="just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sz="2400" b="1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2F4EEC36-F564-454E-9EA9-40CF1792BF70}"/>
              </a:ext>
            </a:extLst>
          </p:cNvPr>
          <p:cNvSpPr txBox="1">
            <a:spLocks/>
          </p:cNvSpPr>
          <p:nvPr/>
        </p:nvSpPr>
        <p:spPr>
          <a:xfrm>
            <a:off x="706187" y="1797050"/>
            <a:ext cx="11176000" cy="42672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0" indent="0" algn="just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sz="2400" dirty="0"/>
          </a:p>
          <a:p>
            <a:pPr marL="12600" indent="0" algn="just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sz="2400" b="1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AB3FBD7-46E7-4E7F-94B3-600B32D48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69" y="1192448"/>
            <a:ext cx="10143560" cy="1614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099937E-2C73-4193-BA40-C058E0C6F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E4EA78AC-7F14-4D13-97C8-67C363945F68}"/>
              </a:ext>
            </a:extLst>
          </p:cNvPr>
          <p:cNvSpPr txBox="1">
            <a:spLocks/>
          </p:cNvSpPr>
          <p:nvPr/>
        </p:nvSpPr>
        <p:spPr>
          <a:xfrm>
            <a:off x="576224" y="31571"/>
            <a:ext cx="11107776" cy="98389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lIns="0" r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en-US" sz="54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MV Boli" panose="02000500030200090000" pitchFamily="2" charset="0"/>
                <a:ea typeface="Gungsuh" panose="02030600000101010101" pitchFamily="18" charset="-127"/>
                <a:cs typeface="MV Boli" panose="02000500030200090000" pitchFamily="2" charset="0"/>
              </a:rPr>
              <a:t>THANKS FOR THE ATTENTION!!</a:t>
            </a:r>
            <a:endParaRPr lang="pt-BR" sz="8000" b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627490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751FC52-5722-4250-AA72-8BD455398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134" y="4935208"/>
            <a:ext cx="2793072" cy="1808628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76774" y="205899"/>
            <a:ext cx="11107776" cy="98389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pt-BR" sz="5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AN INTRODUCTION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B6E08A-9999-47D1-B028-25A45B0D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50" y="1533788"/>
            <a:ext cx="10915924" cy="4837515"/>
          </a:xfrm>
        </p:spPr>
        <p:txBody>
          <a:bodyPr>
            <a:normAutofit/>
          </a:bodyPr>
          <a:lstStyle/>
          <a:p>
            <a:pPr lvl="1" indent="-216000" algn="ctr">
              <a:spcBef>
                <a:spcPts val="1800"/>
              </a:spcBef>
            </a:pPr>
            <a:r>
              <a:rPr lang="en-US" sz="2800" i="1" dirty="0"/>
              <a:t>Since 1950, technological innovation has been recognized by economists as being at </a:t>
            </a:r>
            <a:r>
              <a:rPr lang="en-US" sz="2800" b="1" i="1" dirty="0"/>
              <a:t>the core of economic growth</a:t>
            </a:r>
          </a:p>
          <a:p>
            <a:pPr lvl="1" indent="-216000" algn="ctr">
              <a:spcBef>
                <a:spcPts val="1800"/>
              </a:spcBef>
            </a:pPr>
            <a:r>
              <a:rPr lang="en-US" sz="2800" i="1" dirty="0"/>
              <a:t>The </a:t>
            </a:r>
            <a:r>
              <a:rPr lang="en-US" sz="2800" b="1" i="1" dirty="0"/>
              <a:t>importance of technological change </a:t>
            </a:r>
            <a:r>
              <a:rPr lang="en-US" sz="2800" i="1" dirty="0"/>
              <a:t>has been generally understood since the works of Abramowitz (1956) and </a:t>
            </a:r>
            <a:r>
              <a:rPr lang="en-US" sz="2800" i="1" dirty="0" err="1"/>
              <a:t>Sollow</a:t>
            </a:r>
            <a:r>
              <a:rPr lang="en-US" sz="2800" i="1" dirty="0"/>
              <a:t> (1957)</a:t>
            </a:r>
          </a:p>
          <a:p>
            <a:pPr lvl="1" indent="-216000" algn="ctr">
              <a:spcBef>
                <a:spcPts val="1800"/>
              </a:spcBef>
            </a:pPr>
            <a:r>
              <a:rPr lang="en-US" sz="2800" b="1" i="1" dirty="0"/>
              <a:t>Innovation is essential </a:t>
            </a:r>
            <a:r>
              <a:rPr lang="en-US" sz="2800" i="1" dirty="0"/>
              <a:t>to understand organizational economics</a:t>
            </a:r>
          </a:p>
          <a:p>
            <a:pPr lvl="1" indent="-216000" algn="just"/>
            <a:endParaRPr lang="en-US" sz="3200" i="1" dirty="0"/>
          </a:p>
          <a:p>
            <a:pPr lvl="2" indent="-216000" algn="ctr"/>
            <a:endParaRPr lang="en-US" sz="3000" i="1" dirty="0"/>
          </a:p>
          <a:p>
            <a:pPr indent="-216000" algn="ctr"/>
            <a:endParaRPr lang="pt-BR" sz="2400" b="1" dirty="0">
              <a:solidFill>
                <a:srgbClr val="0070C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739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07451" y="81076"/>
            <a:ext cx="11499670" cy="1108721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pt-BR" sz="5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R</a:t>
            </a:r>
            <a:r>
              <a:rPr lang="pt-BR" sz="57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&amp;D PRODUCTIVITY AND INTERNAL ORGANIZATION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B6E08A-9999-47D1-B028-25A45B0D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4" y="1533787"/>
            <a:ext cx="11078600" cy="5243135"/>
          </a:xfrm>
        </p:spPr>
        <p:txBody>
          <a:bodyPr>
            <a:normAutofit/>
          </a:bodyPr>
          <a:lstStyle/>
          <a:p>
            <a:pPr lvl="1" indent="-216000" algn="ctr">
              <a:spcBef>
                <a:spcPts val="1700"/>
              </a:spcBef>
            </a:pPr>
            <a:r>
              <a:rPr lang="en-US" sz="2800" b="1" i="1" dirty="0"/>
              <a:t>WHAT MAKES AN ORGANIZATION MORE OR LESS INNOVATIVE?</a:t>
            </a:r>
          </a:p>
          <a:p>
            <a:pPr lvl="1" indent="-216000" algn="just">
              <a:spcBef>
                <a:spcPts val="1700"/>
              </a:spcBef>
            </a:pPr>
            <a:r>
              <a:rPr lang="en-US" sz="2600" i="1" dirty="0"/>
              <a:t>The literature focused mostly on firm size, following </a:t>
            </a:r>
            <a:r>
              <a:rPr lang="en-US" sz="2600" i="1" u="sng" dirty="0"/>
              <a:t>Schumpeter’s (1942) </a:t>
            </a:r>
            <a:r>
              <a:rPr lang="en-US" sz="2600" i="1" dirty="0"/>
              <a:t>idea</a:t>
            </a:r>
          </a:p>
          <a:p>
            <a:pPr lvl="1" indent="-216000" algn="just">
              <a:spcBef>
                <a:spcPts val="1700"/>
              </a:spcBef>
            </a:pPr>
            <a:r>
              <a:rPr lang="en-US" sz="2600" i="1" dirty="0"/>
              <a:t>Schumpeterian hypothesis did not stood the test of time</a:t>
            </a:r>
          </a:p>
          <a:p>
            <a:pPr lvl="1" indent="-216000" algn="just">
              <a:spcBef>
                <a:spcPts val="1700"/>
              </a:spcBef>
            </a:pPr>
            <a:r>
              <a:rPr lang="en-US" sz="2600" i="1" dirty="0"/>
              <a:t>Casual </a:t>
            </a:r>
            <a:r>
              <a:rPr lang="en-US" sz="2600" i="1" dirty="0" err="1"/>
              <a:t>empirism</a:t>
            </a:r>
            <a:r>
              <a:rPr lang="en-US" sz="2600" i="1" dirty="0"/>
              <a:t> in several industries (medical devices, communications, semiconductors) ; (Intel, Microsoft, apple)</a:t>
            </a:r>
          </a:p>
          <a:p>
            <a:pPr lvl="1" indent="-216000" algn="just">
              <a:spcBef>
                <a:spcPts val="1700"/>
              </a:spcBef>
            </a:pPr>
            <a:r>
              <a:rPr lang="en-US" sz="2600" i="1" dirty="0"/>
              <a:t>Cohen &amp; Levin (1989) review of literature failed to uncover a relationship</a:t>
            </a:r>
          </a:p>
          <a:p>
            <a:pPr lvl="1" indent="-216000" algn="ctr">
              <a:spcBef>
                <a:spcPts val="1700"/>
              </a:spcBef>
            </a:pPr>
            <a:r>
              <a:rPr lang="en-US" sz="2400" b="1" i="1" dirty="0"/>
              <a:t>WHAT EXPLAINS THE RELATIVE FAILURE OF EMPIRICAL PROGRAM SET UP BY SCHUMPETER’S?</a:t>
            </a:r>
          </a:p>
          <a:p>
            <a:pPr lvl="2" indent="-216000" algn="ctr">
              <a:spcBef>
                <a:spcPts val="1500"/>
              </a:spcBef>
            </a:pPr>
            <a:endParaRPr lang="en-US" sz="2400" i="1" dirty="0"/>
          </a:p>
          <a:p>
            <a:pPr indent="-216000" algn="ctr"/>
            <a:endParaRPr lang="pt-BR" sz="1800" b="1" dirty="0">
              <a:solidFill>
                <a:srgbClr val="0070C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21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07451" y="81076"/>
            <a:ext cx="11499670" cy="1108721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pt-BR" sz="57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BEYOND FIRM SIZE: OPENING THE INNOVATION BLACK BOX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B6E08A-9999-47D1-B028-25A45B0D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4" y="1533788"/>
            <a:ext cx="11078600" cy="5031904"/>
          </a:xfrm>
        </p:spPr>
        <p:txBody>
          <a:bodyPr>
            <a:normAutofit/>
          </a:bodyPr>
          <a:lstStyle/>
          <a:p>
            <a:pPr lvl="1" indent="-216000" algn="just">
              <a:spcBef>
                <a:spcPts val="1800"/>
              </a:spcBef>
            </a:pPr>
            <a:r>
              <a:rPr lang="pt-BR" sz="2800" i="1" dirty="0"/>
              <a:t>Internal </a:t>
            </a:r>
            <a:r>
              <a:rPr lang="pt-BR" sz="2800" i="1" dirty="0" err="1"/>
              <a:t>organization</a:t>
            </a:r>
            <a:r>
              <a:rPr lang="pt-BR" sz="2800" i="1" dirty="0"/>
              <a:t> – </a:t>
            </a:r>
            <a:r>
              <a:rPr lang="pt-BR" sz="2800" i="1" dirty="0" err="1"/>
              <a:t>become</a:t>
            </a:r>
            <a:r>
              <a:rPr lang="pt-BR" sz="2800" i="1" dirty="0"/>
              <a:t> </a:t>
            </a:r>
            <a:r>
              <a:rPr lang="pt-BR" sz="2800" i="1" dirty="0" err="1"/>
              <a:t>relevant</a:t>
            </a:r>
            <a:r>
              <a:rPr lang="pt-BR" sz="2800" i="1" dirty="0"/>
              <a:t> </a:t>
            </a:r>
            <a:r>
              <a:rPr lang="pt-BR" sz="2800" i="1" dirty="0" err="1"/>
              <a:t>when</a:t>
            </a:r>
            <a:r>
              <a:rPr lang="pt-BR" sz="2800" i="1" dirty="0"/>
              <a:t> it </a:t>
            </a:r>
            <a:r>
              <a:rPr lang="pt-BR" sz="2800" i="1" dirty="0" err="1"/>
              <a:t>was</a:t>
            </a:r>
            <a:r>
              <a:rPr lang="pt-BR" sz="2800" i="1" dirty="0"/>
              <a:t> </a:t>
            </a:r>
            <a:r>
              <a:rPr lang="pt-BR" sz="2800" i="1" dirty="0" err="1"/>
              <a:t>realized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R&amp;D </a:t>
            </a:r>
            <a:r>
              <a:rPr lang="pt-BR" sz="2800" i="1" dirty="0" err="1"/>
              <a:t>intensity</a:t>
            </a:r>
            <a:r>
              <a:rPr lang="pt-BR" sz="2800" i="1" dirty="0"/>
              <a:t> </a:t>
            </a:r>
            <a:r>
              <a:rPr lang="pt-BR" sz="2800" i="1" dirty="0" err="1"/>
              <a:t>is</a:t>
            </a:r>
            <a:r>
              <a:rPr lang="pt-BR" sz="2800" i="1" dirty="0"/>
              <a:t> </a:t>
            </a:r>
            <a:r>
              <a:rPr lang="pt-BR" sz="2800" i="1" dirty="0" err="1"/>
              <a:t>dependent</a:t>
            </a:r>
            <a:r>
              <a:rPr lang="pt-BR" sz="2800" i="1" dirty="0"/>
              <a:t> </a:t>
            </a:r>
            <a:r>
              <a:rPr lang="pt-BR" sz="2800" i="1" dirty="0" err="1"/>
              <a:t>on</a:t>
            </a:r>
            <a:r>
              <a:rPr lang="pt-BR" sz="2800" i="1" dirty="0"/>
              <a:t> </a:t>
            </a:r>
            <a:r>
              <a:rPr lang="pt-BR" sz="2800" i="1" dirty="0" err="1"/>
              <a:t>firm</a:t>
            </a:r>
            <a:r>
              <a:rPr lang="pt-BR" sz="2800" i="1" dirty="0"/>
              <a:t> </a:t>
            </a:r>
            <a:r>
              <a:rPr lang="pt-BR" sz="2800" i="1" dirty="0" err="1"/>
              <a:t>effects</a:t>
            </a:r>
            <a:endParaRPr lang="pt-BR" sz="2800" i="1" dirty="0"/>
          </a:p>
          <a:p>
            <a:pPr lvl="1" indent="-216000" algn="just">
              <a:spcBef>
                <a:spcPts val="1800"/>
              </a:spcBef>
            </a:pPr>
            <a:r>
              <a:rPr lang="pt-BR" sz="2800" i="1" dirty="0"/>
              <a:t>The </a:t>
            </a:r>
            <a:r>
              <a:rPr lang="pt-BR" sz="2800" i="1" dirty="0" err="1"/>
              <a:t>literature</a:t>
            </a:r>
            <a:r>
              <a:rPr lang="pt-BR" sz="2800" i="1" dirty="0"/>
              <a:t> </a:t>
            </a:r>
            <a:r>
              <a:rPr lang="pt-BR" sz="2800" i="1" dirty="0" err="1"/>
              <a:t>begin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focus</a:t>
            </a:r>
            <a:r>
              <a:rPr lang="pt-BR" sz="2800" i="1" dirty="0"/>
              <a:t> </a:t>
            </a:r>
            <a:r>
              <a:rPr lang="pt-BR" sz="2800" i="1" dirty="0" err="1"/>
              <a:t>on</a:t>
            </a:r>
            <a:r>
              <a:rPr lang="pt-BR" sz="2800" i="1" dirty="0"/>
              <a:t> </a:t>
            </a:r>
            <a:r>
              <a:rPr lang="pt-BR" sz="2800" i="1" dirty="0" err="1"/>
              <a:t>three</a:t>
            </a:r>
            <a:r>
              <a:rPr lang="pt-BR" sz="2800" i="1" dirty="0"/>
              <a:t> </a:t>
            </a:r>
            <a:r>
              <a:rPr lang="pt-BR" sz="2800" i="1" dirty="0" err="1"/>
              <a:t>broad</a:t>
            </a:r>
            <a:r>
              <a:rPr lang="pt-BR" sz="2800" i="1" dirty="0"/>
              <a:t> </a:t>
            </a:r>
            <a:r>
              <a:rPr lang="pt-BR" sz="2800" i="1" dirty="0" err="1"/>
              <a:t>features</a:t>
            </a:r>
            <a:r>
              <a:rPr lang="pt-BR" sz="2800" i="1" dirty="0"/>
              <a:t>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organizations</a:t>
            </a:r>
            <a:r>
              <a:rPr lang="pt-BR" sz="2800" i="1" dirty="0"/>
              <a:t>:</a:t>
            </a:r>
          </a:p>
          <a:p>
            <a:pPr lvl="2" indent="-216000" algn="just">
              <a:spcBef>
                <a:spcPts val="1800"/>
              </a:spcBef>
            </a:pPr>
            <a:r>
              <a:rPr lang="pt-BR" sz="2800" i="1" dirty="0"/>
              <a:t>(i) </a:t>
            </a:r>
            <a:r>
              <a:rPr lang="pt-BR" sz="2800" i="1" dirty="0" err="1"/>
              <a:t>the</a:t>
            </a:r>
            <a:r>
              <a:rPr lang="pt-BR" sz="2800" i="1" dirty="0"/>
              <a:t> design </a:t>
            </a:r>
            <a:r>
              <a:rPr lang="pt-BR" sz="2800" i="1" dirty="0" err="1"/>
              <a:t>of</a:t>
            </a:r>
            <a:r>
              <a:rPr lang="pt-BR" sz="2800" i="1" dirty="0"/>
              <a:t> incentive systems</a:t>
            </a:r>
          </a:p>
          <a:p>
            <a:pPr lvl="2" indent="-216000" algn="just">
              <a:spcBef>
                <a:spcPts val="1800"/>
              </a:spcBef>
            </a:pPr>
            <a:r>
              <a:rPr lang="pt-BR" sz="2800" i="1" dirty="0"/>
              <a:t>(</a:t>
            </a:r>
            <a:r>
              <a:rPr lang="pt-BR" sz="2800" i="1" dirty="0" err="1"/>
              <a:t>ii</a:t>
            </a:r>
            <a:r>
              <a:rPr lang="pt-BR" sz="2800" i="1" dirty="0"/>
              <a:t>) </a:t>
            </a:r>
            <a:r>
              <a:rPr lang="pt-BR" sz="2800" i="1" dirty="0" err="1"/>
              <a:t>firm’s</a:t>
            </a:r>
            <a:r>
              <a:rPr lang="pt-BR" sz="2800" i="1" dirty="0"/>
              <a:t> </a:t>
            </a:r>
            <a:r>
              <a:rPr lang="pt-BR" sz="2800" i="1" dirty="0" err="1"/>
              <a:t>abilities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manage</a:t>
            </a:r>
            <a:r>
              <a:rPr lang="pt-BR" sz="2800" i="1" dirty="0"/>
              <a:t> </a:t>
            </a:r>
            <a:r>
              <a:rPr lang="pt-BR" sz="2800" i="1" dirty="0" err="1"/>
              <a:t>spillovers</a:t>
            </a:r>
            <a:r>
              <a:rPr lang="pt-BR" sz="2800" i="1" dirty="0"/>
              <a:t>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knowledge</a:t>
            </a:r>
            <a:endParaRPr lang="pt-BR" sz="2800" i="1" dirty="0"/>
          </a:p>
          <a:p>
            <a:pPr lvl="2" indent="-216000" algn="just">
              <a:spcBef>
                <a:spcPts val="1800"/>
              </a:spcBef>
            </a:pPr>
            <a:r>
              <a:rPr lang="pt-BR" sz="2800" i="1" dirty="0"/>
              <a:t>(</a:t>
            </a:r>
            <a:r>
              <a:rPr lang="pt-BR" sz="2800" i="1" dirty="0" err="1"/>
              <a:t>iii</a:t>
            </a:r>
            <a:r>
              <a:rPr lang="pt-BR" sz="2800" i="1" dirty="0"/>
              <a:t>) </a:t>
            </a:r>
            <a:r>
              <a:rPr lang="pt-BR" sz="2800" i="1" dirty="0" err="1"/>
              <a:t>firm’s</a:t>
            </a:r>
            <a:r>
              <a:rPr lang="pt-BR" sz="2800" i="1" dirty="0"/>
              <a:t> </a:t>
            </a:r>
            <a:r>
              <a:rPr lang="pt-BR" sz="2800" i="1" dirty="0" err="1"/>
              <a:t>choice</a:t>
            </a:r>
            <a:r>
              <a:rPr lang="pt-BR" sz="2800" i="1" dirty="0"/>
              <a:t>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organizational</a:t>
            </a:r>
            <a:r>
              <a:rPr lang="pt-BR" sz="2800" i="1" dirty="0"/>
              <a:t> </a:t>
            </a:r>
            <a:r>
              <a:rPr lang="pt-BR" sz="2800" i="1" dirty="0" err="1"/>
              <a:t>structure</a:t>
            </a:r>
            <a:endParaRPr lang="pt-BR" sz="2800" i="1" dirty="0"/>
          </a:p>
          <a:p>
            <a:pPr lvl="2" indent="-216000" algn="just"/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9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8C6E079-50CA-452C-9F20-47265F381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927" y="4392119"/>
            <a:ext cx="3256053" cy="2465882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07451" y="81076"/>
            <a:ext cx="11499670" cy="1108721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pt-BR" sz="57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MOTIVATING INNOVATION: THE ROLE OF INCENTIVE SYSTEMS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B6E08A-9999-47D1-B028-25A45B0D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4" y="1427486"/>
            <a:ext cx="11078600" cy="5430513"/>
          </a:xfrm>
        </p:spPr>
        <p:txBody>
          <a:bodyPr>
            <a:normAutofit fontScale="92500" lnSpcReduction="10000"/>
          </a:bodyPr>
          <a:lstStyle/>
          <a:p>
            <a:pPr lvl="1" indent="-216000" algn="just">
              <a:spcBef>
                <a:spcPts val="1300"/>
              </a:spcBef>
            </a:pPr>
            <a:r>
              <a:rPr lang="pt-BR" sz="2800" i="1" dirty="0" err="1"/>
              <a:t>Broad</a:t>
            </a:r>
            <a:r>
              <a:rPr lang="pt-BR" sz="2800" i="1" dirty="0"/>
              <a:t> set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firm</a:t>
            </a:r>
            <a:r>
              <a:rPr lang="pt-BR" sz="2800" i="1" dirty="0"/>
              <a:t> incentives</a:t>
            </a:r>
          </a:p>
          <a:p>
            <a:pPr lvl="1" indent="-216000" algn="just">
              <a:spcBef>
                <a:spcPts val="1300"/>
              </a:spcBef>
            </a:pPr>
            <a:r>
              <a:rPr lang="pt-BR" sz="2800" i="1" dirty="0"/>
              <a:t>In </a:t>
            </a:r>
            <a:r>
              <a:rPr lang="pt-BR" sz="2800" i="1" dirty="0" err="1"/>
              <a:t>innovation</a:t>
            </a:r>
            <a:r>
              <a:rPr lang="pt-BR" sz="2800" i="1" dirty="0"/>
              <a:t>, </a:t>
            </a:r>
            <a:r>
              <a:rPr lang="pt-BR" sz="2800" b="1" i="1" dirty="0" err="1"/>
              <a:t>theres</a:t>
            </a:r>
            <a:r>
              <a:rPr lang="pt-BR" sz="2800" b="1" i="1" dirty="0"/>
              <a:t> </a:t>
            </a:r>
            <a:r>
              <a:rPr lang="pt-BR" sz="2800" b="1" i="1" dirty="0" err="1"/>
              <a:t>three</a:t>
            </a:r>
            <a:r>
              <a:rPr lang="pt-BR" sz="2800" b="1" i="1" dirty="0"/>
              <a:t> </a:t>
            </a:r>
            <a:r>
              <a:rPr lang="pt-BR" sz="2800" b="1" i="1" dirty="0" err="1"/>
              <a:t>problens</a:t>
            </a:r>
            <a:r>
              <a:rPr lang="pt-BR" sz="2800" b="1" i="1" dirty="0"/>
              <a:t>:</a:t>
            </a:r>
          </a:p>
          <a:p>
            <a:pPr lvl="2" indent="-216000" algn="just">
              <a:spcBef>
                <a:spcPts val="1300"/>
              </a:spcBef>
            </a:pPr>
            <a:r>
              <a:rPr lang="pt-BR" sz="2400" i="1" dirty="0" err="1"/>
              <a:t>Projects</a:t>
            </a:r>
            <a:r>
              <a:rPr lang="pt-BR" sz="2400" i="1" dirty="0"/>
              <a:t> are </a:t>
            </a:r>
            <a:r>
              <a:rPr lang="pt-BR" sz="2400" i="1" dirty="0" err="1"/>
              <a:t>risky</a:t>
            </a:r>
            <a:r>
              <a:rPr lang="pt-BR" sz="2400" i="1" dirty="0"/>
              <a:t> and </a:t>
            </a:r>
            <a:r>
              <a:rPr lang="pt-BR" sz="2400" i="1" dirty="0" err="1"/>
              <a:t>unpredictable</a:t>
            </a:r>
            <a:endParaRPr lang="pt-BR" sz="2400" i="1" dirty="0"/>
          </a:p>
          <a:p>
            <a:pPr lvl="2" indent="-216000" algn="just">
              <a:spcBef>
                <a:spcPts val="1300"/>
              </a:spcBef>
            </a:pPr>
            <a:r>
              <a:rPr lang="pt-BR" sz="2400" i="1" dirty="0" err="1"/>
              <a:t>Long</a:t>
            </a:r>
            <a:r>
              <a:rPr lang="pt-BR" sz="2400" i="1" dirty="0"/>
              <a:t> </a:t>
            </a:r>
            <a:r>
              <a:rPr lang="pt-BR" sz="2400" i="1" dirty="0" err="1"/>
              <a:t>term</a:t>
            </a:r>
            <a:r>
              <a:rPr lang="pt-BR" sz="2400" i="1" dirty="0"/>
              <a:t> and </a:t>
            </a:r>
            <a:r>
              <a:rPr lang="pt-BR" sz="2400" i="1" dirty="0" err="1"/>
              <a:t>multistage</a:t>
            </a:r>
            <a:r>
              <a:rPr lang="pt-BR" sz="2400" i="1" dirty="0"/>
              <a:t> and a </a:t>
            </a:r>
            <a:r>
              <a:rPr lang="pt-BR" sz="2400" i="1" dirty="0" err="1"/>
              <a:t>team</a:t>
            </a:r>
            <a:r>
              <a:rPr lang="pt-BR" sz="2400" i="1" dirty="0"/>
              <a:t> </a:t>
            </a:r>
            <a:r>
              <a:rPr lang="pt-BR" sz="2400" i="1" dirty="0" err="1"/>
              <a:t>activity</a:t>
            </a:r>
            <a:endParaRPr lang="pt-BR" sz="2400" i="1" dirty="0"/>
          </a:p>
          <a:p>
            <a:pPr lvl="2" indent="-216000" algn="just">
              <a:spcBef>
                <a:spcPts val="1300"/>
              </a:spcBef>
            </a:pPr>
            <a:r>
              <a:rPr lang="pt-BR" sz="2400" i="1" dirty="0" err="1"/>
              <a:t>Might</a:t>
            </a:r>
            <a:r>
              <a:rPr lang="pt-BR" sz="2400" i="1" dirty="0"/>
              <a:t> </a:t>
            </a:r>
            <a:r>
              <a:rPr lang="pt-BR" sz="2400" i="1" dirty="0" err="1"/>
              <a:t>not</a:t>
            </a:r>
            <a:r>
              <a:rPr lang="pt-BR" sz="2400" i="1" dirty="0"/>
              <a:t> </a:t>
            </a:r>
            <a:r>
              <a:rPr lang="pt-BR" sz="2400" i="1" dirty="0" err="1"/>
              <a:t>be</a:t>
            </a:r>
            <a:r>
              <a:rPr lang="pt-BR" sz="2400" i="1" dirty="0"/>
              <a:t> </a:t>
            </a:r>
            <a:r>
              <a:rPr lang="pt-BR" sz="2400" i="1" dirty="0" err="1"/>
              <a:t>clear</a:t>
            </a:r>
            <a:r>
              <a:rPr lang="pt-BR" sz="2400" i="1" dirty="0"/>
              <a:t> </a:t>
            </a:r>
            <a:r>
              <a:rPr lang="pt-BR" sz="2400" i="1" dirty="0" err="1"/>
              <a:t>what</a:t>
            </a:r>
            <a:r>
              <a:rPr lang="pt-BR" sz="2400" i="1" dirty="0"/>
              <a:t> </a:t>
            </a:r>
            <a:r>
              <a:rPr lang="pt-BR" sz="2400" i="1" dirty="0" err="1"/>
              <a:t>is</a:t>
            </a:r>
            <a:r>
              <a:rPr lang="pt-BR" sz="2400" i="1" dirty="0"/>
              <a:t> </a:t>
            </a:r>
            <a:r>
              <a:rPr lang="pt-BR" sz="2400" i="1" dirty="0" err="1"/>
              <a:t>the</a:t>
            </a:r>
            <a:r>
              <a:rPr lang="pt-BR" sz="2400" i="1" dirty="0"/>
              <a:t> </a:t>
            </a:r>
            <a:r>
              <a:rPr lang="pt-BR" sz="2400" i="1" dirty="0" err="1"/>
              <a:t>correct</a:t>
            </a:r>
            <a:r>
              <a:rPr lang="pt-BR" sz="2400" i="1" dirty="0"/>
              <a:t> path</a:t>
            </a:r>
          </a:p>
          <a:p>
            <a:pPr lvl="2" indent="-216000" algn="just">
              <a:spcBef>
                <a:spcPts val="1300"/>
              </a:spcBef>
            </a:pPr>
            <a:r>
              <a:rPr lang="pt-BR" sz="2400" i="1" dirty="0" err="1"/>
              <a:t>Idiosyncratic</a:t>
            </a:r>
            <a:r>
              <a:rPr lang="pt-BR" sz="2400" i="1" dirty="0"/>
              <a:t> and </a:t>
            </a:r>
            <a:r>
              <a:rPr lang="pt-BR" sz="2400" i="1" dirty="0" err="1"/>
              <a:t>dificult</a:t>
            </a:r>
            <a:r>
              <a:rPr lang="pt-BR" sz="2400" i="1" dirty="0"/>
              <a:t> </a:t>
            </a:r>
            <a:r>
              <a:rPr lang="pt-BR" sz="2400" i="1" dirty="0" err="1"/>
              <a:t>to</a:t>
            </a:r>
            <a:r>
              <a:rPr lang="pt-BR" sz="2400" i="1" dirty="0"/>
              <a:t> compare </a:t>
            </a:r>
            <a:r>
              <a:rPr lang="pt-BR" sz="2400" i="1" dirty="0" err="1"/>
              <a:t>to</a:t>
            </a:r>
            <a:r>
              <a:rPr lang="pt-BR" sz="2400" i="1" dirty="0"/>
              <a:t> </a:t>
            </a:r>
            <a:r>
              <a:rPr lang="pt-BR" sz="2400" i="1" dirty="0" err="1"/>
              <a:t>other</a:t>
            </a:r>
            <a:r>
              <a:rPr lang="pt-BR" sz="2400" i="1" dirty="0"/>
              <a:t> Project</a:t>
            </a:r>
          </a:p>
          <a:p>
            <a:pPr lvl="1" indent="-216000" algn="just">
              <a:spcBef>
                <a:spcPts val="1300"/>
              </a:spcBef>
            </a:pPr>
            <a:r>
              <a:rPr lang="pt-BR" sz="2800" b="1" i="1" dirty="0" err="1"/>
              <a:t>Recomendations</a:t>
            </a:r>
            <a:r>
              <a:rPr lang="pt-BR" sz="2800" b="1" i="1" dirty="0"/>
              <a:t>:</a:t>
            </a:r>
          </a:p>
          <a:p>
            <a:pPr lvl="2" indent="-216000" algn="just">
              <a:spcBef>
                <a:spcPts val="1300"/>
              </a:spcBef>
            </a:pPr>
            <a:r>
              <a:rPr lang="pt-BR" sz="2400" i="1" dirty="0" err="1"/>
              <a:t>Tolerance</a:t>
            </a:r>
            <a:r>
              <a:rPr lang="pt-BR" sz="2400" i="1" dirty="0"/>
              <a:t> for </a:t>
            </a:r>
            <a:r>
              <a:rPr lang="pt-BR" sz="2400" i="1" dirty="0" err="1"/>
              <a:t>early</a:t>
            </a:r>
            <a:r>
              <a:rPr lang="pt-BR" sz="2400" i="1" dirty="0"/>
              <a:t> </a:t>
            </a:r>
            <a:r>
              <a:rPr lang="pt-BR" sz="2400" i="1" dirty="0" err="1"/>
              <a:t>failures</a:t>
            </a:r>
            <a:endParaRPr lang="pt-BR" sz="2400" i="1" dirty="0"/>
          </a:p>
          <a:p>
            <a:pPr lvl="2" indent="-216000" algn="just">
              <a:spcBef>
                <a:spcPts val="1300"/>
              </a:spcBef>
            </a:pPr>
            <a:r>
              <a:rPr lang="pt-BR" sz="2400" i="1" dirty="0" err="1"/>
              <a:t>Reward</a:t>
            </a:r>
            <a:r>
              <a:rPr lang="pt-BR" sz="2400" i="1" dirty="0"/>
              <a:t> for </a:t>
            </a:r>
            <a:r>
              <a:rPr lang="pt-BR" sz="2400" i="1" dirty="0" err="1"/>
              <a:t>good</a:t>
            </a:r>
            <a:r>
              <a:rPr lang="pt-BR" sz="2400" i="1" dirty="0"/>
              <a:t> performance over </a:t>
            </a:r>
            <a:r>
              <a:rPr lang="pt-BR" sz="2400" i="1" dirty="0" err="1"/>
              <a:t>the</a:t>
            </a:r>
            <a:r>
              <a:rPr lang="pt-BR" sz="2400" i="1" dirty="0"/>
              <a:t> </a:t>
            </a:r>
            <a:r>
              <a:rPr lang="pt-BR" sz="2400" i="1" dirty="0" err="1"/>
              <a:t>long</a:t>
            </a:r>
            <a:r>
              <a:rPr lang="pt-BR" sz="2400" i="1" dirty="0"/>
              <a:t> </a:t>
            </a:r>
            <a:r>
              <a:rPr lang="pt-BR" sz="2400" i="1" dirty="0" err="1"/>
              <a:t>term</a:t>
            </a:r>
            <a:endParaRPr lang="pt-BR" sz="2400" i="1" dirty="0"/>
          </a:p>
          <a:p>
            <a:pPr lvl="2" indent="-216000" algn="just">
              <a:spcBef>
                <a:spcPts val="1300"/>
              </a:spcBef>
            </a:pPr>
            <a:r>
              <a:rPr lang="pt-BR" sz="2400" i="1" dirty="0"/>
              <a:t>Incentives </a:t>
            </a:r>
            <a:r>
              <a:rPr lang="pt-BR" sz="2400" i="1" dirty="0" err="1"/>
              <a:t>both</a:t>
            </a:r>
            <a:r>
              <a:rPr lang="pt-BR" sz="2400" i="1" dirty="0"/>
              <a:t> for and </a:t>
            </a:r>
            <a:r>
              <a:rPr lang="pt-BR" sz="2400" i="1" dirty="0" err="1"/>
              <a:t>aplied</a:t>
            </a:r>
            <a:r>
              <a:rPr lang="pt-BR" sz="2400" i="1" dirty="0"/>
              <a:t> output in balance </a:t>
            </a:r>
          </a:p>
          <a:p>
            <a:pPr marL="927000" lvl="2" indent="0" algn="just">
              <a:spcBef>
                <a:spcPts val="1300"/>
              </a:spcBef>
              <a:buNone/>
            </a:pPr>
            <a:r>
              <a:rPr lang="pt-BR" sz="2400" i="1" dirty="0"/>
              <a:t>(</a:t>
            </a:r>
            <a:r>
              <a:rPr lang="pt-BR" sz="2400" i="1" dirty="0" err="1"/>
              <a:t>publications</a:t>
            </a:r>
            <a:r>
              <a:rPr lang="pt-BR" sz="2400" i="1" dirty="0"/>
              <a:t> and </a:t>
            </a:r>
            <a:r>
              <a:rPr lang="pt-BR" sz="2400" i="1" dirty="0" err="1"/>
              <a:t>patents</a:t>
            </a:r>
            <a:r>
              <a:rPr lang="pt-BR" sz="2400" i="1" dirty="0"/>
              <a:t>)</a:t>
            </a:r>
          </a:p>
          <a:p>
            <a:pPr lvl="2" indent="-216000" algn="just">
              <a:spcBef>
                <a:spcPts val="1300"/>
              </a:spcBef>
            </a:pPr>
            <a:r>
              <a:rPr lang="pt-BR" sz="2400" i="1" dirty="0" err="1"/>
              <a:t>Give</a:t>
            </a:r>
            <a:r>
              <a:rPr lang="pt-BR" sz="2400" i="1" dirty="0"/>
              <a:t> </a:t>
            </a:r>
            <a:r>
              <a:rPr lang="pt-BR" sz="2400" i="1" dirty="0" err="1"/>
              <a:t>freedom</a:t>
            </a:r>
            <a:r>
              <a:rPr lang="pt-BR" sz="2400" i="1" dirty="0"/>
              <a:t> </a:t>
            </a:r>
            <a:r>
              <a:rPr lang="pt-BR" sz="2400" i="1" dirty="0" err="1"/>
              <a:t>to</a:t>
            </a:r>
            <a:r>
              <a:rPr lang="pt-BR" sz="2400" i="1" dirty="0"/>
              <a:t> </a:t>
            </a:r>
            <a:r>
              <a:rPr lang="pt-BR" sz="2400" i="1" dirty="0" err="1"/>
              <a:t>scientists</a:t>
            </a:r>
            <a:r>
              <a:rPr lang="pt-BR" sz="2400" i="1" dirty="0"/>
              <a:t> </a:t>
            </a:r>
            <a:r>
              <a:rPr lang="pt-BR" sz="2400" i="1" dirty="0" err="1"/>
              <a:t>choose</a:t>
            </a:r>
            <a:r>
              <a:rPr lang="pt-BR" sz="2400" i="1" dirty="0"/>
              <a:t> </a:t>
            </a:r>
            <a:r>
              <a:rPr lang="pt-BR" sz="2400" i="1" dirty="0" err="1"/>
              <a:t>their</a:t>
            </a:r>
            <a:r>
              <a:rPr lang="pt-BR" sz="2400" i="1" dirty="0"/>
              <a:t> </a:t>
            </a:r>
            <a:r>
              <a:rPr lang="pt-BR" sz="2400" i="1" dirty="0" err="1"/>
              <a:t>own</a:t>
            </a:r>
            <a:r>
              <a:rPr lang="pt-BR" sz="2400" i="1" dirty="0"/>
              <a:t> Project </a:t>
            </a:r>
            <a:r>
              <a:rPr lang="pt-BR" sz="1200" i="1" dirty="0"/>
              <a:t>(15%)</a:t>
            </a:r>
            <a:endParaRPr lang="pt-BR" sz="2400" i="1" dirty="0"/>
          </a:p>
          <a:p>
            <a:pPr lvl="2" indent="-216000" algn="just"/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5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EA22D85-B56F-47DD-AD9C-96EBA9B1C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399" y="5760831"/>
            <a:ext cx="1879601" cy="1097170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07451" y="81076"/>
            <a:ext cx="11499670" cy="1108721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pt-BR" sz="57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SPILLOVERS OF KNOWLEDGE AND INTERNAL ORGANIZATION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B6E08A-9999-47D1-B028-25A45B0D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4" y="1533788"/>
            <a:ext cx="11078600" cy="5031904"/>
          </a:xfrm>
        </p:spPr>
        <p:txBody>
          <a:bodyPr>
            <a:normAutofit/>
          </a:bodyPr>
          <a:lstStyle/>
          <a:p>
            <a:pPr lvl="1" indent="-216000" algn="just">
              <a:spcBef>
                <a:spcPts val="1800"/>
              </a:spcBef>
            </a:pPr>
            <a:r>
              <a:rPr lang="pt-BR" sz="2800" i="1" dirty="0"/>
              <a:t>Knowledge </a:t>
            </a:r>
            <a:r>
              <a:rPr lang="pt-BR" sz="2800" i="1" dirty="0" err="1"/>
              <a:t>is</a:t>
            </a:r>
            <a:r>
              <a:rPr lang="pt-BR" sz="2800" i="1" dirty="0"/>
              <a:t> </a:t>
            </a:r>
            <a:r>
              <a:rPr lang="pt-BR" sz="2800" i="1" dirty="0" err="1"/>
              <a:t>not</a:t>
            </a:r>
            <a:r>
              <a:rPr lang="pt-BR" sz="2800" i="1" dirty="0"/>
              <a:t> a </a:t>
            </a:r>
            <a:r>
              <a:rPr lang="pt-BR" sz="2800" i="1" dirty="0" err="1"/>
              <a:t>public</a:t>
            </a:r>
            <a:r>
              <a:rPr lang="pt-BR" sz="2800" i="1" dirty="0"/>
              <a:t> </a:t>
            </a:r>
            <a:r>
              <a:rPr lang="pt-BR" sz="2800" i="1" dirty="0" err="1"/>
              <a:t>good</a:t>
            </a:r>
            <a:endParaRPr lang="pt-BR" sz="2800" i="1" dirty="0"/>
          </a:p>
          <a:p>
            <a:pPr lvl="1" indent="-216000" algn="just">
              <a:spcBef>
                <a:spcPts val="1800"/>
              </a:spcBef>
            </a:pPr>
            <a:r>
              <a:rPr lang="pt-BR" sz="2800" i="1" dirty="0" err="1"/>
              <a:t>Distance</a:t>
            </a:r>
            <a:r>
              <a:rPr lang="pt-BR" sz="2800" i="1" dirty="0"/>
              <a:t> </a:t>
            </a:r>
            <a:r>
              <a:rPr lang="pt-BR" sz="2800" i="1" dirty="0" err="1"/>
              <a:t>between</a:t>
            </a:r>
            <a:r>
              <a:rPr lang="pt-BR" sz="2800" i="1" dirty="0"/>
              <a:t> </a:t>
            </a:r>
            <a:r>
              <a:rPr lang="pt-BR" sz="2800" i="1" dirty="0" err="1"/>
              <a:t>transmitter</a:t>
            </a:r>
            <a:r>
              <a:rPr lang="pt-BR" sz="2800" i="1" dirty="0"/>
              <a:t> and </a:t>
            </a:r>
            <a:r>
              <a:rPr lang="pt-BR" sz="2800" i="1" dirty="0" err="1"/>
              <a:t>receiver</a:t>
            </a:r>
            <a:r>
              <a:rPr lang="pt-BR" sz="2800" i="1" dirty="0"/>
              <a:t> </a:t>
            </a:r>
            <a:r>
              <a:rPr lang="pt-BR" sz="2800" i="1" dirty="0" err="1"/>
              <a:t>matters</a:t>
            </a:r>
            <a:r>
              <a:rPr lang="pt-BR" sz="2800" i="1" dirty="0"/>
              <a:t>. </a:t>
            </a:r>
            <a:r>
              <a:rPr lang="pt-BR" sz="2800" b="1" i="1" dirty="0" err="1"/>
              <a:t>There’s</a:t>
            </a:r>
            <a:r>
              <a:rPr lang="pt-BR" sz="2800" b="1" i="1" dirty="0"/>
              <a:t> a high </a:t>
            </a:r>
            <a:r>
              <a:rPr lang="pt-BR" sz="2800" b="1" i="1" dirty="0" err="1"/>
              <a:t>degree</a:t>
            </a:r>
            <a:r>
              <a:rPr lang="pt-BR" sz="2800" b="1" i="1" dirty="0"/>
              <a:t> </a:t>
            </a:r>
            <a:r>
              <a:rPr lang="pt-BR" sz="2800" b="1" i="1" dirty="0" err="1"/>
              <a:t>of</a:t>
            </a:r>
            <a:r>
              <a:rPr lang="pt-BR" sz="2800" b="1" i="1" dirty="0"/>
              <a:t> </a:t>
            </a:r>
            <a:r>
              <a:rPr lang="pt-BR" sz="2800" b="1" i="1" dirty="0" err="1"/>
              <a:t>localization</a:t>
            </a:r>
            <a:r>
              <a:rPr lang="pt-BR" sz="2800" b="1" i="1" dirty="0"/>
              <a:t> </a:t>
            </a:r>
            <a:r>
              <a:rPr lang="pt-BR" sz="1400" i="1" dirty="0"/>
              <a:t>(</a:t>
            </a:r>
            <a:r>
              <a:rPr lang="pt-BR" sz="1400" i="1" dirty="0" err="1"/>
              <a:t>rsc</a:t>
            </a:r>
            <a:r>
              <a:rPr lang="pt-BR" sz="1400" i="1" dirty="0"/>
              <a:t>)</a:t>
            </a:r>
          </a:p>
          <a:p>
            <a:pPr lvl="1" indent="-216000" algn="just">
              <a:spcBef>
                <a:spcPts val="1800"/>
              </a:spcBef>
            </a:pPr>
            <a:r>
              <a:rPr lang="pt-BR" sz="2800" i="1" dirty="0" err="1"/>
              <a:t>Technological</a:t>
            </a:r>
            <a:r>
              <a:rPr lang="pt-BR" sz="2800" i="1" dirty="0"/>
              <a:t> </a:t>
            </a:r>
            <a:r>
              <a:rPr lang="pt-BR" sz="2800" i="1" dirty="0" err="1"/>
              <a:t>space</a:t>
            </a:r>
            <a:r>
              <a:rPr lang="pt-BR" sz="2800" i="1" dirty="0"/>
              <a:t>: R&amp;D </a:t>
            </a:r>
            <a:r>
              <a:rPr lang="pt-BR" sz="2800" i="1" dirty="0" err="1"/>
              <a:t>of</a:t>
            </a:r>
            <a:r>
              <a:rPr lang="pt-BR" sz="2800" i="1" dirty="0"/>
              <a:t> a focal </a:t>
            </a:r>
            <a:r>
              <a:rPr lang="pt-BR" sz="2800" i="1" dirty="0" err="1"/>
              <a:t>firm</a:t>
            </a:r>
            <a:r>
              <a:rPr lang="pt-BR" sz="2800" i="1" dirty="0"/>
              <a:t> </a:t>
            </a:r>
            <a:r>
              <a:rPr lang="pt-BR" sz="2800" i="1" dirty="0" err="1"/>
              <a:t>is</a:t>
            </a:r>
            <a:r>
              <a:rPr lang="pt-BR" sz="2800" i="1" dirty="0"/>
              <a:t> positive </a:t>
            </a:r>
            <a:r>
              <a:rPr lang="pt-BR" sz="2800" i="1" dirty="0" err="1"/>
              <a:t>correlated</a:t>
            </a:r>
            <a:r>
              <a:rPr lang="pt-BR" sz="2800" i="1" dirty="0"/>
              <a:t> </a:t>
            </a:r>
            <a:r>
              <a:rPr lang="pt-BR" sz="2800" i="1" dirty="0" err="1"/>
              <a:t>with</a:t>
            </a:r>
            <a:r>
              <a:rPr lang="pt-BR" sz="2800" i="1" dirty="0"/>
              <a:t> </a:t>
            </a:r>
            <a:r>
              <a:rPr lang="pt-BR" sz="2800" i="1" dirty="0" err="1"/>
              <a:t>neighboors</a:t>
            </a:r>
            <a:endParaRPr lang="pt-BR" sz="2800" i="1" dirty="0"/>
          </a:p>
          <a:p>
            <a:pPr lvl="1" indent="-216000" algn="just">
              <a:spcBef>
                <a:spcPts val="1800"/>
              </a:spcBef>
            </a:pPr>
            <a:r>
              <a:rPr lang="pt-BR" sz="2800" b="1" i="1" dirty="0"/>
              <a:t>Social </a:t>
            </a:r>
            <a:r>
              <a:rPr lang="pt-BR" sz="2800" b="1" i="1" dirty="0" err="1"/>
              <a:t>distance</a:t>
            </a:r>
            <a:r>
              <a:rPr lang="pt-BR" sz="2800" b="1" i="1" dirty="0"/>
              <a:t> </a:t>
            </a:r>
            <a:r>
              <a:rPr lang="pt-BR" sz="2800" i="1" dirty="0" err="1"/>
              <a:t>also</a:t>
            </a:r>
            <a:r>
              <a:rPr lang="pt-BR" sz="2800" i="1" dirty="0"/>
              <a:t> </a:t>
            </a:r>
            <a:r>
              <a:rPr lang="pt-BR" sz="2800" i="1" dirty="0" err="1"/>
              <a:t>impenge</a:t>
            </a:r>
            <a:r>
              <a:rPr lang="pt-BR" sz="2800" i="1" dirty="0"/>
              <a:t> </a:t>
            </a:r>
            <a:r>
              <a:rPr lang="pt-BR" sz="2800" i="1" dirty="0" err="1"/>
              <a:t>on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extant</a:t>
            </a:r>
            <a:r>
              <a:rPr lang="pt-BR" sz="2800" i="1" dirty="0"/>
              <a:t>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spillovers</a:t>
            </a:r>
            <a:endParaRPr lang="pt-BR" sz="2800" i="1" dirty="0"/>
          </a:p>
          <a:p>
            <a:pPr lvl="1" indent="-216000" algn="just">
              <a:spcBef>
                <a:spcPts val="1800"/>
              </a:spcBef>
            </a:pPr>
            <a:r>
              <a:rPr lang="pt-BR" sz="2800" b="1" i="1" dirty="0" err="1"/>
              <a:t>Absortive</a:t>
            </a:r>
            <a:r>
              <a:rPr lang="pt-BR" sz="2800" b="1" i="1" dirty="0"/>
              <a:t> </a:t>
            </a:r>
            <a:r>
              <a:rPr lang="pt-BR" sz="2800" b="1" i="1" dirty="0" err="1"/>
              <a:t>capacity</a:t>
            </a:r>
            <a:r>
              <a:rPr lang="pt-BR" sz="2800" i="1" dirty="0"/>
              <a:t>: </a:t>
            </a:r>
            <a:r>
              <a:rPr lang="pt-BR" sz="2800" i="1" dirty="0" err="1"/>
              <a:t>firms</a:t>
            </a:r>
            <a:r>
              <a:rPr lang="pt-BR" sz="2800" i="1" dirty="0"/>
              <a:t> </a:t>
            </a:r>
            <a:r>
              <a:rPr lang="pt-BR" sz="2800" i="1" dirty="0" err="1"/>
              <a:t>can</a:t>
            </a:r>
            <a:r>
              <a:rPr lang="pt-BR" sz="2800" i="1" dirty="0"/>
              <a:t> </a:t>
            </a:r>
            <a:r>
              <a:rPr lang="pt-BR" sz="2800" i="1" dirty="0" err="1"/>
              <a:t>absorb</a:t>
            </a:r>
            <a:r>
              <a:rPr lang="pt-BR" sz="2800" i="1" dirty="0"/>
              <a:t> </a:t>
            </a:r>
            <a:r>
              <a:rPr lang="pt-BR" sz="2800" i="1" dirty="0" err="1"/>
              <a:t>spillovers</a:t>
            </a:r>
            <a:r>
              <a:rPr lang="pt-BR" sz="2800" i="1" dirty="0"/>
              <a:t> </a:t>
            </a:r>
            <a:r>
              <a:rPr lang="pt-BR" sz="2800" i="1" dirty="0" err="1"/>
              <a:t>from</a:t>
            </a:r>
            <a:r>
              <a:rPr lang="pt-BR" sz="2800" i="1" dirty="0"/>
              <a:t> </a:t>
            </a:r>
            <a:r>
              <a:rPr lang="pt-BR" sz="2800" i="1" dirty="0" err="1"/>
              <a:t>other</a:t>
            </a:r>
            <a:r>
              <a:rPr lang="pt-BR" sz="2800" i="1" dirty="0"/>
              <a:t> </a:t>
            </a:r>
            <a:r>
              <a:rPr lang="pt-BR" sz="2800" i="1" dirty="0" err="1"/>
              <a:t>firms</a:t>
            </a:r>
            <a:endParaRPr lang="pt-BR" sz="2800" i="1" dirty="0"/>
          </a:p>
          <a:p>
            <a:pPr lvl="1" indent="-216000" algn="just">
              <a:spcBef>
                <a:spcPts val="1800"/>
              </a:spcBef>
            </a:pPr>
            <a:r>
              <a:rPr lang="pt-BR" sz="2800" i="1" dirty="0" err="1"/>
              <a:t>Firms</a:t>
            </a:r>
            <a:r>
              <a:rPr lang="pt-BR" sz="2800" i="1" dirty="0"/>
              <a:t> </a:t>
            </a:r>
            <a:r>
              <a:rPr lang="pt-BR" sz="2800" i="1" dirty="0" err="1"/>
              <a:t>can</a:t>
            </a:r>
            <a:r>
              <a:rPr lang="pt-BR" sz="2800" i="1" dirty="0"/>
              <a:t> </a:t>
            </a:r>
            <a:r>
              <a:rPr lang="pt-BR" sz="2800" i="1" dirty="0" err="1"/>
              <a:t>absorb</a:t>
            </a:r>
            <a:r>
              <a:rPr lang="pt-BR" sz="2800" i="1" dirty="0"/>
              <a:t> </a:t>
            </a:r>
            <a:r>
              <a:rPr lang="pt-BR" sz="2800" i="1" dirty="0" err="1"/>
              <a:t>outside</a:t>
            </a:r>
            <a:r>
              <a:rPr lang="pt-BR" sz="2800" i="1" dirty="0"/>
              <a:t> </a:t>
            </a:r>
            <a:r>
              <a:rPr lang="pt-BR" sz="2800" i="1" dirty="0" err="1"/>
              <a:t>knowledge</a:t>
            </a:r>
            <a:r>
              <a:rPr lang="pt-BR" sz="2800" i="1" dirty="0"/>
              <a:t>, </a:t>
            </a:r>
            <a:r>
              <a:rPr lang="pt-BR" sz="2800" i="1" dirty="0" err="1"/>
              <a:t>beyond</a:t>
            </a:r>
            <a:r>
              <a:rPr lang="pt-BR" sz="2800" i="1" dirty="0"/>
              <a:t> </a:t>
            </a:r>
            <a:r>
              <a:rPr lang="pt-BR" sz="2800" i="1" dirty="0" err="1"/>
              <a:t>performing</a:t>
            </a:r>
            <a:r>
              <a:rPr lang="pt-BR" sz="2800" i="1" dirty="0"/>
              <a:t> </a:t>
            </a:r>
            <a:r>
              <a:rPr lang="pt-BR" sz="2800" i="1" dirty="0" err="1"/>
              <a:t>basic</a:t>
            </a:r>
            <a:r>
              <a:rPr lang="pt-BR" sz="2800" i="1" dirty="0"/>
              <a:t> R&amp;D </a:t>
            </a:r>
            <a:r>
              <a:rPr lang="pt-BR" sz="2800" i="1" dirty="0" err="1"/>
              <a:t>by</a:t>
            </a:r>
            <a:r>
              <a:rPr lang="pt-BR" sz="2800" i="1" dirty="0"/>
              <a:t> </a:t>
            </a:r>
            <a:r>
              <a:rPr lang="pt-BR" sz="2800" i="1" dirty="0" err="1"/>
              <a:t>working</a:t>
            </a:r>
            <a:r>
              <a:rPr lang="pt-BR" sz="2800" i="1" dirty="0"/>
              <a:t> </a:t>
            </a:r>
            <a:r>
              <a:rPr lang="pt-BR" sz="2800" i="1" dirty="0" err="1"/>
              <a:t>closely</a:t>
            </a:r>
            <a:r>
              <a:rPr lang="pt-BR" sz="2800" i="1" dirty="0"/>
              <a:t> </a:t>
            </a:r>
            <a:r>
              <a:rPr lang="pt-BR" sz="2800" i="1" dirty="0" err="1"/>
              <a:t>with</a:t>
            </a:r>
            <a:r>
              <a:rPr lang="pt-BR" sz="2800" i="1" dirty="0"/>
              <a:t> </a:t>
            </a:r>
            <a:r>
              <a:rPr lang="pt-BR" sz="2800" i="1" dirty="0" err="1"/>
              <a:t>competitors</a:t>
            </a:r>
            <a:r>
              <a:rPr lang="pt-BR" sz="2800" i="1" dirty="0"/>
              <a:t> stakeholders </a:t>
            </a:r>
            <a:r>
              <a:rPr lang="pt-BR" i="1" dirty="0"/>
              <a:t>(IBM)</a:t>
            </a:r>
          </a:p>
          <a:p>
            <a:pPr lvl="2" indent="-216000" algn="just"/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07451" y="81076"/>
            <a:ext cx="11499670" cy="1108721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pt-BR" sz="57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MOBILITY OF ENGINNERS AND HUMAN CAPITAL EXTERNALITIES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B6E08A-9999-47D1-B028-25A45B0D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4" y="1533787"/>
            <a:ext cx="11078600" cy="5136835"/>
          </a:xfrm>
        </p:spPr>
        <p:txBody>
          <a:bodyPr>
            <a:normAutofit/>
          </a:bodyPr>
          <a:lstStyle/>
          <a:p>
            <a:pPr lvl="1" indent="-216000" algn="just">
              <a:spcBef>
                <a:spcPts val="2400"/>
              </a:spcBef>
            </a:pPr>
            <a:r>
              <a:rPr lang="pt-BR" sz="2800" i="1" dirty="0"/>
              <a:t>A seminal </a:t>
            </a:r>
            <a:r>
              <a:rPr lang="pt-BR" sz="2800" i="1" dirty="0" err="1"/>
              <a:t>study</a:t>
            </a:r>
            <a:r>
              <a:rPr lang="pt-BR" sz="2800" i="1" dirty="0"/>
              <a:t> </a:t>
            </a:r>
            <a:r>
              <a:rPr lang="pt-BR" sz="2800" i="1" dirty="0" err="1"/>
              <a:t>Saxenian</a:t>
            </a:r>
            <a:r>
              <a:rPr lang="pt-BR" sz="2800" i="1" dirty="0"/>
              <a:t> (94) </a:t>
            </a:r>
            <a:r>
              <a:rPr lang="pt-BR" sz="2800" i="1" dirty="0" err="1"/>
              <a:t>explained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sucess</a:t>
            </a:r>
            <a:r>
              <a:rPr lang="pt-BR" sz="2800" i="1" dirty="0"/>
              <a:t> </a:t>
            </a:r>
            <a:r>
              <a:rPr lang="pt-BR" sz="2800" i="1" dirty="0" err="1"/>
              <a:t>of</a:t>
            </a:r>
            <a:r>
              <a:rPr lang="pt-BR" sz="2800" i="1" dirty="0"/>
              <a:t> Silicon Valley </a:t>
            </a:r>
            <a:r>
              <a:rPr lang="pt-BR" sz="2800" i="1" dirty="0" err="1"/>
              <a:t>firms</a:t>
            </a:r>
            <a:r>
              <a:rPr lang="pt-BR" sz="2800" i="1" dirty="0"/>
              <a:t> </a:t>
            </a:r>
            <a:r>
              <a:rPr lang="pt-BR" sz="2800" i="1" dirty="0" err="1"/>
              <a:t>due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rapid</a:t>
            </a:r>
            <a:r>
              <a:rPr lang="pt-BR" sz="2800" i="1" dirty="0"/>
              <a:t> </a:t>
            </a:r>
            <a:r>
              <a:rPr lang="pt-BR" sz="2800" i="1" dirty="0" err="1"/>
              <a:t>movement</a:t>
            </a:r>
            <a:r>
              <a:rPr lang="pt-BR" sz="2800" i="1" dirty="0"/>
              <a:t> </a:t>
            </a:r>
            <a:r>
              <a:rPr lang="pt-BR" sz="2800" i="1" dirty="0" err="1"/>
              <a:t>of</a:t>
            </a:r>
            <a:r>
              <a:rPr lang="pt-BR" sz="2800" i="1" dirty="0"/>
              <a:t>  </a:t>
            </a:r>
            <a:r>
              <a:rPr lang="pt-BR" sz="2800" i="1" dirty="0" err="1"/>
              <a:t>technical</a:t>
            </a:r>
            <a:r>
              <a:rPr lang="pt-BR" sz="2800" i="1" dirty="0"/>
              <a:t> </a:t>
            </a:r>
            <a:r>
              <a:rPr lang="pt-BR" sz="2800" i="1" dirty="0" err="1"/>
              <a:t>workers</a:t>
            </a:r>
            <a:endParaRPr lang="pt-BR" sz="2800" i="1" dirty="0"/>
          </a:p>
          <a:p>
            <a:pPr lvl="1" indent="-216000" algn="just">
              <a:spcBef>
                <a:spcPts val="2400"/>
              </a:spcBef>
            </a:pPr>
            <a:r>
              <a:rPr lang="pt-BR" sz="2800" i="1" dirty="0"/>
              <a:t>A </a:t>
            </a:r>
            <a:r>
              <a:rPr lang="pt-BR" sz="2800" i="1" dirty="0" err="1"/>
              <a:t>broad</a:t>
            </a:r>
            <a:r>
              <a:rPr lang="pt-BR" sz="2800" i="1" dirty="0"/>
              <a:t> </a:t>
            </a:r>
            <a:r>
              <a:rPr lang="pt-BR" sz="2800" i="1" dirty="0" err="1"/>
              <a:t>literature</a:t>
            </a:r>
            <a:r>
              <a:rPr lang="pt-BR" sz="2800" i="1" dirty="0"/>
              <a:t> </a:t>
            </a:r>
            <a:r>
              <a:rPr lang="pt-BR" sz="2800" i="1" dirty="0" err="1"/>
              <a:t>documented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job</a:t>
            </a:r>
            <a:r>
              <a:rPr lang="pt-BR" sz="2800" i="1" dirty="0"/>
              <a:t> </a:t>
            </a:r>
            <a:r>
              <a:rPr lang="pt-BR" sz="2800" i="1" dirty="0" err="1"/>
              <a:t>hopping</a:t>
            </a:r>
            <a:r>
              <a:rPr lang="pt-BR" sz="2800" i="1" dirty="0"/>
              <a:t> </a:t>
            </a:r>
            <a:r>
              <a:rPr lang="pt-BR" sz="2800" i="1" dirty="0" err="1"/>
              <a:t>is</a:t>
            </a:r>
            <a:r>
              <a:rPr lang="pt-BR" sz="2800" i="1" dirty="0"/>
              <a:t> a </a:t>
            </a:r>
            <a:r>
              <a:rPr lang="pt-BR" sz="2800" i="1" dirty="0" err="1"/>
              <a:t>good</a:t>
            </a:r>
            <a:r>
              <a:rPr lang="pt-BR" sz="2800" i="1" dirty="0"/>
              <a:t> </a:t>
            </a:r>
            <a:r>
              <a:rPr lang="pt-BR" sz="2800" i="1" dirty="0" err="1"/>
              <a:t>source</a:t>
            </a:r>
            <a:r>
              <a:rPr lang="pt-BR" sz="2800" i="1" dirty="0"/>
              <a:t>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knowledge</a:t>
            </a:r>
            <a:r>
              <a:rPr lang="pt-BR" sz="2800" i="1" dirty="0"/>
              <a:t> </a:t>
            </a:r>
            <a:r>
              <a:rPr lang="pt-BR" sz="2800" i="1" dirty="0" err="1"/>
              <a:t>spillovers</a:t>
            </a:r>
            <a:r>
              <a:rPr lang="pt-BR" sz="2800" i="1" dirty="0"/>
              <a:t>, and </a:t>
            </a:r>
            <a:r>
              <a:rPr lang="pt-BR" sz="2800" i="1" dirty="0" err="1"/>
              <a:t>these</a:t>
            </a:r>
            <a:r>
              <a:rPr lang="pt-BR" sz="2800" i="1" dirty="0"/>
              <a:t> </a:t>
            </a:r>
            <a:r>
              <a:rPr lang="pt-BR" sz="2800" i="1" dirty="0" err="1"/>
              <a:t>tend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be</a:t>
            </a:r>
            <a:r>
              <a:rPr lang="pt-BR" sz="2800" i="1" dirty="0"/>
              <a:t> </a:t>
            </a:r>
            <a:r>
              <a:rPr lang="pt-BR" sz="2800" i="1" dirty="0" err="1"/>
              <a:t>localized</a:t>
            </a:r>
            <a:endParaRPr lang="pt-BR" sz="2800" i="1" dirty="0"/>
          </a:p>
          <a:p>
            <a:pPr lvl="1" indent="-216000" algn="just">
              <a:spcBef>
                <a:spcPts val="2400"/>
              </a:spcBef>
            </a:pPr>
            <a:r>
              <a:rPr lang="pt-BR" sz="2800" i="1" dirty="0" err="1"/>
              <a:t>Our</a:t>
            </a:r>
            <a:r>
              <a:rPr lang="pt-BR" sz="2800" i="1" dirty="0"/>
              <a:t> </a:t>
            </a:r>
            <a:r>
              <a:rPr lang="pt-BR" sz="2800" i="1" dirty="0" err="1"/>
              <a:t>knowledge</a:t>
            </a:r>
            <a:r>
              <a:rPr lang="pt-BR" sz="2800" i="1" dirty="0"/>
              <a:t>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practices</a:t>
            </a:r>
            <a:r>
              <a:rPr lang="pt-BR" sz="2800" i="1" dirty="0"/>
              <a:t> </a:t>
            </a:r>
            <a:r>
              <a:rPr lang="pt-BR" sz="2800" i="1" dirty="0" err="1"/>
              <a:t>to</a:t>
            </a:r>
            <a:r>
              <a:rPr lang="pt-BR" sz="2800" i="1" dirty="0"/>
              <a:t> </a:t>
            </a:r>
            <a:r>
              <a:rPr lang="pt-BR" sz="2800" i="1" dirty="0" err="1"/>
              <a:t>manage</a:t>
            </a:r>
            <a:r>
              <a:rPr lang="pt-BR" sz="2800" i="1" dirty="0"/>
              <a:t> </a:t>
            </a:r>
            <a:r>
              <a:rPr lang="pt-BR" sz="2800" i="1" dirty="0" err="1"/>
              <a:t>outgoing</a:t>
            </a:r>
            <a:r>
              <a:rPr lang="pt-BR" sz="2800" i="1" dirty="0"/>
              <a:t> and </a:t>
            </a:r>
            <a:r>
              <a:rPr lang="pt-BR" sz="2800" i="1" dirty="0" err="1"/>
              <a:t>incoming</a:t>
            </a:r>
            <a:r>
              <a:rPr lang="pt-BR" sz="2800" i="1" dirty="0"/>
              <a:t> </a:t>
            </a:r>
            <a:r>
              <a:rPr lang="pt-BR" sz="2800" i="1" dirty="0" err="1"/>
              <a:t>knowledge</a:t>
            </a:r>
            <a:r>
              <a:rPr lang="pt-BR" sz="2800" i="1" dirty="0"/>
              <a:t> </a:t>
            </a:r>
            <a:r>
              <a:rPr lang="pt-BR" sz="2800" i="1" dirty="0" err="1"/>
              <a:t>is</a:t>
            </a:r>
            <a:r>
              <a:rPr lang="pt-BR" sz="2800" i="1" dirty="0"/>
              <a:t> </a:t>
            </a:r>
            <a:r>
              <a:rPr lang="pt-BR" sz="2800" i="1" dirty="0" err="1"/>
              <a:t>fragmented</a:t>
            </a:r>
            <a:endParaRPr lang="pt-BR" sz="2800" i="1" dirty="0"/>
          </a:p>
          <a:p>
            <a:pPr lvl="2" indent="-216000" algn="just">
              <a:spcBef>
                <a:spcPts val="2400"/>
              </a:spcBef>
            </a:pPr>
            <a:r>
              <a:rPr lang="pt-BR" sz="2400" i="1" dirty="0"/>
              <a:t>The </a:t>
            </a:r>
            <a:r>
              <a:rPr lang="pt-BR" sz="2400" i="1" dirty="0" err="1"/>
              <a:t>best</a:t>
            </a:r>
            <a:r>
              <a:rPr lang="pt-BR" sz="2400" i="1" dirty="0"/>
              <a:t> </a:t>
            </a:r>
            <a:r>
              <a:rPr lang="pt-BR" sz="2400" i="1" dirty="0" err="1"/>
              <a:t>know</a:t>
            </a:r>
            <a:r>
              <a:rPr lang="pt-BR" sz="2400" i="1" dirty="0"/>
              <a:t> </a:t>
            </a:r>
            <a:r>
              <a:rPr lang="pt-BR" sz="2400" i="1" dirty="0" err="1"/>
              <a:t>evidence</a:t>
            </a:r>
            <a:r>
              <a:rPr lang="pt-BR" sz="2400" i="1" dirty="0"/>
              <a:t> </a:t>
            </a:r>
            <a:r>
              <a:rPr lang="pt-BR" sz="2400" i="1" dirty="0" err="1"/>
              <a:t>is</a:t>
            </a:r>
            <a:r>
              <a:rPr lang="pt-BR" sz="2400" i="1" dirty="0"/>
              <a:t> </a:t>
            </a:r>
            <a:r>
              <a:rPr lang="pt-BR" sz="2400" i="1" dirty="0" err="1"/>
              <a:t>the</a:t>
            </a:r>
            <a:r>
              <a:rPr lang="pt-BR" sz="2400" i="1" dirty="0"/>
              <a:t> </a:t>
            </a:r>
            <a:r>
              <a:rPr lang="pt-BR" sz="2400" i="1" dirty="0" err="1"/>
              <a:t>Zucker</a:t>
            </a:r>
            <a:r>
              <a:rPr lang="pt-BR" sz="2400" i="1" dirty="0"/>
              <a:t> et al (98) </a:t>
            </a:r>
            <a:r>
              <a:rPr lang="pt-BR" sz="2400" i="1" dirty="0" err="1"/>
              <a:t>paper</a:t>
            </a:r>
            <a:r>
              <a:rPr lang="pt-BR" sz="2400" i="1" dirty="0"/>
              <a:t> </a:t>
            </a:r>
            <a:r>
              <a:rPr lang="pt-BR" sz="2400" i="1" dirty="0" err="1"/>
              <a:t>with</a:t>
            </a:r>
            <a:r>
              <a:rPr lang="pt-BR" sz="2400" i="1" dirty="0"/>
              <a:t> </a:t>
            </a:r>
            <a:r>
              <a:rPr lang="pt-BR" sz="2400" i="1" dirty="0" err="1"/>
              <a:t>document</a:t>
            </a:r>
            <a:r>
              <a:rPr lang="pt-BR" sz="2400" i="1" dirty="0"/>
              <a:t> a </a:t>
            </a:r>
            <a:r>
              <a:rPr lang="pt-BR" sz="2400" i="1" dirty="0" err="1"/>
              <a:t>correlation</a:t>
            </a:r>
            <a:r>
              <a:rPr lang="pt-BR" sz="2400" i="1" dirty="0"/>
              <a:t> </a:t>
            </a:r>
            <a:r>
              <a:rPr lang="pt-BR" sz="2400" i="1" dirty="0" err="1"/>
              <a:t>between</a:t>
            </a:r>
            <a:r>
              <a:rPr lang="pt-BR" sz="2400" i="1" dirty="0"/>
              <a:t> rates </a:t>
            </a:r>
            <a:r>
              <a:rPr lang="pt-BR" sz="2400" i="1" dirty="0" err="1"/>
              <a:t>of</a:t>
            </a:r>
            <a:r>
              <a:rPr lang="pt-BR" sz="2400" i="1" dirty="0"/>
              <a:t> new </a:t>
            </a:r>
            <a:r>
              <a:rPr lang="pt-BR" sz="2400" i="1" dirty="0" err="1"/>
              <a:t>biotechnology</a:t>
            </a:r>
            <a:r>
              <a:rPr lang="pt-BR" sz="2400" i="1" dirty="0"/>
              <a:t> </a:t>
            </a:r>
            <a:r>
              <a:rPr lang="pt-BR" sz="2400" i="1" dirty="0" err="1"/>
              <a:t>firms</a:t>
            </a:r>
            <a:r>
              <a:rPr lang="pt-BR" sz="2400" i="1" dirty="0"/>
              <a:t> and </a:t>
            </a:r>
            <a:r>
              <a:rPr lang="pt-BR" sz="2400" i="1" dirty="0" err="1"/>
              <a:t>proximity</a:t>
            </a:r>
            <a:r>
              <a:rPr lang="pt-BR" sz="2400" i="1" dirty="0"/>
              <a:t> </a:t>
            </a:r>
            <a:r>
              <a:rPr lang="pt-BR" sz="2400" i="1" dirty="0" err="1"/>
              <a:t>to</a:t>
            </a:r>
            <a:r>
              <a:rPr lang="pt-BR" sz="2400" i="1" dirty="0"/>
              <a:t> </a:t>
            </a:r>
            <a:r>
              <a:rPr lang="pt-BR" sz="2400" i="1" dirty="0" err="1"/>
              <a:t>scientists</a:t>
            </a:r>
            <a:r>
              <a:rPr lang="pt-BR" sz="2400" i="1" dirty="0"/>
              <a:t> </a:t>
            </a:r>
            <a:r>
              <a:rPr lang="pt-BR" sz="2400" i="1" dirty="0" err="1"/>
              <a:t>who</a:t>
            </a:r>
            <a:r>
              <a:rPr lang="pt-BR" sz="2400" i="1" dirty="0"/>
              <a:t> are </a:t>
            </a:r>
            <a:r>
              <a:rPr lang="pt-BR" sz="2400" i="1" dirty="0" err="1"/>
              <a:t>leaders</a:t>
            </a:r>
            <a:r>
              <a:rPr lang="pt-BR" sz="2400" i="1" dirty="0"/>
              <a:t> in </a:t>
            </a:r>
            <a:r>
              <a:rPr lang="pt-BR" sz="2400" i="1" dirty="0" err="1"/>
              <a:t>biology</a:t>
            </a:r>
            <a:r>
              <a:rPr lang="pt-BR" sz="2400" i="1" dirty="0"/>
              <a:t> </a:t>
            </a:r>
            <a:r>
              <a:rPr lang="pt-BR" sz="2400" i="1" dirty="0" err="1"/>
              <a:t>subfields</a:t>
            </a:r>
            <a:endParaRPr lang="pt-BR" sz="2400" i="1" dirty="0"/>
          </a:p>
          <a:p>
            <a:pPr lvl="2" indent="-216000" algn="just"/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07451" y="81076"/>
            <a:ext cx="11499670" cy="1108721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pt-BR" sz="57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ORGANIZATIONAL STRUCTURE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B6E08A-9999-47D1-B028-25A45B0D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3" y="1427487"/>
            <a:ext cx="11499670" cy="5243136"/>
          </a:xfrm>
        </p:spPr>
        <p:txBody>
          <a:bodyPr>
            <a:normAutofit/>
          </a:bodyPr>
          <a:lstStyle/>
          <a:p>
            <a:pPr lvl="1" indent="-216000" algn="just">
              <a:spcBef>
                <a:spcPts val="1200"/>
              </a:spcBef>
            </a:pPr>
            <a:r>
              <a:rPr lang="pt-BR" sz="2800" i="1" dirty="0"/>
              <a:t>In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search</a:t>
            </a:r>
            <a:r>
              <a:rPr lang="pt-BR" sz="2800" i="1" dirty="0"/>
              <a:t> for </a:t>
            </a:r>
            <a:r>
              <a:rPr lang="pt-BR" sz="2800" i="1" dirty="0" err="1"/>
              <a:t>characteristics</a:t>
            </a:r>
            <a:r>
              <a:rPr lang="pt-BR" sz="2800" i="1" dirty="0"/>
              <a:t> </a:t>
            </a:r>
            <a:r>
              <a:rPr lang="pt-BR" sz="2800" i="1" dirty="0" err="1"/>
              <a:t>that</a:t>
            </a:r>
            <a:r>
              <a:rPr lang="pt-BR" sz="2800" i="1" dirty="0"/>
              <a:t> </a:t>
            </a:r>
            <a:r>
              <a:rPr lang="pt-BR" sz="2800" i="1" dirty="0" err="1"/>
              <a:t>impringe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innovation</a:t>
            </a:r>
            <a:r>
              <a:rPr lang="pt-BR" sz="2800" i="1" dirty="0"/>
              <a:t> </a:t>
            </a:r>
            <a:r>
              <a:rPr lang="pt-BR" sz="2800" i="1" dirty="0" err="1"/>
              <a:t>process</a:t>
            </a:r>
            <a:r>
              <a:rPr lang="pt-BR" sz="2800" i="1" dirty="0"/>
              <a:t> </a:t>
            </a:r>
            <a:r>
              <a:rPr lang="pt-BR" sz="2800" i="1" dirty="0" err="1"/>
              <a:t>on</a:t>
            </a:r>
            <a:r>
              <a:rPr lang="pt-BR" sz="2800" i="1" dirty="0"/>
              <a:t> </a:t>
            </a:r>
            <a:r>
              <a:rPr lang="pt-BR" sz="2800" i="1" dirty="0" err="1"/>
              <a:t>firms</a:t>
            </a:r>
            <a:r>
              <a:rPr lang="pt-BR" sz="2800" i="1" dirty="0"/>
              <a:t>, </a:t>
            </a:r>
            <a:r>
              <a:rPr lang="pt-BR" sz="2800" i="1" dirty="0" err="1"/>
              <a:t>economists</a:t>
            </a:r>
            <a:r>
              <a:rPr lang="pt-BR" sz="2800" i="1" dirty="0"/>
              <a:t> </a:t>
            </a:r>
            <a:r>
              <a:rPr lang="pt-BR" sz="2800" i="1" dirty="0" err="1"/>
              <a:t>focused</a:t>
            </a:r>
            <a:r>
              <a:rPr lang="pt-BR" sz="2800" i="1" dirty="0"/>
              <a:t> </a:t>
            </a:r>
            <a:r>
              <a:rPr lang="pt-BR" sz="2800" i="1" dirty="0" err="1"/>
              <a:t>mainly</a:t>
            </a:r>
            <a:r>
              <a:rPr lang="pt-BR" sz="2800" i="1" dirty="0"/>
              <a:t> </a:t>
            </a:r>
            <a:r>
              <a:rPr lang="pt-BR" sz="2800" i="1" dirty="0" err="1"/>
              <a:t>on</a:t>
            </a:r>
            <a:r>
              <a:rPr lang="pt-BR" sz="2800" i="1" dirty="0"/>
              <a:t> </a:t>
            </a:r>
            <a:r>
              <a:rPr lang="pt-BR" sz="2800" i="1" dirty="0" err="1"/>
              <a:t>three</a:t>
            </a:r>
            <a:r>
              <a:rPr lang="pt-BR" sz="2800" i="1" dirty="0"/>
              <a:t> </a:t>
            </a:r>
            <a:r>
              <a:rPr lang="pt-BR" sz="2800" i="1" dirty="0" err="1"/>
              <a:t>aspects</a:t>
            </a:r>
            <a:r>
              <a:rPr lang="pt-BR" sz="2800" i="1" dirty="0"/>
              <a:t>:</a:t>
            </a:r>
          </a:p>
          <a:p>
            <a:pPr lvl="1" indent="-216000" algn="just">
              <a:spcBef>
                <a:spcPts val="1200"/>
              </a:spcBef>
            </a:pPr>
            <a:r>
              <a:rPr lang="pt-BR" sz="2400" b="1" i="1" dirty="0"/>
              <a:t>(i) Corporate R&amp;D </a:t>
            </a:r>
            <a:r>
              <a:rPr lang="pt-BR" sz="2400" b="1" i="1" dirty="0" err="1"/>
              <a:t>laboratories</a:t>
            </a:r>
            <a:r>
              <a:rPr lang="pt-BR" sz="2400" b="1" i="1" dirty="0"/>
              <a:t> VS </a:t>
            </a:r>
            <a:r>
              <a:rPr lang="pt-BR" sz="2400" b="1" i="1" dirty="0" err="1"/>
              <a:t>Descentralized</a:t>
            </a:r>
            <a:r>
              <a:rPr lang="pt-BR" sz="2400" b="1" i="1" dirty="0"/>
              <a:t> </a:t>
            </a:r>
            <a:r>
              <a:rPr lang="pt-BR" sz="2400" b="1" i="1" dirty="0" err="1"/>
              <a:t>Innovation</a:t>
            </a:r>
            <a:endParaRPr lang="pt-BR" sz="2400" b="1" i="1" dirty="0"/>
          </a:p>
          <a:p>
            <a:pPr lvl="2" indent="-216000" algn="just">
              <a:spcBef>
                <a:spcPts val="1200"/>
              </a:spcBef>
            </a:pPr>
            <a:r>
              <a:rPr lang="pt-BR" sz="2200" i="1" dirty="0" err="1"/>
              <a:t>Centralized</a:t>
            </a:r>
            <a:r>
              <a:rPr lang="pt-BR" sz="2200" i="1" dirty="0"/>
              <a:t>: </a:t>
            </a:r>
            <a:r>
              <a:rPr lang="pt-BR" sz="2200" i="1" dirty="0" err="1"/>
              <a:t>better</a:t>
            </a:r>
            <a:r>
              <a:rPr lang="pt-BR" sz="2200" i="1" dirty="0"/>
              <a:t> </a:t>
            </a:r>
            <a:r>
              <a:rPr lang="pt-BR" sz="2200" i="1" dirty="0" err="1"/>
              <a:t>to</a:t>
            </a:r>
            <a:r>
              <a:rPr lang="pt-BR" sz="2200" i="1" dirty="0"/>
              <a:t> </a:t>
            </a:r>
            <a:r>
              <a:rPr lang="pt-BR" sz="2200" i="1" dirty="0" err="1"/>
              <a:t>engage</a:t>
            </a:r>
            <a:r>
              <a:rPr lang="pt-BR" sz="2200" i="1" dirty="0"/>
              <a:t> in </a:t>
            </a:r>
            <a:r>
              <a:rPr lang="pt-BR" sz="2200" i="1" dirty="0" err="1"/>
              <a:t>nonlocal</a:t>
            </a:r>
            <a:r>
              <a:rPr lang="pt-BR" sz="2200" i="1" dirty="0"/>
              <a:t> </a:t>
            </a:r>
            <a:r>
              <a:rPr lang="pt-BR" sz="2200" i="1" dirty="0" err="1"/>
              <a:t>search</a:t>
            </a:r>
            <a:r>
              <a:rPr lang="pt-BR" sz="2200" i="1" dirty="0"/>
              <a:t> </a:t>
            </a:r>
            <a:r>
              <a:rPr lang="pt-BR" sz="2200" i="1" dirty="0" err="1"/>
              <a:t>activities</a:t>
            </a:r>
            <a:r>
              <a:rPr lang="pt-BR" sz="2200" i="1" dirty="0"/>
              <a:t> and </a:t>
            </a:r>
            <a:r>
              <a:rPr lang="pt-BR" sz="2200" i="1" dirty="0" err="1"/>
              <a:t>long</a:t>
            </a:r>
            <a:r>
              <a:rPr lang="pt-BR" sz="2200" i="1" dirty="0"/>
              <a:t> </a:t>
            </a:r>
            <a:r>
              <a:rPr lang="pt-BR" sz="2200" i="1" dirty="0" err="1"/>
              <a:t>term</a:t>
            </a:r>
            <a:r>
              <a:rPr lang="pt-BR" sz="2200" i="1" dirty="0"/>
              <a:t> </a:t>
            </a:r>
            <a:r>
              <a:rPr lang="pt-BR" sz="2200" i="1" dirty="0" err="1"/>
              <a:t>projetcts</a:t>
            </a:r>
            <a:endParaRPr lang="pt-BR" sz="2200" i="1" dirty="0"/>
          </a:p>
          <a:p>
            <a:pPr lvl="2" indent="-216000" algn="just">
              <a:spcBef>
                <a:spcPts val="1200"/>
              </a:spcBef>
            </a:pPr>
            <a:r>
              <a:rPr lang="pt-BR" sz="2200" i="1" dirty="0" err="1"/>
              <a:t>Decentralized</a:t>
            </a:r>
            <a:r>
              <a:rPr lang="pt-BR" sz="2200" i="1" dirty="0"/>
              <a:t>: </a:t>
            </a:r>
            <a:r>
              <a:rPr lang="pt-BR" sz="2200" i="1" dirty="0" err="1"/>
              <a:t>better</a:t>
            </a:r>
            <a:r>
              <a:rPr lang="pt-BR" sz="2200" i="1" dirty="0"/>
              <a:t> </a:t>
            </a:r>
            <a:r>
              <a:rPr lang="pt-BR" sz="2200" i="1" dirty="0" err="1"/>
              <a:t>to</a:t>
            </a:r>
            <a:r>
              <a:rPr lang="pt-BR" sz="2200" i="1" dirty="0"/>
              <a:t> </a:t>
            </a:r>
            <a:r>
              <a:rPr lang="pt-BR" sz="2200" i="1" dirty="0" err="1"/>
              <a:t>prevent</a:t>
            </a:r>
            <a:r>
              <a:rPr lang="pt-BR" sz="2200" i="1" dirty="0"/>
              <a:t> </a:t>
            </a:r>
            <a:r>
              <a:rPr lang="pt-BR" sz="2200" i="1" dirty="0" err="1"/>
              <a:t>technologies</a:t>
            </a:r>
            <a:r>
              <a:rPr lang="pt-BR" sz="2200" i="1" dirty="0"/>
              <a:t> </a:t>
            </a:r>
            <a:r>
              <a:rPr lang="pt-BR" sz="2200" i="1" dirty="0" err="1"/>
              <a:t>to</a:t>
            </a:r>
            <a:r>
              <a:rPr lang="pt-BR" sz="2200" i="1" dirty="0"/>
              <a:t> </a:t>
            </a:r>
            <a:r>
              <a:rPr lang="pt-BR" sz="2200" i="1" dirty="0" err="1"/>
              <a:t>lose</a:t>
            </a:r>
            <a:r>
              <a:rPr lang="pt-BR" sz="2200" i="1" dirty="0"/>
              <a:t> </a:t>
            </a:r>
            <a:r>
              <a:rPr lang="pt-BR" sz="2200" i="1" dirty="0" err="1"/>
              <a:t>sight</a:t>
            </a:r>
            <a:r>
              <a:rPr lang="pt-BR" sz="2200" i="1" dirty="0"/>
              <a:t> </a:t>
            </a:r>
            <a:r>
              <a:rPr lang="pt-BR" sz="2200" i="1" dirty="0" err="1"/>
              <a:t>of</a:t>
            </a:r>
            <a:r>
              <a:rPr lang="pt-BR" sz="2200" i="1" dirty="0"/>
              <a:t> </a:t>
            </a:r>
            <a:r>
              <a:rPr lang="pt-BR" sz="2200" i="1" dirty="0" err="1"/>
              <a:t>the</a:t>
            </a:r>
            <a:r>
              <a:rPr lang="pt-BR" sz="2200" i="1" dirty="0"/>
              <a:t> </a:t>
            </a:r>
            <a:r>
              <a:rPr lang="pt-BR" sz="2200" i="1" dirty="0" err="1"/>
              <a:t>market</a:t>
            </a:r>
            <a:endParaRPr lang="pt-BR" sz="2200" i="1" dirty="0"/>
          </a:p>
          <a:p>
            <a:pPr lvl="1" indent="-216000" algn="just">
              <a:spcBef>
                <a:spcPts val="1200"/>
              </a:spcBef>
            </a:pPr>
            <a:r>
              <a:rPr lang="pt-BR" sz="2400" b="1" i="1" dirty="0"/>
              <a:t>(</a:t>
            </a:r>
            <a:r>
              <a:rPr lang="pt-BR" sz="2400" b="1" i="1" dirty="0" err="1"/>
              <a:t>ii</a:t>
            </a:r>
            <a:r>
              <a:rPr lang="pt-BR" sz="2400" b="1" i="1" dirty="0"/>
              <a:t>) </a:t>
            </a:r>
            <a:r>
              <a:rPr lang="pt-BR" sz="2400" b="1" i="1" dirty="0" err="1"/>
              <a:t>Takeovers</a:t>
            </a:r>
            <a:r>
              <a:rPr lang="pt-BR" sz="2400" b="1" i="1" dirty="0"/>
              <a:t>, M&amp;A</a:t>
            </a:r>
          </a:p>
          <a:p>
            <a:pPr lvl="2" indent="-216000" algn="just">
              <a:spcBef>
                <a:spcPts val="1200"/>
              </a:spcBef>
            </a:pPr>
            <a:r>
              <a:rPr lang="pt-BR" sz="2200" i="1" dirty="0" err="1"/>
              <a:t>Japan</a:t>
            </a:r>
            <a:r>
              <a:rPr lang="pt-BR" sz="2200" i="1" dirty="0"/>
              <a:t> M&amp;A </a:t>
            </a:r>
            <a:r>
              <a:rPr lang="pt-BR" sz="2200" i="1" dirty="0" err="1"/>
              <a:t>rise</a:t>
            </a:r>
            <a:r>
              <a:rPr lang="pt-BR" sz="2200" i="1" dirty="0"/>
              <a:t> </a:t>
            </a:r>
            <a:r>
              <a:rPr lang="pt-BR" sz="2200" i="1" dirty="0" err="1"/>
              <a:t>prompted</a:t>
            </a:r>
            <a:r>
              <a:rPr lang="pt-BR" sz="2200" i="1" dirty="0"/>
              <a:t> </a:t>
            </a:r>
            <a:r>
              <a:rPr lang="pt-BR" sz="2200" i="1" dirty="0" err="1"/>
              <a:t>studies</a:t>
            </a:r>
            <a:r>
              <a:rPr lang="pt-BR" sz="2200" i="1" dirty="0"/>
              <a:t> in </a:t>
            </a:r>
            <a:r>
              <a:rPr lang="pt-BR" sz="2200" i="1" dirty="0" err="1"/>
              <a:t>the</a:t>
            </a:r>
            <a:r>
              <a:rPr lang="pt-BR" sz="2200" i="1" dirty="0"/>
              <a:t> link </a:t>
            </a:r>
            <a:r>
              <a:rPr lang="pt-BR" sz="2200" i="1" dirty="0" err="1"/>
              <a:t>between</a:t>
            </a:r>
            <a:r>
              <a:rPr lang="pt-BR" sz="2200" i="1" dirty="0"/>
              <a:t> </a:t>
            </a:r>
            <a:r>
              <a:rPr lang="pt-BR" sz="2200" i="1" dirty="0" err="1"/>
              <a:t>restructuring</a:t>
            </a:r>
            <a:r>
              <a:rPr lang="pt-BR" sz="2200" i="1" dirty="0"/>
              <a:t> and R&amp;D </a:t>
            </a:r>
            <a:r>
              <a:rPr lang="pt-BR" sz="2200" i="1" dirty="0" err="1"/>
              <a:t>intensity</a:t>
            </a:r>
            <a:endParaRPr lang="pt-BR" sz="2200" i="1" dirty="0"/>
          </a:p>
          <a:p>
            <a:pPr lvl="2" indent="-216000" algn="just">
              <a:spcBef>
                <a:spcPts val="1200"/>
              </a:spcBef>
            </a:pPr>
            <a:r>
              <a:rPr lang="pt-BR" sz="2200" i="1" dirty="0" err="1"/>
              <a:t>Studies</a:t>
            </a:r>
            <a:r>
              <a:rPr lang="pt-BR" sz="2200" i="1" dirty="0"/>
              <a:t> </a:t>
            </a:r>
            <a:r>
              <a:rPr lang="pt-BR" sz="2200" i="1" dirty="0" err="1"/>
              <a:t>find</a:t>
            </a:r>
            <a:r>
              <a:rPr lang="pt-BR" sz="2200" i="1" dirty="0"/>
              <a:t> no </a:t>
            </a:r>
            <a:r>
              <a:rPr lang="pt-BR" sz="2200" i="1" dirty="0" err="1"/>
              <a:t>difference</a:t>
            </a:r>
            <a:r>
              <a:rPr lang="pt-BR" sz="2200" i="1" dirty="0"/>
              <a:t> in R&amp;D </a:t>
            </a:r>
            <a:r>
              <a:rPr lang="pt-BR" sz="2200" i="1" dirty="0" err="1"/>
              <a:t>investment</a:t>
            </a:r>
            <a:r>
              <a:rPr lang="pt-BR" sz="2200" i="1" dirty="0"/>
              <a:t> </a:t>
            </a:r>
            <a:r>
              <a:rPr lang="pt-BR" sz="2200" i="1" dirty="0" err="1"/>
              <a:t>pattern</a:t>
            </a:r>
            <a:r>
              <a:rPr lang="pt-BR" sz="2200" i="1" dirty="0"/>
              <a:t> </a:t>
            </a:r>
            <a:r>
              <a:rPr lang="pt-BR" sz="2200" i="1" dirty="0" err="1"/>
              <a:t>between</a:t>
            </a:r>
            <a:r>
              <a:rPr lang="pt-BR" sz="2200" i="1" dirty="0"/>
              <a:t> M&amp;A </a:t>
            </a:r>
            <a:r>
              <a:rPr lang="pt-BR" sz="2200" i="1" dirty="0" err="1"/>
              <a:t>firms</a:t>
            </a:r>
            <a:r>
              <a:rPr lang="pt-BR" sz="2200" i="1" dirty="0"/>
              <a:t> and </a:t>
            </a:r>
            <a:r>
              <a:rPr lang="pt-BR" sz="2200" i="1" dirty="0" err="1"/>
              <a:t>not</a:t>
            </a:r>
            <a:endParaRPr lang="pt-BR" sz="2200" i="1" dirty="0"/>
          </a:p>
          <a:p>
            <a:pPr lvl="1" indent="-216000" algn="just">
              <a:spcBef>
                <a:spcPts val="1200"/>
              </a:spcBef>
            </a:pPr>
            <a:r>
              <a:rPr lang="pt-BR" sz="2400" b="1" i="1" dirty="0"/>
              <a:t>(</a:t>
            </a:r>
            <a:r>
              <a:rPr lang="pt-BR" sz="2400" b="1" i="1" dirty="0" err="1"/>
              <a:t>iii</a:t>
            </a:r>
            <a:r>
              <a:rPr lang="pt-BR" sz="2400" b="1" i="1" dirty="0"/>
              <a:t>) Performance </a:t>
            </a:r>
            <a:r>
              <a:rPr lang="pt-BR" sz="2400" b="1" i="1" dirty="0" err="1"/>
              <a:t>of</a:t>
            </a:r>
            <a:r>
              <a:rPr lang="pt-BR" sz="2400" b="1" i="1" dirty="0"/>
              <a:t> R&amp;D Project </a:t>
            </a:r>
            <a:r>
              <a:rPr lang="pt-BR" sz="2400" b="1" i="1" dirty="0" err="1"/>
              <a:t>teams</a:t>
            </a:r>
            <a:r>
              <a:rPr lang="pt-BR" sz="2400" b="1" i="1" dirty="0"/>
              <a:t>: </a:t>
            </a:r>
            <a:r>
              <a:rPr lang="pt-BR" sz="2400" b="1" i="1" dirty="0" err="1"/>
              <a:t>the</a:t>
            </a:r>
            <a:r>
              <a:rPr lang="pt-BR" sz="2400" b="1" i="1" dirty="0"/>
              <a:t> role </a:t>
            </a:r>
            <a:r>
              <a:rPr lang="pt-BR" sz="2400" b="1" i="1" dirty="0" err="1"/>
              <a:t>of</a:t>
            </a:r>
            <a:r>
              <a:rPr lang="pt-BR" sz="2400" b="1" i="1" dirty="0"/>
              <a:t> social </a:t>
            </a:r>
            <a:r>
              <a:rPr lang="pt-BR" sz="2400" b="1" i="1" dirty="0" err="1"/>
              <a:t>structure</a:t>
            </a:r>
            <a:endParaRPr lang="pt-BR" sz="2400" b="1" i="1" dirty="0"/>
          </a:p>
          <a:p>
            <a:pPr lvl="2" indent="-216000" algn="just">
              <a:spcBef>
                <a:spcPts val="1200"/>
              </a:spcBef>
            </a:pPr>
            <a:r>
              <a:rPr lang="pt-BR" sz="2200" i="1" dirty="0"/>
              <a:t>The Structure </a:t>
            </a:r>
            <a:r>
              <a:rPr lang="pt-BR" sz="2200" i="1" dirty="0" err="1"/>
              <a:t>of</a:t>
            </a:r>
            <a:r>
              <a:rPr lang="pt-BR" sz="2200" i="1" dirty="0"/>
              <a:t> a social network </a:t>
            </a:r>
            <a:r>
              <a:rPr lang="pt-BR" sz="2200" i="1" dirty="0" err="1"/>
              <a:t>were</a:t>
            </a:r>
            <a:r>
              <a:rPr lang="pt-BR" sz="2200" i="1" dirty="0"/>
              <a:t> </a:t>
            </a:r>
            <a:r>
              <a:rPr lang="pt-BR" sz="2200" i="1" dirty="0" err="1"/>
              <a:t>the</a:t>
            </a:r>
            <a:r>
              <a:rPr lang="pt-BR" sz="2200" i="1" dirty="0"/>
              <a:t> </a:t>
            </a:r>
            <a:r>
              <a:rPr lang="pt-BR" sz="2200" i="1" dirty="0" err="1"/>
              <a:t>team</a:t>
            </a:r>
            <a:r>
              <a:rPr lang="pt-BR" sz="2200" i="1" dirty="0"/>
              <a:t> </a:t>
            </a:r>
            <a:r>
              <a:rPr lang="pt-BR" sz="2200" i="1" dirty="0" err="1"/>
              <a:t>menbers</a:t>
            </a:r>
            <a:r>
              <a:rPr lang="pt-BR" sz="2200" i="1" dirty="0"/>
              <a:t> </a:t>
            </a:r>
            <a:r>
              <a:rPr lang="pt-BR" sz="2200" i="1" dirty="0" err="1"/>
              <a:t>belong</a:t>
            </a:r>
            <a:endParaRPr lang="pt-BR" sz="2200" i="1" dirty="0"/>
          </a:p>
          <a:p>
            <a:pPr lvl="2" indent="-216000" algn="just"/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07451" y="81076"/>
            <a:ext cx="11499670" cy="1108721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pt-BR" sz="57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CONTRACTING AND INNOVATION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B6E08A-9999-47D1-B028-25A45B0D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4" y="1533787"/>
            <a:ext cx="11078600" cy="5136835"/>
          </a:xfrm>
        </p:spPr>
        <p:txBody>
          <a:bodyPr>
            <a:normAutofit/>
          </a:bodyPr>
          <a:lstStyle/>
          <a:p>
            <a:pPr lvl="1" indent="-216000" algn="just">
              <a:spcBef>
                <a:spcPts val="1200"/>
              </a:spcBef>
            </a:pPr>
            <a:r>
              <a:rPr lang="pt-BR" sz="3200" i="1" dirty="0"/>
              <a:t>Contracting </a:t>
            </a:r>
            <a:r>
              <a:rPr lang="pt-BR" sz="3200" i="1" dirty="0" err="1"/>
              <a:t>is</a:t>
            </a:r>
            <a:r>
              <a:rPr lang="pt-BR" sz="3200" i="1" dirty="0"/>
              <a:t> </a:t>
            </a:r>
            <a:r>
              <a:rPr lang="pt-BR" sz="3200" i="1" dirty="0" err="1"/>
              <a:t>one</a:t>
            </a:r>
            <a:r>
              <a:rPr lang="pt-BR" sz="3200" i="1" dirty="0"/>
              <a:t> </a:t>
            </a:r>
            <a:r>
              <a:rPr lang="pt-BR" sz="3200" i="1" dirty="0" err="1"/>
              <a:t>of</a:t>
            </a:r>
            <a:r>
              <a:rPr lang="pt-BR" sz="3200" i="1" dirty="0"/>
              <a:t> </a:t>
            </a:r>
            <a:r>
              <a:rPr lang="pt-BR" sz="3200" i="1" dirty="0" err="1"/>
              <a:t>the</a:t>
            </a:r>
            <a:r>
              <a:rPr lang="pt-BR" sz="3200" i="1" dirty="0"/>
              <a:t> </a:t>
            </a:r>
            <a:r>
              <a:rPr lang="pt-BR" sz="3200" i="1" dirty="0" err="1"/>
              <a:t>most</a:t>
            </a:r>
            <a:r>
              <a:rPr lang="pt-BR" sz="3200" i="1" dirty="0"/>
              <a:t> </a:t>
            </a:r>
            <a:r>
              <a:rPr lang="pt-BR" sz="3200" i="1" dirty="0" err="1"/>
              <a:t>dominant</a:t>
            </a:r>
            <a:r>
              <a:rPr lang="pt-BR" sz="3200" i="1" dirty="0"/>
              <a:t> </a:t>
            </a:r>
            <a:r>
              <a:rPr lang="pt-BR" sz="3200" i="1" dirty="0" err="1"/>
              <a:t>feature</a:t>
            </a:r>
            <a:r>
              <a:rPr lang="pt-BR" sz="3200" i="1" dirty="0"/>
              <a:t> in </a:t>
            </a:r>
            <a:r>
              <a:rPr lang="pt-BR" sz="3200" i="1" dirty="0" err="1"/>
              <a:t>many</a:t>
            </a:r>
            <a:r>
              <a:rPr lang="pt-BR" sz="3200" i="1" dirty="0"/>
              <a:t> </a:t>
            </a:r>
            <a:r>
              <a:rPr lang="pt-BR" sz="3200" i="1" dirty="0" err="1"/>
              <a:t>high-tech</a:t>
            </a:r>
            <a:r>
              <a:rPr lang="pt-BR" sz="3200" i="1" dirty="0"/>
              <a:t> industries</a:t>
            </a:r>
          </a:p>
          <a:p>
            <a:pPr lvl="1" indent="-216000" algn="just">
              <a:spcBef>
                <a:spcPts val="1200"/>
              </a:spcBef>
            </a:pPr>
            <a:r>
              <a:rPr lang="pt-BR" sz="3200" i="1" dirty="0"/>
              <a:t>In </a:t>
            </a:r>
            <a:r>
              <a:rPr lang="pt-BR" sz="3200" i="1" dirty="0" err="1"/>
              <a:t>many</a:t>
            </a:r>
            <a:r>
              <a:rPr lang="pt-BR" sz="3200" i="1" dirty="0"/>
              <a:t> cases, </a:t>
            </a:r>
            <a:r>
              <a:rPr lang="pt-BR" sz="3200" i="1" dirty="0" err="1"/>
              <a:t>is</a:t>
            </a:r>
            <a:r>
              <a:rPr lang="pt-BR" sz="3200" i="1" dirty="0"/>
              <a:t> </a:t>
            </a:r>
            <a:r>
              <a:rPr lang="pt-BR" sz="3200" i="1" dirty="0" err="1"/>
              <a:t>better</a:t>
            </a:r>
            <a:r>
              <a:rPr lang="pt-BR" sz="3200" i="1" dirty="0"/>
              <a:t> for a </a:t>
            </a:r>
            <a:r>
              <a:rPr lang="pt-BR" sz="3200" i="1" dirty="0" err="1"/>
              <a:t>company</a:t>
            </a:r>
            <a:r>
              <a:rPr lang="pt-BR" sz="3200" i="1" dirty="0"/>
              <a:t> </a:t>
            </a:r>
            <a:r>
              <a:rPr lang="pt-BR" sz="3200" i="1" dirty="0" err="1"/>
              <a:t>to</a:t>
            </a:r>
            <a:r>
              <a:rPr lang="pt-BR" sz="3200" i="1" dirty="0"/>
              <a:t> </a:t>
            </a:r>
            <a:r>
              <a:rPr lang="pt-BR" sz="3200" i="1" dirty="0" err="1"/>
              <a:t>license</a:t>
            </a:r>
            <a:r>
              <a:rPr lang="pt-BR" sz="3200" i="1" dirty="0"/>
              <a:t> Technologies </a:t>
            </a:r>
            <a:r>
              <a:rPr lang="pt-BR" sz="3200" i="1" dirty="0" err="1"/>
              <a:t>to</a:t>
            </a:r>
            <a:r>
              <a:rPr lang="pt-BR" sz="3200" i="1" dirty="0"/>
              <a:t> </a:t>
            </a:r>
            <a:r>
              <a:rPr lang="pt-BR" sz="3200" i="1" dirty="0" err="1"/>
              <a:t>their</a:t>
            </a:r>
            <a:r>
              <a:rPr lang="pt-BR" sz="3200" i="1" dirty="0"/>
              <a:t> </a:t>
            </a:r>
            <a:r>
              <a:rPr lang="pt-BR" sz="3200" i="1" dirty="0" err="1"/>
              <a:t>peers</a:t>
            </a:r>
            <a:r>
              <a:rPr lang="pt-BR" sz="3200" i="1" dirty="0"/>
              <a:t> </a:t>
            </a:r>
            <a:r>
              <a:rPr lang="pt-BR" sz="3200" i="1" dirty="0" err="1"/>
              <a:t>rather</a:t>
            </a:r>
            <a:r>
              <a:rPr lang="pt-BR" sz="3200" i="1" dirty="0"/>
              <a:t> </a:t>
            </a:r>
            <a:r>
              <a:rPr lang="pt-BR" sz="3200" i="1" dirty="0" err="1"/>
              <a:t>than</a:t>
            </a:r>
            <a:r>
              <a:rPr lang="pt-BR" sz="3200" i="1" dirty="0"/>
              <a:t> </a:t>
            </a:r>
            <a:r>
              <a:rPr lang="pt-BR" sz="3200" i="1" dirty="0" err="1"/>
              <a:t>going</a:t>
            </a:r>
            <a:r>
              <a:rPr lang="pt-BR" sz="3200" i="1" dirty="0"/>
              <a:t> </a:t>
            </a:r>
            <a:r>
              <a:rPr lang="pt-BR" sz="3200" i="1" dirty="0" err="1"/>
              <a:t>head</a:t>
            </a:r>
            <a:r>
              <a:rPr lang="pt-BR" sz="3200" i="1" dirty="0"/>
              <a:t> </a:t>
            </a:r>
            <a:r>
              <a:rPr lang="pt-BR" sz="3200" i="1" dirty="0" err="1"/>
              <a:t>to</a:t>
            </a:r>
            <a:r>
              <a:rPr lang="pt-BR" sz="3200" i="1" dirty="0"/>
              <a:t> </a:t>
            </a:r>
            <a:r>
              <a:rPr lang="pt-BR" sz="3200" i="1" dirty="0" err="1"/>
              <a:t>head</a:t>
            </a:r>
            <a:endParaRPr lang="pt-BR" sz="3200" i="1" dirty="0"/>
          </a:p>
          <a:p>
            <a:pPr lvl="1" indent="-216000" algn="just">
              <a:spcBef>
                <a:spcPts val="1200"/>
              </a:spcBef>
            </a:pPr>
            <a:r>
              <a:rPr lang="pt-BR" sz="3200" i="1" dirty="0"/>
              <a:t>The </a:t>
            </a:r>
            <a:r>
              <a:rPr lang="pt-BR" sz="3200" i="1" dirty="0" err="1"/>
              <a:t>cooperative</a:t>
            </a:r>
            <a:r>
              <a:rPr lang="pt-BR" sz="3200" i="1" dirty="0"/>
              <a:t> Strategy </a:t>
            </a:r>
            <a:r>
              <a:rPr lang="pt-BR" sz="3200" i="1" dirty="0" err="1"/>
              <a:t>is</a:t>
            </a:r>
            <a:r>
              <a:rPr lang="pt-BR" sz="3200" i="1" dirty="0"/>
              <a:t> more </a:t>
            </a:r>
            <a:r>
              <a:rPr lang="pt-BR" sz="3200" i="1" dirty="0" err="1"/>
              <a:t>likely</a:t>
            </a:r>
            <a:r>
              <a:rPr lang="pt-BR" sz="3200" i="1" dirty="0"/>
              <a:t> in </a:t>
            </a:r>
            <a:r>
              <a:rPr lang="pt-BR" sz="3200" i="1" dirty="0" err="1"/>
              <a:t>two</a:t>
            </a:r>
            <a:r>
              <a:rPr lang="pt-BR" sz="3200" i="1" dirty="0"/>
              <a:t> cases :</a:t>
            </a:r>
          </a:p>
          <a:p>
            <a:pPr lvl="2" indent="-216000" algn="just">
              <a:spcBef>
                <a:spcPts val="1200"/>
              </a:spcBef>
            </a:pPr>
            <a:r>
              <a:rPr lang="pt-BR" sz="2400" i="1" dirty="0" err="1"/>
              <a:t>When</a:t>
            </a:r>
            <a:r>
              <a:rPr lang="pt-BR" sz="2400" i="1" dirty="0"/>
              <a:t> intelectual </a:t>
            </a:r>
            <a:r>
              <a:rPr lang="pt-BR" sz="2400" i="1" dirty="0" err="1"/>
              <a:t>property</a:t>
            </a:r>
            <a:r>
              <a:rPr lang="pt-BR" sz="2400" i="1" dirty="0"/>
              <a:t> </a:t>
            </a:r>
            <a:r>
              <a:rPr lang="pt-BR" sz="2400" i="1" dirty="0" err="1"/>
              <a:t>rights</a:t>
            </a:r>
            <a:r>
              <a:rPr lang="pt-BR" sz="2400" i="1" dirty="0"/>
              <a:t> are </a:t>
            </a:r>
            <a:r>
              <a:rPr lang="pt-BR" sz="2400" i="1" dirty="0" err="1"/>
              <a:t>stronger</a:t>
            </a:r>
            <a:r>
              <a:rPr lang="pt-BR" sz="2400" i="1" dirty="0"/>
              <a:t> (</a:t>
            </a:r>
            <a:r>
              <a:rPr lang="pt-BR" sz="2400" i="1" dirty="0" err="1"/>
              <a:t>better</a:t>
            </a:r>
            <a:r>
              <a:rPr lang="pt-BR" sz="2400" i="1" dirty="0"/>
              <a:t> </a:t>
            </a:r>
            <a:r>
              <a:rPr lang="pt-BR" sz="2400" i="1" dirty="0" err="1"/>
              <a:t>bargaining</a:t>
            </a:r>
            <a:r>
              <a:rPr lang="pt-BR" sz="2400" i="1" dirty="0"/>
              <a:t> position)</a:t>
            </a:r>
          </a:p>
          <a:p>
            <a:pPr lvl="2" indent="-216000" algn="just">
              <a:spcBef>
                <a:spcPts val="1200"/>
              </a:spcBef>
            </a:pPr>
            <a:r>
              <a:rPr lang="pt-BR" sz="2400" i="1" dirty="0" err="1"/>
              <a:t>When</a:t>
            </a:r>
            <a:r>
              <a:rPr lang="pt-BR" sz="2400" i="1" dirty="0"/>
              <a:t> </a:t>
            </a:r>
            <a:r>
              <a:rPr lang="pt-BR" sz="2400" i="1" dirty="0" err="1"/>
              <a:t>intermediates</a:t>
            </a:r>
            <a:r>
              <a:rPr lang="pt-BR" sz="2400" i="1" dirty="0"/>
              <a:t> </a:t>
            </a:r>
            <a:r>
              <a:rPr lang="pt-BR" sz="2400" i="1" dirty="0" err="1"/>
              <a:t>who</a:t>
            </a:r>
            <a:r>
              <a:rPr lang="pt-BR" sz="2400" i="1" dirty="0"/>
              <a:t> </a:t>
            </a:r>
            <a:r>
              <a:rPr lang="pt-BR" sz="2400" i="1" dirty="0" err="1"/>
              <a:t>can</a:t>
            </a:r>
            <a:r>
              <a:rPr lang="pt-BR" sz="2400" i="1" dirty="0"/>
              <a:t> </a:t>
            </a:r>
            <a:r>
              <a:rPr lang="pt-BR" sz="2400" i="1" dirty="0" err="1"/>
              <a:t>facilitate</a:t>
            </a:r>
            <a:r>
              <a:rPr lang="pt-BR" sz="2400" i="1" dirty="0"/>
              <a:t> and </a:t>
            </a:r>
            <a:r>
              <a:rPr lang="pt-BR" sz="2400" i="1" dirty="0" err="1"/>
              <a:t>reduce</a:t>
            </a:r>
            <a:r>
              <a:rPr lang="pt-BR" sz="2400" i="1" dirty="0"/>
              <a:t> </a:t>
            </a:r>
            <a:r>
              <a:rPr lang="pt-BR" sz="2400" i="1" dirty="0" err="1"/>
              <a:t>the</a:t>
            </a:r>
            <a:r>
              <a:rPr lang="pt-BR" sz="2400" i="1" dirty="0"/>
              <a:t> </a:t>
            </a:r>
            <a:r>
              <a:rPr lang="pt-BR" sz="2400" i="1" dirty="0" err="1"/>
              <a:t>costs</a:t>
            </a:r>
            <a:r>
              <a:rPr lang="pt-BR" sz="2400" i="1" dirty="0"/>
              <a:t> </a:t>
            </a:r>
            <a:r>
              <a:rPr lang="pt-BR" sz="2400" i="1" dirty="0" err="1"/>
              <a:t>of</a:t>
            </a:r>
            <a:r>
              <a:rPr lang="pt-BR" sz="2400" i="1" dirty="0"/>
              <a:t> </a:t>
            </a:r>
            <a:r>
              <a:rPr lang="pt-BR" sz="2400" i="1" dirty="0" err="1"/>
              <a:t>such</a:t>
            </a:r>
            <a:r>
              <a:rPr lang="pt-BR" sz="2400" i="1" dirty="0"/>
              <a:t> </a:t>
            </a:r>
            <a:r>
              <a:rPr lang="pt-BR" sz="2400" i="1" dirty="0" err="1"/>
              <a:t>transactions</a:t>
            </a:r>
            <a:r>
              <a:rPr lang="pt-BR" sz="2400" i="1" dirty="0"/>
              <a:t> are presente</a:t>
            </a:r>
          </a:p>
          <a:p>
            <a:pPr marL="927000" lvl="2" indent="0" algn="just">
              <a:buNone/>
            </a:pP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Acadê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37_TF03431380_TF03431380.potx" id="{20BA4FEA-4897-4351-B6E8-06AC2402A854}" vid="{01910179-228E-47F0-9A01-EE53C866ACEA}"/>
    </a:ext>
  </a:extLst>
</a:theme>
</file>

<file path=ppt/theme/theme2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acadêmica com design de faixa listrado (widescreen)</Template>
  <TotalTime>0</TotalTime>
  <Words>764</Words>
  <Application>Microsoft Office PowerPoint</Application>
  <PresentationFormat>Widescreen</PresentationFormat>
  <Paragraphs>104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Aharoni</vt:lpstr>
      <vt:lpstr>Arial</vt:lpstr>
      <vt:lpstr>Euphemia</vt:lpstr>
      <vt:lpstr>Georgia</vt:lpstr>
      <vt:lpstr>Gungsuh</vt:lpstr>
      <vt:lpstr>MV Boli</vt:lpstr>
      <vt:lpstr>Plantagenet Cherokee</vt:lpstr>
      <vt:lpstr>Wingdings</vt:lpstr>
      <vt:lpstr>Literatura Acadêmica 16X9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2017-04-06T10:27:24Z</dcterms:created>
  <dcterms:modified xsi:type="dcterms:W3CDTF">2019-05-14T21:28:45Z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APDescription">
    <vt:lpwstr/>
  </property>
  <property fmtid="{D5CDD505-2E9C-101B-9397-08002B2CF9AE}" pid="9" name="AssetExpire">
    <vt:lpwstr/>
  </property>
  <property fmtid="{D5CDD505-2E9C-101B-9397-08002B2CF9AE}" pid="10" name="CampaignTagsTaxHTField0">
    <vt:lpwstr/>
  </property>
  <property fmtid="{D5CDD505-2E9C-101B-9397-08002B2CF9AE}" pid="11" name="IntlLangReviewDate">
    <vt:lpwstr/>
  </property>
  <property fmtid="{D5CDD505-2E9C-101B-9397-08002B2CF9AE}" pid="12" name="TPFriendlyName">
    <vt:lpwstr/>
  </property>
  <property fmtid="{D5CDD505-2E9C-101B-9397-08002B2CF9AE}" pid="13" name="IntlLangReview">
    <vt:lpwstr/>
  </property>
  <property fmtid="{D5CDD505-2E9C-101B-9397-08002B2CF9AE}" pid="14" name="LocLastLocAttemptVersionLookup">
    <vt:lpwstr/>
  </property>
  <property fmtid="{D5CDD505-2E9C-101B-9397-08002B2CF9AE}" pid="15" name="PolicheckWords">
    <vt:lpwstr/>
  </property>
  <property fmtid="{D5CDD505-2E9C-101B-9397-08002B2CF9AE}" pid="16" name="SubmitterId">
    <vt:lpwstr/>
  </property>
  <property fmtid="{D5CDD505-2E9C-101B-9397-08002B2CF9AE}" pid="17" name="AcquiredFrom">
    <vt:lpwstr/>
  </property>
  <property fmtid="{D5CDD505-2E9C-101B-9397-08002B2CF9AE}" pid="18" name="EditorialStatus">
    <vt:lpwstr/>
  </property>
  <property fmtid="{D5CDD505-2E9C-101B-9397-08002B2CF9AE}" pid="19" name="Markets">
    <vt:lpwstr/>
  </property>
  <property fmtid="{D5CDD505-2E9C-101B-9397-08002B2CF9AE}" pid="20" name="OriginAsset">
    <vt:lpwstr/>
  </property>
  <property fmtid="{D5CDD505-2E9C-101B-9397-08002B2CF9AE}" pid="21" name="AssetStart">
    <vt:lpwstr/>
  </property>
  <property fmtid="{D5CDD505-2E9C-101B-9397-08002B2CF9AE}" pid="22" name="FriendlyTitle">
    <vt:lpwstr/>
  </property>
  <property fmtid="{D5CDD505-2E9C-101B-9397-08002B2CF9AE}" pid="23" name="MarketSpecific">
    <vt:lpwstr/>
  </property>
  <property fmtid="{D5CDD505-2E9C-101B-9397-08002B2CF9AE}" pid="24" name="TPNamespace">
    <vt:lpwstr/>
  </property>
  <property fmtid="{D5CDD505-2E9C-101B-9397-08002B2CF9AE}" pid="25" name="PublishStatusLookup">
    <vt:lpwstr/>
  </property>
  <property fmtid="{D5CDD505-2E9C-101B-9397-08002B2CF9AE}" pid="26" name="APAuthor">
    <vt:lpwstr/>
  </property>
  <property fmtid="{D5CDD505-2E9C-101B-9397-08002B2CF9AE}" pid="27" name="TPCommandLine">
    <vt:lpwstr/>
  </property>
  <property fmtid="{D5CDD505-2E9C-101B-9397-08002B2CF9AE}" pid="28" name="IntlLangReviewer">
    <vt:lpwstr/>
  </property>
  <property fmtid="{D5CDD505-2E9C-101B-9397-08002B2CF9AE}" pid="29" name="OpenTemplate">
    <vt:lpwstr/>
  </property>
  <property fmtid="{D5CDD505-2E9C-101B-9397-08002B2CF9AE}" pid="30" name="CSXSubmissionDate">
    <vt:lpwstr/>
  </property>
  <property fmtid="{D5CDD505-2E9C-101B-9397-08002B2CF9AE}" pid="31" name="TaxCatchAll">
    <vt:lpwstr/>
  </property>
  <property fmtid="{D5CDD505-2E9C-101B-9397-08002B2CF9AE}" pid="32" name="Manager">
    <vt:lpwstr/>
  </property>
  <property fmtid="{D5CDD505-2E9C-101B-9397-08002B2CF9AE}" pid="33" name="NumericId">
    <vt:lpwstr/>
  </property>
  <property fmtid="{D5CDD505-2E9C-101B-9397-08002B2CF9AE}" pid="34" name="ParentAssetId">
    <vt:lpwstr/>
  </property>
  <property fmtid="{D5CDD505-2E9C-101B-9397-08002B2CF9AE}" pid="35" name="OriginalSourceMarket">
    <vt:lpwstr/>
  </property>
  <property fmtid="{D5CDD505-2E9C-101B-9397-08002B2CF9AE}" pid="36" name="ApprovalStatus">
    <vt:lpwstr/>
  </property>
  <property fmtid="{D5CDD505-2E9C-101B-9397-08002B2CF9AE}" pid="37" name="TPComponent">
    <vt:lpwstr/>
  </property>
  <property fmtid="{D5CDD505-2E9C-101B-9397-08002B2CF9AE}" pid="38" name="EditorialTags">
    <vt:lpwstr/>
  </property>
  <property fmtid="{D5CDD505-2E9C-101B-9397-08002B2CF9AE}" pid="39" name="TPExecutable">
    <vt:lpwstr/>
  </property>
  <property fmtid="{D5CDD505-2E9C-101B-9397-08002B2CF9AE}" pid="40" name="TPLaunchHelpLink">
    <vt:lpwstr/>
  </property>
  <property fmtid="{D5CDD505-2E9C-101B-9397-08002B2CF9AE}" pid="41" name="LocComments">
    <vt:lpwstr/>
  </property>
  <property fmtid="{D5CDD505-2E9C-101B-9397-08002B2CF9AE}" pid="42" name="LocRecommendedHandoff">
    <vt:lpwstr/>
  </property>
  <property fmtid="{D5CDD505-2E9C-101B-9397-08002B2CF9AE}" pid="43" name="SourceTitle">
    <vt:lpwstr/>
  </property>
  <property fmtid="{D5CDD505-2E9C-101B-9397-08002B2CF9AE}" pid="44" name="CSXUpdate">
    <vt:lpwstr/>
  </property>
  <property fmtid="{D5CDD505-2E9C-101B-9397-08002B2CF9AE}" pid="45" name="IntlLocPriority">
    <vt:lpwstr/>
  </property>
  <property fmtid="{D5CDD505-2E9C-101B-9397-08002B2CF9AE}" pid="46" name="UAProjectedTotalWords">
    <vt:lpwstr/>
  </property>
  <property fmtid="{D5CDD505-2E9C-101B-9397-08002B2CF9AE}" pid="47" name="AssetType">
    <vt:lpwstr/>
  </property>
  <property fmtid="{D5CDD505-2E9C-101B-9397-08002B2CF9AE}" pid="48" name="MachineTranslated">
    <vt:lpwstr/>
  </property>
  <property fmtid="{D5CDD505-2E9C-101B-9397-08002B2CF9AE}" pid="49" name="OutputCachingOn">
    <vt:lpwstr/>
  </property>
  <property fmtid="{D5CDD505-2E9C-101B-9397-08002B2CF9AE}" pid="50" name="TemplateStatus">
    <vt:lpwstr/>
  </property>
  <property fmtid="{D5CDD505-2E9C-101B-9397-08002B2CF9AE}" pid="51" name="IsSearchable">
    <vt:lpwstr/>
  </property>
  <property fmtid="{D5CDD505-2E9C-101B-9397-08002B2CF9AE}" pid="52" name="ContentItem">
    <vt:lpwstr/>
  </property>
  <property fmtid="{D5CDD505-2E9C-101B-9397-08002B2CF9AE}" pid="53" name="HandoffToMSDN">
    <vt:lpwstr/>
  </property>
  <property fmtid="{D5CDD505-2E9C-101B-9397-08002B2CF9AE}" pid="54" name="ShowIn">
    <vt:lpwstr/>
  </property>
  <property fmtid="{D5CDD505-2E9C-101B-9397-08002B2CF9AE}" pid="55" name="ThumbnailAssetId">
    <vt:lpwstr/>
  </property>
  <property fmtid="{D5CDD505-2E9C-101B-9397-08002B2CF9AE}" pid="56" name="UALocComments">
    <vt:lpwstr/>
  </property>
  <property fmtid="{D5CDD505-2E9C-101B-9397-08002B2CF9AE}" pid="57" name="UALocRecommendation">
    <vt:lpwstr/>
  </property>
  <property fmtid="{D5CDD505-2E9C-101B-9397-08002B2CF9AE}" pid="58" name="LastModifiedDateTime">
    <vt:lpwstr/>
  </property>
  <property fmtid="{D5CDD505-2E9C-101B-9397-08002B2CF9AE}" pid="59" name="LegacyData">
    <vt:lpwstr/>
  </property>
  <property fmtid="{D5CDD505-2E9C-101B-9397-08002B2CF9AE}" pid="60" name="LocManualTestRequired">
    <vt:lpwstr/>
  </property>
  <property fmtid="{D5CDD505-2E9C-101B-9397-08002B2CF9AE}" pid="61" name="LocMarketGroupTiers2">
    <vt:lpwstr/>
  </property>
  <property fmtid="{D5CDD505-2E9C-101B-9397-08002B2CF9AE}" pid="62" name="ClipArtFilename">
    <vt:lpwstr/>
  </property>
  <property fmtid="{D5CDD505-2E9C-101B-9397-08002B2CF9AE}" pid="63" name="TPApplication">
    <vt:lpwstr/>
  </property>
  <property fmtid="{D5CDD505-2E9C-101B-9397-08002B2CF9AE}" pid="64" name="CSXHash">
    <vt:lpwstr/>
  </property>
  <property fmtid="{D5CDD505-2E9C-101B-9397-08002B2CF9AE}" pid="65" name="DirectSourceMarket">
    <vt:lpwstr/>
  </property>
  <property fmtid="{D5CDD505-2E9C-101B-9397-08002B2CF9AE}" pid="66" name="PrimaryImageGen">
    <vt:lpwstr/>
  </property>
  <property fmtid="{D5CDD505-2E9C-101B-9397-08002B2CF9AE}" pid="67" name="PlannedPubDate">
    <vt:lpwstr/>
  </property>
  <property fmtid="{D5CDD505-2E9C-101B-9397-08002B2CF9AE}" pid="68" name="CSXSubmissionMarket">
    <vt:lpwstr/>
  </property>
  <property fmtid="{D5CDD505-2E9C-101B-9397-08002B2CF9AE}" pid="69" name="Downloads">
    <vt:lpwstr/>
  </property>
  <property fmtid="{D5CDD505-2E9C-101B-9397-08002B2CF9AE}" pid="70" name="ArtSampleDocs">
    <vt:lpwstr/>
  </property>
  <property fmtid="{D5CDD505-2E9C-101B-9397-08002B2CF9AE}" pid="71" name="TrustLevel">
    <vt:lpwstr/>
  </property>
  <property fmtid="{D5CDD505-2E9C-101B-9397-08002B2CF9AE}" pid="72" name="BlockPublish">
    <vt:lpwstr/>
  </property>
  <property fmtid="{D5CDD505-2E9C-101B-9397-08002B2CF9AE}" pid="73" name="TPLaunchHelpLinkType">
    <vt:lpwstr/>
  </property>
  <property fmtid="{D5CDD505-2E9C-101B-9397-08002B2CF9AE}" pid="74" name="LocalizationTagsTaxHTField0">
    <vt:lpwstr/>
  </property>
  <property fmtid="{D5CDD505-2E9C-101B-9397-08002B2CF9AE}" pid="75" name="BusinessGroup">
    <vt:lpwstr/>
  </property>
  <property fmtid="{D5CDD505-2E9C-101B-9397-08002B2CF9AE}" pid="76" name="Providers">
    <vt:lpwstr/>
  </property>
  <property fmtid="{D5CDD505-2E9C-101B-9397-08002B2CF9AE}" pid="77" name="TemplateTemplateType">
    <vt:lpwstr/>
  </property>
  <property fmtid="{D5CDD505-2E9C-101B-9397-08002B2CF9AE}" pid="78" name="TimesCloned">
    <vt:lpwstr/>
  </property>
  <property fmtid="{D5CDD505-2E9C-101B-9397-08002B2CF9AE}" pid="79" name="TPAppVersion">
    <vt:lpwstr/>
  </property>
  <property fmtid="{D5CDD505-2E9C-101B-9397-08002B2CF9AE}" pid="80" name="VoteCount">
    <vt:lpwstr/>
  </property>
  <property fmtid="{D5CDD505-2E9C-101B-9397-08002B2CF9AE}" pid="81" name="AverageRating">
    <vt:lpwstr/>
  </property>
  <property fmtid="{D5CDD505-2E9C-101B-9397-08002B2CF9AE}" pid="82" name="FeatureTagsTaxHTField0">
    <vt:lpwstr/>
  </property>
  <property fmtid="{D5CDD505-2E9C-101B-9397-08002B2CF9AE}" pid="83" name="Provider">
    <vt:lpwstr/>
  </property>
  <property fmtid="{D5CDD505-2E9C-101B-9397-08002B2CF9AE}" pid="84" name="UACurrentWords">
    <vt:lpwstr/>
  </property>
  <property fmtid="{D5CDD505-2E9C-101B-9397-08002B2CF9AE}" pid="85" name="AssetId">
    <vt:lpwstr/>
  </property>
  <property fmtid="{D5CDD505-2E9C-101B-9397-08002B2CF9AE}" pid="86" name="TPClientViewer">
    <vt:lpwstr/>
  </property>
  <property fmtid="{D5CDD505-2E9C-101B-9397-08002B2CF9AE}" pid="87" name="DSATActionTaken">
    <vt:lpwstr/>
  </property>
  <property fmtid="{D5CDD505-2E9C-101B-9397-08002B2CF9AE}" pid="88" name="APEditor">
    <vt:lpwstr/>
  </property>
  <property fmtid="{D5CDD505-2E9C-101B-9397-08002B2CF9AE}" pid="89" name="TPInstallLocation">
    <vt:lpwstr/>
  </property>
  <property fmtid="{D5CDD505-2E9C-101B-9397-08002B2CF9AE}" pid="90" name="OOCacheId">
    <vt:lpwstr/>
  </property>
  <property fmtid="{D5CDD505-2E9C-101B-9397-08002B2CF9AE}" pid="91" name="IsDeleted">
    <vt:lpwstr/>
  </property>
  <property fmtid="{D5CDD505-2E9C-101B-9397-08002B2CF9AE}" pid="92" name="PublishTargets">
    <vt:lpwstr/>
  </property>
  <property fmtid="{D5CDD505-2E9C-101B-9397-08002B2CF9AE}" pid="93" name="ApprovalLog">
    <vt:lpwstr/>
  </property>
  <property fmtid="{D5CDD505-2E9C-101B-9397-08002B2CF9AE}" pid="94" name="BugNumber">
    <vt:lpwstr/>
  </property>
  <property fmtid="{D5CDD505-2E9C-101B-9397-08002B2CF9AE}" pid="95" name="CrawlForDependencies">
    <vt:lpwstr/>
  </property>
  <property fmtid="{D5CDD505-2E9C-101B-9397-08002B2CF9AE}" pid="96" name="InternalTagsTaxHTField0">
    <vt:lpwstr/>
  </property>
  <property fmtid="{D5CDD505-2E9C-101B-9397-08002B2CF9AE}" pid="97" name="LastHandOff">
    <vt:lpwstr/>
  </property>
  <property fmtid="{D5CDD505-2E9C-101B-9397-08002B2CF9AE}" pid="98" name="Milestone">
    <vt:lpwstr/>
  </property>
  <property fmtid="{D5CDD505-2E9C-101B-9397-08002B2CF9AE}" pid="99" name="OriginalRelease">
    <vt:lpwstr/>
  </property>
  <property fmtid="{D5CDD505-2E9C-101B-9397-08002B2CF9AE}" pid="100" name="RecommendationsModifier">
    <vt:lpwstr/>
  </property>
  <property fmtid="{D5CDD505-2E9C-101B-9397-08002B2CF9AE}" pid="101" name="ScenarioTagsTaxHTField0">
    <vt:lpwstr/>
  </property>
  <property fmtid="{D5CDD505-2E9C-101B-9397-08002B2CF9AE}" pid="102" name="UANotes">
    <vt:lpwstr/>
  </property>
</Properties>
</file>