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5" roundtripDataSignature="AMtx7millHyHA/A2fp4PcIn8fShmDZr/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E237BE2-6930-40DC-BF43-316E0034BEBC}">
  <a:tblStyle styleId="{1E237BE2-6930-40DC-BF43-316E0034BEB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83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" name="Google Shape;40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2e864ba19_0_85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92e864ba19_0_8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2e864ba19_0_10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92e864ba19_0_1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2e864ba19_0_90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92e864ba19_0_9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83c83760c8_0_3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283c83760c8_0_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83c83760c8_0_9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g283c83760c8_0_9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p2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92e864ba19_0_0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292e864ba19_0_0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2e864ba19_0_47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292e864ba19_0_47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2e864ba19_0_52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292e864ba19_0_52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2e864ba19_0_59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292e864ba19_0_59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2e864ba19_0_66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292e864ba19_0_66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2e864ba19_0_73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292e864ba19_0_73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2e864ba19_0_41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92e864ba19_0_41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2e864ba19_0_5:notes"/>
          <p:cNvSpPr txBox="1"/>
          <p:nvPr>
            <p:ph idx="1" type="body"/>
          </p:nvPr>
        </p:nvSpPr>
        <p:spPr>
          <a:xfrm>
            <a:off x="679450" y="4776788"/>
            <a:ext cx="5438700" cy="3908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92e864ba19_0_5:notes"/>
          <p:cNvSpPr/>
          <p:nvPr>
            <p:ph idx="2" type="sldImg"/>
          </p:nvPr>
        </p:nvSpPr>
        <p:spPr>
          <a:xfrm>
            <a:off x="422275" y="1241425"/>
            <a:ext cx="59532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3B357B"/>
            </a:gs>
            <a:gs pos="20000">
              <a:srgbClr val="443279"/>
            </a:gs>
            <a:gs pos="100000">
              <a:srgbClr val="443279"/>
            </a:gs>
          </a:gsLst>
          <a:lin ang="1800000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0"/>
          <p:cNvSpPr txBox="1"/>
          <p:nvPr>
            <p:ph type="ctrTitle"/>
          </p:nvPr>
        </p:nvSpPr>
        <p:spPr>
          <a:xfrm>
            <a:off x="520700" y="3708400"/>
            <a:ext cx="6794500" cy="1954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alibri"/>
              <a:buNone/>
              <a:defRPr b="1" sz="6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0"/>
          <p:cNvSpPr txBox="1"/>
          <p:nvPr>
            <p:ph idx="1" type="subTitle"/>
          </p:nvPr>
        </p:nvSpPr>
        <p:spPr>
          <a:xfrm>
            <a:off x="520700" y="5773738"/>
            <a:ext cx="6794500" cy="652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8" name="Google Shape;18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700" y="271599"/>
            <a:ext cx="2919186" cy="1866595"/>
          </a:xfrm>
          <a:prstGeom prst="rect">
            <a:avLst/>
          </a:prstGeom>
          <a:solidFill>
            <a:srgbClr val="363B7F"/>
          </a:solidFill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73A7F"/>
              </a:gs>
              <a:gs pos="100000">
                <a:srgbClr val="373A7F"/>
              </a:gs>
            </a:gsLst>
            <a:lin ang="1795654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1"/>
          <p:cNvSpPr/>
          <p:nvPr/>
        </p:nvSpPr>
        <p:spPr>
          <a:xfrm>
            <a:off x="393895" y="365125"/>
            <a:ext cx="11380763" cy="614821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1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4" name="Google Shape;24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16717" y="4918160"/>
            <a:ext cx="1773070" cy="1258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gradFill>
          <a:gsLst>
            <a:gs pos="0">
              <a:srgbClr val="373A7F"/>
            </a:gs>
            <a:gs pos="100000">
              <a:srgbClr val="373A7F"/>
            </a:gs>
          </a:gsLst>
          <a:lin ang="12600000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/>
        </p:nvSpPr>
        <p:spPr>
          <a:xfrm>
            <a:off x="3798278" y="2771335"/>
            <a:ext cx="454386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pt-BR" sz="5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 b="1" i="0" sz="5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gradFill>
          <a:gsLst>
            <a:gs pos="0">
              <a:srgbClr val="023063"/>
            </a:gs>
            <a:gs pos="32000">
              <a:srgbClr val="373A7F"/>
            </a:gs>
            <a:gs pos="100000">
              <a:srgbClr val="373A7F"/>
            </a:gs>
          </a:gsLst>
          <a:lin ang="1740000" scaled="0"/>
        </a:gra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/>
          <p:nvPr/>
        </p:nvSpPr>
        <p:spPr>
          <a:xfrm rot="-5400000">
            <a:off x="2382128" y="-2579079"/>
            <a:ext cx="7427744" cy="12191999"/>
          </a:xfrm>
          <a:prstGeom prst="trapezoid">
            <a:avLst>
              <a:gd fmla="val 25000" name="adj"/>
            </a:avLst>
          </a:prstGeom>
          <a:solidFill>
            <a:srgbClr val="222A35">
              <a:alpha val="26274"/>
            </a:srgb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2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b="1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4"/>
          <p:cNvSpPr/>
          <p:nvPr/>
        </p:nvSpPr>
        <p:spPr>
          <a:xfrm>
            <a:off x="1378634" y="2926081"/>
            <a:ext cx="4037428" cy="3024554"/>
          </a:xfrm>
          <a:prstGeom prst="rect">
            <a:avLst/>
          </a:prstGeom>
          <a:gradFill>
            <a:gsLst>
              <a:gs pos="0">
                <a:srgbClr val="2E75B5"/>
              </a:gs>
              <a:gs pos="10000">
                <a:srgbClr val="2E75B5"/>
              </a:gs>
              <a:gs pos="76000">
                <a:srgbClr val="373A7F"/>
              </a:gs>
              <a:gs pos="100000">
                <a:srgbClr val="373A7F"/>
              </a:gs>
            </a:gsLst>
            <a:lin ang="12600000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4"/>
          <p:cNvSpPr txBox="1"/>
          <p:nvPr>
            <p:ph type="title"/>
          </p:nvPr>
        </p:nvSpPr>
        <p:spPr>
          <a:xfrm>
            <a:off x="1740121" y="3234936"/>
            <a:ext cx="3366452" cy="10445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1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/>
          <p:nvPr>
            <p:ph idx="2" type="pic"/>
          </p:nvPr>
        </p:nvSpPr>
        <p:spPr>
          <a:xfrm>
            <a:off x="4895558" y="464233"/>
            <a:ext cx="6231988" cy="6006905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34"/>
          <p:cNvSpPr txBox="1"/>
          <p:nvPr>
            <p:ph idx="1" type="body"/>
          </p:nvPr>
        </p:nvSpPr>
        <p:spPr>
          <a:xfrm>
            <a:off x="1740121" y="4431325"/>
            <a:ext cx="3366452" cy="1167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1_Custom Layout">
    <p:bg>
      <p:bgPr>
        <a:gradFill>
          <a:gsLst>
            <a:gs pos="0">
              <a:srgbClr val="023063"/>
            </a:gs>
            <a:gs pos="32000">
              <a:srgbClr val="2E75B5"/>
            </a:gs>
            <a:gs pos="100000">
              <a:srgbClr val="2E75B5"/>
            </a:gs>
          </a:gsLst>
          <a:lin ang="1740000" scaled="0"/>
        </a:gra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5"/>
          <p:cNvSpPr/>
          <p:nvPr/>
        </p:nvSpPr>
        <p:spPr>
          <a:xfrm rot="-5400000">
            <a:off x="2382128" y="-2579079"/>
            <a:ext cx="7427744" cy="12191999"/>
          </a:xfrm>
          <a:prstGeom prst="trapezoid">
            <a:avLst>
              <a:gd fmla="val 25000" name="adj"/>
            </a:avLst>
          </a:prstGeom>
          <a:solidFill>
            <a:srgbClr val="222A35">
              <a:alpha val="2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5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b="1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 txBox="1"/>
          <p:nvPr>
            <p:ph type="ctrTitle"/>
          </p:nvPr>
        </p:nvSpPr>
        <p:spPr>
          <a:xfrm>
            <a:off x="442323" y="2541452"/>
            <a:ext cx="10600146" cy="1954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pt-BR" sz="4800"/>
              <a:t>Critérios editoriais norteadores</a:t>
            </a:r>
            <a:endParaRPr i="1" sz="4800"/>
          </a:p>
        </p:txBody>
      </p:sp>
      <p:sp>
        <p:nvSpPr>
          <p:cNvPr id="43" name="Google Shape;43;p1"/>
          <p:cNvSpPr txBox="1"/>
          <p:nvPr>
            <p:ph idx="1" type="subTitle"/>
          </p:nvPr>
        </p:nvSpPr>
        <p:spPr>
          <a:xfrm>
            <a:off x="520699" y="4641670"/>
            <a:ext cx="8257541" cy="1968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/>
              <a:t>CJE0602 - Laboratório de Jornalismo - Jornal do Campus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/>
              <a:t>Prof. Dr. Rodrigo Ratier | rratier@usp.br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2e864ba19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97" name="Google Shape;97;g292e864ba19_0_85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860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Nota coletiva ed. 536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26860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Qualidade:</a:t>
            </a:r>
            <a:r>
              <a:rPr lang="pt-BR"/>
              <a:t> 1 pt.</a:t>
            </a:r>
            <a:endParaRPr/>
          </a:p>
          <a:p>
            <a:pPr indent="-26860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Compromisso com prazos:</a:t>
            </a:r>
            <a:r>
              <a:rPr lang="pt-BR"/>
              <a:t> 0,5 pt.</a:t>
            </a:r>
            <a:endParaRPr/>
          </a:p>
          <a:p>
            <a:pPr indent="-26860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Distribuição (online e offline):</a:t>
            </a:r>
            <a:r>
              <a:rPr lang="pt-BR"/>
              <a:t> 0 pt.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92e864ba19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103" name="Google Shape;103;g292e864ba19_0_10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Nota individual (4 pts.)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pt-BR"/>
              <a:t>Avalia a contribuição de cada estudante ao longo do processo de produção do JC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Produção: </a:t>
            </a:r>
            <a:r>
              <a:rPr lang="pt-BR"/>
              <a:t>1 pt. por edição (total possível: </a:t>
            </a:r>
            <a:r>
              <a:rPr b="1" lang="pt-BR"/>
              <a:t>3 pts.</a:t>
            </a:r>
            <a:r>
              <a:rPr lang="pt-BR"/>
              <a:t>) refere-se à participação constante como repórter, editor(a) ou secretário(a) de redação, entrega de reportagens no prazo, atitude colaborativa durante os processos de edição e fechamento.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Assiduidade:</a:t>
            </a:r>
            <a:r>
              <a:rPr lang="pt-BR"/>
              <a:t> 1 pt. (total possível: </a:t>
            </a:r>
            <a:r>
              <a:rPr b="1" lang="pt-BR"/>
              <a:t>1 pt.</a:t>
            </a:r>
            <a:r>
              <a:rPr lang="pt-BR"/>
              <a:t>) refere-se à presença nas aulas e participação ativa nas atividades da disciplina, sobretudo em reuniões de pauta e de avaliação.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2e864ba19_0_9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109" name="Google Shape;109;g292e864ba19_0_90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41934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Nota individual (4 pts.)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pt-BR"/>
              <a:t>Avalia a contribuição de cada estudante ao longo do processo de produção do JC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 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Produção: </a:t>
            </a:r>
            <a:r>
              <a:rPr lang="pt-BR"/>
              <a:t>Preencher Google Forms até 6a feira, 27/10. Formulário será enviado amanhã.</a:t>
            </a:r>
            <a:endParaRPr/>
          </a:p>
          <a:p>
            <a:pPr indent="-24193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Assiduidade:</a:t>
            </a:r>
            <a:r>
              <a:rPr lang="pt-BR"/>
              <a:t> 1 pt. (total possível: </a:t>
            </a:r>
            <a:r>
              <a:rPr b="1" lang="pt-BR"/>
              <a:t>1 pt.</a:t>
            </a:r>
            <a:r>
              <a:rPr lang="pt-BR"/>
              <a:t>) refere-se à presença nas aulas e participação ativa nas atividades da disciplina, sobretudo em reuniões de pauta e de avaliação.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Natureza do jornal, caráter, público e missão</a:t>
            </a:r>
            <a:endParaRPr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pt-BR"/>
              <a:t>Natureza:</a:t>
            </a:r>
            <a:r>
              <a:rPr lang="pt-BR"/>
              <a:t> jornal feito por estudantes do curso de jornalismo, supervisionado por professores e subordinado ao projeto político-pedagógico do Departamento de Jornalismo e Editoração.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pt-BR"/>
              <a:t>Caráter: </a:t>
            </a:r>
            <a:r>
              <a:rPr lang="pt-BR"/>
              <a:t>informativo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pt-BR"/>
              <a:t>Público-alvo:</a:t>
            </a:r>
            <a:r>
              <a:rPr lang="pt-BR"/>
              <a:t> comunidade USP (alunos, professores, funcionários e, eventualmente, comunidade externa que interage com os </a:t>
            </a:r>
            <a:r>
              <a:rPr i="1" lang="pt-BR"/>
              <a:t>campi </a:t>
            </a:r>
            <a:r>
              <a:rPr lang="pt-BR"/>
              <a:t>da instituição)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b="1" lang="pt-BR"/>
              <a:t>Missão:</a:t>
            </a:r>
            <a:r>
              <a:rPr lang="pt-BR"/>
              <a:t> Relatar o impacto das políticas oficiais na vida da comunidade USP, contar as histórias de quem faz parte da comunidade USP, procurar entender e explicar, de uma perspectiva plural que não considere apenas a versão oficial ou de um único grupo de interesse, os acontecimentos mais relevantes da vida da universidade.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Princípios editoriais</a:t>
            </a:r>
            <a:endParaRPr/>
          </a:p>
        </p:txBody>
      </p:sp>
      <p:sp>
        <p:nvSpPr>
          <p:cNvPr id="121" name="Google Shape;121;p6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pt-BR"/>
              <a:t>1- Noticiabilidade: </a:t>
            </a:r>
            <a:r>
              <a:rPr lang="pt-BR"/>
              <a:t>os fatos têm espaço proporcional aos valores-notícia que possuem. A esse respeito, consulte-se Galtung e Ruge (1965), Harcup e O'Neill (2001 e 2017). A título de baliza inicial, temos o Manual da Redação da Folha de S. Paulo (2021):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amplitude (universo de pessoas impactadas); 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apelo (curiosidade que a notícia possa despertar); 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empatia (identificação do leitor com personagem ou situação); 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ineditismo ou improbabilidade (capacidade de surpreender); 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proximidade (geográfica ou simbólica entre o fato gerador da notícia e o leitor).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83c83760c8_0_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Princípios editoriais</a:t>
            </a:r>
            <a:endParaRPr/>
          </a:p>
        </p:txBody>
      </p:sp>
      <p:sp>
        <p:nvSpPr>
          <p:cNvPr id="127" name="Google Shape;127;g283c83760c8_0_3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b="1" lang="pt-BR"/>
              <a:t>2- Pluralidade:</a:t>
            </a:r>
            <a:r>
              <a:rPr lang="pt-BR"/>
              <a:t> notícia é o relato de um fato, e um fato para ser relatado precisa se basear na escuta de uma quantidade relevante de pessoas. As fontes não são equivalentes: o grau de evidência que elas aportarem a seus relatos faz diferença. Alguns critérios norteadores da escolha de fontes: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b="1" lang="pt-BR"/>
              <a:t>legitimidade:</a:t>
            </a:r>
            <a:r>
              <a:rPr lang="pt-BR"/>
              <a:t> participação direta na ação (fonte testemunhal) ou conhecimento na área (fonte especialista)</a:t>
            </a:r>
            <a:endParaRPr/>
          </a:p>
          <a:p>
            <a:pPr indent="-39306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pt-BR"/>
              <a:t>multiplicidade de opiniões:</a:t>
            </a:r>
            <a:r>
              <a:rPr lang="pt-BR"/>
              <a:t> sobretudo questões controversas devem ouvir os múltiplos lados. Em casos de acusações, é obrigatório ouvir o outro lado, dedicando a ele espaço adequado na redação/edição.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3c83760c8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Princípios editoriais</a:t>
            </a:r>
            <a:endParaRPr/>
          </a:p>
        </p:txBody>
      </p:sp>
      <p:sp>
        <p:nvSpPr>
          <p:cNvPr id="133" name="Google Shape;133;g283c83760c8_0_9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b="1" lang="pt-BR"/>
              <a:t>3- Objetividade: </a:t>
            </a:r>
            <a:r>
              <a:rPr lang="pt-BR"/>
              <a:t>não é imparcialidade, neutralidade ou equilíbrio. Esses são critérios subjetivos ("neutro" com base no olhar de quem?). A objetividade tem uma ambição científica e pode ser decomposta em dois fatores: o relato preciso e contextualizado. Se houver conclusões a tirar, tiraremos -- sempre tendo como norte a </a:t>
            </a:r>
            <a:r>
              <a:rPr b="1" lang="pt-BR"/>
              <a:t>precisão </a:t>
            </a:r>
            <a:r>
              <a:rPr lang="pt-BR"/>
              <a:t>e o </a:t>
            </a:r>
            <a:r>
              <a:rPr b="1" lang="pt-BR"/>
              <a:t>contexto</a:t>
            </a:r>
            <a:r>
              <a:rPr lang="pt-BR"/>
              <a:t>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Alguns cuidados</a:t>
            </a:r>
            <a:endParaRPr/>
          </a:p>
        </p:txBody>
      </p:sp>
      <p:sp>
        <p:nvSpPr>
          <p:cNvPr id="139" name="Google Shape;139;p8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pt-BR"/>
              <a:t>Pautas informativas nascem de perguntas e de apurações prévias. Pautas que pretende provar teses devem ser repensadas.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pt-BR"/>
              <a:t>No contato com as fontes, postura combativa não é o mesmo que adversarial. Trato polido e respeitoso com todos os interlocutores.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pt-BR"/>
              <a:t>Ao longo de todo o processo, lembrar-se de que o JC é um jornal feito por estudantes, não um jornal estudantil.</a:t>
            </a:r>
            <a:endParaRPr/>
          </a:p>
          <a:p>
            <a:pPr indent="-21526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pt-BR"/>
              <a:t>A redação, que inclui alunos e professores, é um grupo. Deve-se caminhar junto na discussão de todo o processo de produção. Questões controversas devem ser decididas com o recurso aos princípios norteadores do jornal.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92e864ba1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Pauta da aula</a:t>
            </a:r>
            <a:endParaRPr/>
          </a:p>
        </p:txBody>
      </p:sp>
      <p:sp>
        <p:nvSpPr>
          <p:cNvPr id="49" name="Google Shape;49;g292e864ba19_0_0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D</a:t>
            </a:r>
            <a:r>
              <a:rPr lang="pt-BR"/>
              <a:t>istribuição imediata da edição do JC que está impressa no departamento.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Subida e divulgação imediata da edição digital já produzida.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Apresentação pelo professor do cronograma de aulas e fechamentos até 21/12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Discussão sobre eventuais prejuízos presentes e futuros da não realização das edições previstas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reunião de pauta 597 e 598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92e864ba19_0_4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Distribuição impresso e digital</a:t>
            </a:r>
            <a:endParaRPr/>
          </a:p>
        </p:txBody>
      </p:sp>
      <p:sp>
        <p:nvSpPr>
          <p:cNvPr id="55" name="Google Shape;55;g292e864ba19_0_47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D</a:t>
            </a:r>
            <a:r>
              <a:rPr lang="pt-BR"/>
              <a:t>istribuição imediata (impresso)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Subida imediata (digital)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Cronograma imediato de publicações (mídias digitais)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BR"/>
              <a:t>Sugestão de prazo: </a:t>
            </a:r>
            <a:r>
              <a:rPr b="1" lang="pt-BR"/>
              <a:t>27/10 (6a feira)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92e864ba19_0_5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Novo cronograma</a:t>
            </a:r>
            <a:endParaRPr/>
          </a:p>
        </p:txBody>
      </p:sp>
      <p:graphicFrame>
        <p:nvGraphicFramePr>
          <p:cNvPr id="61" name="Google Shape;61;g292e864ba19_0_52"/>
          <p:cNvGraphicFramePr/>
          <p:nvPr/>
        </p:nvGraphicFramePr>
        <p:xfrm>
          <a:off x="1116225" y="169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{1E237BE2-6930-40DC-BF43-316E0034BEBC}</a:tableStyleId>
              </a:tblPr>
              <a:tblGrid>
                <a:gridCol w="430225"/>
                <a:gridCol w="1132175"/>
                <a:gridCol w="5887350"/>
              </a:tblGrid>
              <a:tr h="3139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/>
                        <a:t>Aula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  <a:extLst>
                      <a:ext uri="http://customooxmlschemas.google.com/">
                        <go:slidesCustomData xmlns:go="http://customooxmlschemas.google.com/" cellId="61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/>
                        <a:t>Data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  <a:extLst>
                      <a:ext uri="http://customooxmlschemas.google.com/">
                        <go:slidesCustomData xmlns:go="http://customooxmlschemas.google.com/" cellId="61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000"/>
                        <a:t>componente teórico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E0E3"/>
                    </a:solidFill>
                    <a:extLst>
                      <a:ext uri="http://customooxmlschemas.google.com/">
                        <go:slidesCustomData xmlns:go="http://customooxmlschemas.google.com/" cellId="61:0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09/08/2023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apresentação do curso + pauta + noticiabilidade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10/08/2023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reunião de pauta JC 536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2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16/08/2023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reunião de pauta JC 536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3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17/08/2023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revisão de gêneros jornalísticos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4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5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23/08/2023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5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entrevista em profundidade: definição e análise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5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6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24/08/2023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6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entrevista em profundidade: estudo de caso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  <a:extLst>
                      <a:ext uri="http://customooxmlschemas.google.com/">
                        <go:slidesCustomData xmlns:go="http://customooxmlschemas.google.com/" cellId="61:6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7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30/08/2023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7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edição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7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8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31/08/2023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8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edição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8:2"/>
                      </a:ext>
                    </a:extLst>
                  </a:tcPr>
                </a:tc>
              </a:tr>
              <a:tr h="37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61:9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06/09/2023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61:9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semana da pátria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61:9:2"/>
                      </a:ext>
                    </a:extLst>
                  </a:tcPr>
                </a:tc>
              </a:tr>
              <a:tr h="37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61:1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07/09/2023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61:1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semana da pátria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61:10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13/09/2023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fechamento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1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14/09/2023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fechamento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2:2"/>
                      </a:ext>
                    </a:extLst>
                  </a:tcPr>
                </a:tc>
              </a:tr>
              <a:tr h="313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20/09/2023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1:1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reunião de pauta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  <a:extLst>
                      <a:ext uri="http://customooxmlschemas.google.com/">
                        <go:slidesCustomData xmlns:go="http://customooxmlschemas.google.com/" cellId="61:13:2"/>
                      </a:ext>
                    </a:extLs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2e864ba19_0_5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Novo cronograma</a:t>
            </a:r>
            <a:endParaRPr/>
          </a:p>
        </p:txBody>
      </p:sp>
      <p:graphicFrame>
        <p:nvGraphicFramePr>
          <p:cNvPr id="67" name="Google Shape;67;g292e864ba19_0_59"/>
          <p:cNvGraphicFramePr/>
          <p:nvPr/>
        </p:nvGraphicFramePr>
        <p:xfrm>
          <a:off x="986475" y="1616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{1E237BE2-6930-40DC-BF43-316E0034BEBC}</a:tableStyleId>
              </a:tblPr>
              <a:tblGrid>
                <a:gridCol w="419525"/>
                <a:gridCol w="1104000"/>
                <a:gridCol w="5740875"/>
              </a:tblGrid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21/09/2023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0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27/09/2023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1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28/09/2023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2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04/10/2023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3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05/10/2023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4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5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11/10/2023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5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5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6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12/10/2023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6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6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7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18/10/2023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7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7:2"/>
                      </a:ext>
                    </a:extLst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8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19/10/2023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8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greve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67:8:2"/>
                      </a:ext>
                    </a:extLs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2e864ba19_0_6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Novo cronograma</a:t>
            </a:r>
            <a:endParaRPr/>
          </a:p>
        </p:txBody>
      </p:sp>
      <p:graphicFrame>
        <p:nvGraphicFramePr>
          <p:cNvPr id="73" name="Google Shape;73;g292e864ba19_0_66"/>
          <p:cNvGraphicFramePr/>
          <p:nvPr/>
        </p:nvGraphicFramePr>
        <p:xfrm>
          <a:off x="1190350" y="178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{1E237BE2-6930-40DC-BF43-316E0034BEBC}</a:tableStyleId>
              </a:tblPr>
              <a:tblGrid>
                <a:gridCol w="434500"/>
                <a:gridCol w="1143450"/>
                <a:gridCol w="5945925"/>
              </a:tblGrid>
              <a:tr h="3916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25/10/2023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retomada das aulas + reunião de pauta JC 537 e JC 538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0:2"/>
                      </a:ext>
                    </a:extLst>
                  </a:tcPr>
                </a:tc>
              </a:tr>
              <a:tr h="3916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26/10/2023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reunião de pauta JC 537 e JC 538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1:2"/>
                      </a:ext>
                    </a:extLst>
                  </a:tcPr>
                </a:tc>
              </a:tr>
              <a:tr h="3916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01/11/2023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reportagem "humanizada": definição, análise + o abre e o final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2:2"/>
                      </a:ext>
                    </a:extLst>
                  </a:tcPr>
                </a:tc>
              </a:tr>
              <a:tr h="46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02/11/2023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feriado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3:2"/>
                      </a:ext>
                    </a:extLst>
                  </a:tcPr>
                </a:tc>
              </a:tr>
              <a:tr h="46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08/11/2023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congresso (aula para apuração e escrita)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4:2"/>
                      </a:ext>
                    </a:extLst>
                  </a:tcPr>
                </a:tc>
              </a:tr>
              <a:tr h="46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5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09/11/2023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5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congresso (aula para apuração e escrita)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5:2"/>
                      </a:ext>
                    </a:extLst>
                  </a:tcPr>
                </a:tc>
              </a:tr>
              <a:tr h="469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6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15/11/2023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6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feriado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  <a:extLst>
                      <a:ext uri="http://customooxmlschemas.google.com/">
                        <go:slidesCustomData xmlns:go="http://customooxmlschemas.google.com/" cellId="73:6:2"/>
                      </a:ext>
                    </a:extLst>
                  </a:tcPr>
                </a:tc>
              </a:tr>
              <a:tr h="3916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7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16/11/2023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7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edição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7:2"/>
                      </a:ext>
                    </a:extLst>
                  </a:tcPr>
                </a:tc>
              </a:tr>
              <a:tr h="3916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8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22/11/2023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8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edição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  <a:extLst>
                      <a:ext uri="http://customooxmlschemas.google.com/">
                        <go:slidesCustomData xmlns:go="http://customooxmlschemas.google.com/" cellId="73:8:2"/>
                      </a:ext>
                    </a:extLst>
                  </a:tcPr>
                </a:tc>
              </a:tr>
              <a:tr h="3916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9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23/11/2023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3:9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edição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  <a:extLst>
                      <a:ext uri="http://customooxmlschemas.google.com/">
                        <go:slidesCustomData xmlns:go="http://customooxmlschemas.google.com/" cellId="73:9:2"/>
                      </a:ext>
                    </a:extLs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g292e864ba19_0_73"/>
          <p:cNvGraphicFramePr/>
          <p:nvPr/>
        </p:nvGraphicFramePr>
        <p:xfrm>
          <a:off x="838200" y="1486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{1E237BE2-6930-40DC-BF43-316E0034BEBC}</a:tableStyleId>
              </a:tblPr>
              <a:tblGrid>
                <a:gridCol w="463400"/>
                <a:gridCol w="1219500"/>
                <a:gridCol w="6341425"/>
              </a:tblGrid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0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29/11/2023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0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Fechamento JC 537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  <a:extLst>
                      <a:ext uri="http://customooxmlschemas.google.com/">
                        <go:slidesCustomData xmlns:go="http://customooxmlschemas.google.com/" cellId="78:0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1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30/11/2023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1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Fechamento JC 537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  <a:extLst>
                      <a:ext uri="http://customooxmlschemas.google.com/">
                        <go:slidesCustomData xmlns:go="http://customooxmlschemas.google.com/" cellId="78:1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2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06/12/2023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2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Fechamento JC 538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  <a:extLst>
                      <a:ext uri="http://customooxmlschemas.google.com/">
                        <go:slidesCustomData xmlns:go="http://customooxmlschemas.google.com/" cellId="78:2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3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07/12/2023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3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Fechamento JC 538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  <a:extLst>
                      <a:ext uri="http://customooxmlschemas.google.com/">
                        <go:slidesCustomData xmlns:go="http://customooxmlschemas.google.com/" cellId="78:3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4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13/12/2023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4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perfil: definição e análise + o personagem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4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5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14/12/2023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5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perfil: aprofundamento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5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6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20/12/2023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6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reportagem interpretativa: definição e análise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6:2"/>
                      </a:ext>
                    </a:extLst>
                  </a:tcPr>
                </a:tc>
              </a:tr>
              <a:tr h="520175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7:0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21/12/2023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7:1"/>
                      </a:ext>
                    </a:extLs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/>
                        <a:t>Gênero reportagem intrepretativa: aprofundamento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extLst>
                      <a:ext uri="http://customooxmlschemas.google.com/">
                        <go:slidesCustomData xmlns:go="http://customooxmlschemas.google.com/" cellId="78:7:2"/>
                      </a:ext>
                    </a:extLst>
                  </a:tcPr>
                </a:tc>
              </a:tr>
            </a:tbl>
          </a:graphicData>
        </a:graphic>
      </p:graphicFrame>
      <p:sp>
        <p:nvSpPr>
          <p:cNvPr id="79" name="Google Shape;79;g292e864ba19_0_7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Novo cronograma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2e864ba19_0_4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85" name="Google Shape;85;g292e864ba19_0_41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Valores norteadores do processo: compromisso e participação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Participação nas diversas atividades, colaboração com o coletivo, entrega adequada e pontual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Valores norteadores das produções jornalísticas: precisão e contexto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Salvo exceções, as produções deverão ter ao menos 3 fontes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2e864ba19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91" name="Google Shape;91;g292e864ba19_0_5"/>
          <p:cNvSpPr txBox="1"/>
          <p:nvPr>
            <p:ph idx="1" type="body"/>
          </p:nvPr>
        </p:nvSpPr>
        <p:spPr>
          <a:xfrm>
            <a:off x="838199" y="1825625"/>
            <a:ext cx="8680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Nota coletiva (6 pts.)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pt-BR"/>
              <a:t>Avalia qualidade da edição, pontualidade na entrega e distribuição (on e offline)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Qualidade:</a:t>
            </a:r>
            <a:r>
              <a:rPr lang="pt-BR"/>
              <a:t> 1 pt. por edição (total possível: </a:t>
            </a:r>
            <a:r>
              <a:rPr b="1" lang="pt-BR"/>
              <a:t>3 pts.</a:t>
            </a:r>
            <a:r>
              <a:rPr lang="pt-BR"/>
              <a:t>). Conforme avaliação do docente, afere se as edições atingiram nível adequado de qualidade.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Compromisso com prazos:</a:t>
            </a:r>
            <a:r>
              <a:rPr lang="pt-BR"/>
              <a:t> 0,5 pt por edição (total possível: </a:t>
            </a:r>
            <a:r>
              <a:rPr b="1" lang="pt-BR"/>
              <a:t>1,5 pts.</a:t>
            </a:r>
            <a:r>
              <a:rPr lang="pt-BR"/>
              <a:t>). Afere se houve atrasos em relação aos cronogramas estabelecidos no início do semestre.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Distribuição (online e offline):</a:t>
            </a:r>
            <a:r>
              <a:rPr lang="pt-BR"/>
              <a:t> 0,5 pt (total possível: </a:t>
            </a:r>
            <a:r>
              <a:rPr b="1" lang="pt-BR"/>
              <a:t>1,5 pts.</a:t>
            </a:r>
            <a:r>
              <a:rPr lang="pt-BR"/>
              <a:t>). No ambiente online, afere se as edições foram adequadamente subidas na íntegra e divulgadas também na íntegra nas redes sociais. No off-line, afere se os jornais foram totalmente distribuídos. NÃO PODE SOBRAR JORNAL NO CJE.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2021-02-03T14:33:08Z</dcterms:created>
  <dc:creator>Rodrigo Ratier</dc:creator>
</cp:coreProperties>
</file>