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89EC3-CD77-4674-85AD-39FA4DA02B7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89B44639-AFC7-4110-9543-9D285B891F4C}">
      <dgm:prSet phldrT="[Texto]"/>
      <dgm:spPr/>
      <dgm:t>
        <a:bodyPr/>
        <a:lstStyle/>
        <a:p>
          <a:r>
            <a:rPr lang="pt-BR" b="1" dirty="0" smtClean="0"/>
            <a:t>Desejo</a:t>
          </a:r>
          <a:endParaRPr lang="pt-BR" b="1" dirty="0"/>
        </a:p>
      </dgm:t>
    </dgm:pt>
    <dgm:pt modelId="{6DA758FF-2575-4C78-87BC-C6830E525F6C}" type="parTrans" cxnId="{29EB323A-A9B0-4133-A445-754805A4DCB1}">
      <dgm:prSet/>
      <dgm:spPr/>
      <dgm:t>
        <a:bodyPr/>
        <a:lstStyle/>
        <a:p>
          <a:endParaRPr lang="pt-BR" b="1"/>
        </a:p>
      </dgm:t>
    </dgm:pt>
    <dgm:pt modelId="{C4B0FA84-1BE7-4D8F-8A08-1C45240D2396}" type="sibTrans" cxnId="{29EB323A-A9B0-4133-A445-754805A4DCB1}">
      <dgm:prSet/>
      <dgm:spPr/>
      <dgm:t>
        <a:bodyPr/>
        <a:lstStyle/>
        <a:p>
          <a:endParaRPr lang="pt-BR" b="1"/>
        </a:p>
      </dgm:t>
    </dgm:pt>
    <dgm:pt modelId="{90F6AC35-9E66-4E0E-8E13-6A2CE193F5D8}">
      <dgm:prSet phldrT="[Texto]"/>
      <dgm:spPr/>
      <dgm:t>
        <a:bodyPr/>
        <a:lstStyle/>
        <a:p>
          <a:r>
            <a:rPr lang="pt-BR" b="1" dirty="0" smtClean="0"/>
            <a:t>Compor</a:t>
          </a:r>
        </a:p>
        <a:p>
          <a:r>
            <a:rPr lang="pt-BR" b="1" dirty="0" err="1" smtClean="0"/>
            <a:t>tamento</a:t>
          </a:r>
          <a:endParaRPr lang="pt-BR" b="1" dirty="0"/>
        </a:p>
      </dgm:t>
    </dgm:pt>
    <dgm:pt modelId="{B2B6E15C-BB36-4276-B0D5-241B2A3704D8}" type="parTrans" cxnId="{DAA71131-39D4-48B0-95C3-97D05B5919C8}">
      <dgm:prSet/>
      <dgm:spPr/>
      <dgm:t>
        <a:bodyPr/>
        <a:lstStyle/>
        <a:p>
          <a:endParaRPr lang="pt-BR" b="1"/>
        </a:p>
      </dgm:t>
    </dgm:pt>
    <dgm:pt modelId="{06784D41-840F-459C-B6CF-3D59599EE203}" type="sibTrans" cxnId="{DAA71131-39D4-48B0-95C3-97D05B5919C8}">
      <dgm:prSet/>
      <dgm:spPr/>
      <dgm:t>
        <a:bodyPr/>
        <a:lstStyle/>
        <a:p>
          <a:endParaRPr lang="pt-BR" b="1"/>
        </a:p>
      </dgm:t>
    </dgm:pt>
    <dgm:pt modelId="{57DC52DA-8479-48C2-B769-B4CB2254812F}">
      <dgm:prSet phldrT="[Texto]"/>
      <dgm:spPr/>
      <dgm:t>
        <a:bodyPr/>
        <a:lstStyle/>
        <a:p>
          <a:r>
            <a:rPr lang="pt-BR" b="1" dirty="0" smtClean="0"/>
            <a:t>Atitude</a:t>
          </a:r>
          <a:endParaRPr lang="pt-BR" b="1" dirty="0"/>
        </a:p>
      </dgm:t>
    </dgm:pt>
    <dgm:pt modelId="{12CADB5B-1968-4BF4-B011-886830F274DF}" type="parTrans" cxnId="{7A21803A-DC12-4053-B10C-26CFA123CB34}">
      <dgm:prSet/>
      <dgm:spPr/>
      <dgm:t>
        <a:bodyPr/>
        <a:lstStyle/>
        <a:p>
          <a:endParaRPr lang="pt-BR" b="1"/>
        </a:p>
      </dgm:t>
    </dgm:pt>
    <dgm:pt modelId="{AED2B075-EFDA-40E9-B84A-16C16CA121C9}" type="sibTrans" cxnId="{7A21803A-DC12-4053-B10C-26CFA123CB34}">
      <dgm:prSet/>
      <dgm:spPr/>
      <dgm:t>
        <a:bodyPr/>
        <a:lstStyle/>
        <a:p>
          <a:endParaRPr lang="pt-BR" b="1"/>
        </a:p>
      </dgm:t>
    </dgm:pt>
    <dgm:pt modelId="{04E6744C-C39E-40E7-B88E-F61FE75E5EDD}" type="pres">
      <dgm:prSet presAssocID="{2AF89EC3-CD77-4674-85AD-39FA4DA02B7E}" presName="compositeShape" presStyleCnt="0">
        <dgm:presLayoutVars>
          <dgm:chMax val="7"/>
          <dgm:dir/>
          <dgm:resizeHandles val="exact"/>
        </dgm:presLayoutVars>
      </dgm:prSet>
      <dgm:spPr/>
    </dgm:pt>
    <dgm:pt modelId="{85A9FBA0-D83A-4AC7-B38A-56A7F9AC00D2}" type="pres">
      <dgm:prSet presAssocID="{89B44639-AFC7-4110-9543-9D285B891F4C}" presName="circ1" presStyleLbl="vennNode1" presStyleIdx="0" presStyleCnt="3"/>
      <dgm:spPr/>
      <dgm:t>
        <a:bodyPr/>
        <a:lstStyle/>
        <a:p>
          <a:endParaRPr lang="pt-BR"/>
        </a:p>
      </dgm:t>
    </dgm:pt>
    <dgm:pt modelId="{A2D72D0D-4549-460F-9DE8-7E328DE9F426}" type="pres">
      <dgm:prSet presAssocID="{89B44639-AFC7-4110-9543-9D285B891F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EA3B02-40BA-49A5-9B1D-BFFC680D3DDE}" type="pres">
      <dgm:prSet presAssocID="{90F6AC35-9E66-4E0E-8E13-6A2CE193F5D8}" presName="circ2" presStyleLbl="vennNode1" presStyleIdx="1" presStyleCnt="3"/>
      <dgm:spPr/>
      <dgm:t>
        <a:bodyPr/>
        <a:lstStyle/>
        <a:p>
          <a:endParaRPr lang="pt-BR"/>
        </a:p>
      </dgm:t>
    </dgm:pt>
    <dgm:pt modelId="{E2706E36-6713-4F59-BB85-C84018A09AAC}" type="pres">
      <dgm:prSet presAssocID="{90F6AC35-9E66-4E0E-8E13-6A2CE193F5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259AEE-5BFA-4A4F-AEAC-F681FFF4C35B}" type="pres">
      <dgm:prSet presAssocID="{57DC52DA-8479-48C2-B769-B4CB2254812F}" presName="circ3" presStyleLbl="vennNode1" presStyleIdx="2" presStyleCnt="3"/>
      <dgm:spPr/>
      <dgm:t>
        <a:bodyPr/>
        <a:lstStyle/>
        <a:p>
          <a:endParaRPr lang="pt-BR"/>
        </a:p>
      </dgm:t>
    </dgm:pt>
    <dgm:pt modelId="{79C5B318-04DB-4FD7-BE39-B5653D216B0B}" type="pres">
      <dgm:prSet presAssocID="{57DC52DA-8479-48C2-B769-B4CB2254812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EB323A-A9B0-4133-A445-754805A4DCB1}" srcId="{2AF89EC3-CD77-4674-85AD-39FA4DA02B7E}" destId="{89B44639-AFC7-4110-9543-9D285B891F4C}" srcOrd="0" destOrd="0" parTransId="{6DA758FF-2575-4C78-87BC-C6830E525F6C}" sibTransId="{C4B0FA84-1BE7-4D8F-8A08-1C45240D2396}"/>
    <dgm:cxn modelId="{9E767EE7-C931-4ABC-BCCC-0919FF918A87}" type="presOf" srcId="{2AF89EC3-CD77-4674-85AD-39FA4DA02B7E}" destId="{04E6744C-C39E-40E7-B88E-F61FE75E5EDD}" srcOrd="0" destOrd="0" presId="urn:microsoft.com/office/officeart/2005/8/layout/venn1"/>
    <dgm:cxn modelId="{42C4EF87-1555-4AF6-B782-F85DAAA292C4}" type="presOf" srcId="{90F6AC35-9E66-4E0E-8E13-6A2CE193F5D8}" destId="{E2706E36-6713-4F59-BB85-C84018A09AAC}" srcOrd="1" destOrd="0" presId="urn:microsoft.com/office/officeart/2005/8/layout/venn1"/>
    <dgm:cxn modelId="{7A21803A-DC12-4053-B10C-26CFA123CB34}" srcId="{2AF89EC3-CD77-4674-85AD-39FA4DA02B7E}" destId="{57DC52DA-8479-48C2-B769-B4CB2254812F}" srcOrd="2" destOrd="0" parTransId="{12CADB5B-1968-4BF4-B011-886830F274DF}" sibTransId="{AED2B075-EFDA-40E9-B84A-16C16CA121C9}"/>
    <dgm:cxn modelId="{13A0920C-5D3C-4F10-989F-F0F3C716138B}" type="presOf" srcId="{89B44639-AFC7-4110-9543-9D285B891F4C}" destId="{85A9FBA0-D83A-4AC7-B38A-56A7F9AC00D2}" srcOrd="0" destOrd="0" presId="urn:microsoft.com/office/officeart/2005/8/layout/venn1"/>
    <dgm:cxn modelId="{459F85B8-0C12-44A4-BF23-5197BCDF25DE}" type="presOf" srcId="{90F6AC35-9E66-4E0E-8E13-6A2CE193F5D8}" destId="{C8EA3B02-40BA-49A5-9B1D-BFFC680D3DDE}" srcOrd="0" destOrd="0" presId="urn:microsoft.com/office/officeart/2005/8/layout/venn1"/>
    <dgm:cxn modelId="{DAA71131-39D4-48B0-95C3-97D05B5919C8}" srcId="{2AF89EC3-CD77-4674-85AD-39FA4DA02B7E}" destId="{90F6AC35-9E66-4E0E-8E13-6A2CE193F5D8}" srcOrd="1" destOrd="0" parTransId="{B2B6E15C-BB36-4276-B0D5-241B2A3704D8}" sibTransId="{06784D41-840F-459C-B6CF-3D59599EE203}"/>
    <dgm:cxn modelId="{C82CD2ED-F36E-4EB2-9315-2389916B4823}" type="presOf" srcId="{89B44639-AFC7-4110-9543-9D285B891F4C}" destId="{A2D72D0D-4549-460F-9DE8-7E328DE9F426}" srcOrd="1" destOrd="0" presId="urn:microsoft.com/office/officeart/2005/8/layout/venn1"/>
    <dgm:cxn modelId="{9C7F0690-64EA-4EB7-A846-35E54C4A1283}" type="presOf" srcId="{57DC52DA-8479-48C2-B769-B4CB2254812F}" destId="{79C5B318-04DB-4FD7-BE39-B5653D216B0B}" srcOrd="1" destOrd="0" presId="urn:microsoft.com/office/officeart/2005/8/layout/venn1"/>
    <dgm:cxn modelId="{253B4F8D-8BC6-4183-AD1C-0A5B74704D6F}" type="presOf" srcId="{57DC52DA-8479-48C2-B769-B4CB2254812F}" destId="{4B259AEE-5BFA-4A4F-AEAC-F681FFF4C35B}" srcOrd="0" destOrd="0" presId="urn:microsoft.com/office/officeart/2005/8/layout/venn1"/>
    <dgm:cxn modelId="{9A674EA7-E1D6-4E9D-8B8B-0CF90C20AC31}" type="presParOf" srcId="{04E6744C-C39E-40E7-B88E-F61FE75E5EDD}" destId="{85A9FBA0-D83A-4AC7-B38A-56A7F9AC00D2}" srcOrd="0" destOrd="0" presId="urn:microsoft.com/office/officeart/2005/8/layout/venn1"/>
    <dgm:cxn modelId="{BF4D7A0C-B3C9-4841-98F0-E09AE5702B08}" type="presParOf" srcId="{04E6744C-C39E-40E7-B88E-F61FE75E5EDD}" destId="{A2D72D0D-4549-460F-9DE8-7E328DE9F426}" srcOrd="1" destOrd="0" presId="urn:microsoft.com/office/officeart/2005/8/layout/venn1"/>
    <dgm:cxn modelId="{C1E0EEDF-6B3C-4BB7-8F0F-05890694E664}" type="presParOf" srcId="{04E6744C-C39E-40E7-B88E-F61FE75E5EDD}" destId="{C8EA3B02-40BA-49A5-9B1D-BFFC680D3DDE}" srcOrd="2" destOrd="0" presId="urn:microsoft.com/office/officeart/2005/8/layout/venn1"/>
    <dgm:cxn modelId="{6278173D-30AA-44AC-BA14-711C778F3556}" type="presParOf" srcId="{04E6744C-C39E-40E7-B88E-F61FE75E5EDD}" destId="{E2706E36-6713-4F59-BB85-C84018A09AAC}" srcOrd="3" destOrd="0" presId="urn:microsoft.com/office/officeart/2005/8/layout/venn1"/>
    <dgm:cxn modelId="{E9D7ED64-E2DD-4BC5-8C8E-31300862EB23}" type="presParOf" srcId="{04E6744C-C39E-40E7-B88E-F61FE75E5EDD}" destId="{4B259AEE-5BFA-4A4F-AEAC-F681FFF4C35B}" srcOrd="4" destOrd="0" presId="urn:microsoft.com/office/officeart/2005/8/layout/venn1"/>
    <dgm:cxn modelId="{CF1583C8-62FC-473C-A04F-683120D63081}" type="presParOf" srcId="{04E6744C-C39E-40E7-B88E-F61FE75E5EDD}" destId="{79C5B318-04DB-4FD7-BE39-B5653D216B0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9FBA0-D83A-4AC7-B38A-56A7F9AC00D2}">
      <dsp:nvSpPr>
        <dsp:cNvPr id="0" name=""/>
        <dsp:cNvSpPr/>
      </dsp:nvSpPr>
      <dsp:spPr>
        <a:xfrm>
          <a:off x="1681641" y="34203"/>
          <a:ext cx="1641781" cy="164178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Desejo</a:t>
          </a:r>
          <a:endParaRPr lang="pt-BR" sz="2100" b="1" kern="1200" dirty="0"/>
        </a:p>
      </dsp:txBody>
      <dsp:txXfrm>
        <a:off x="1900545" y="321515"/>
        <a:ext cx="1203973" cy="738801"/>
      </dsp:txXfrm>
    </dsp:sp>
    <dsp:sp modelId="{C8EA3B02-40BA-49A5-9B1D-BFFC680D3DDE}">
      <dsp:nvSpPr>
        <dsp:cNvPr id="0" name=""/>
        <dsp:cNvSpPr/>
      </dsp:nvSpPr>
      <dsp:spPr>
        <a:xfrm>
          <a:off x="2274050" y="1060317"/>
          <a:ext cx="1641781" cy="164178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Compor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err="1" smtClean="0"/>
            <a:t>tamento</a:t>
          </a:r>
          <a:endParaRPr lang="pt-BR" sz="2100" b="1" kern="1200" dirty="0"/>
        </a:p>
      </dsp:txBody>
      <dsp:txXfrm>
        <a:off x="2776162" y="1484444"/>
        <a:ext cx="985069" cy="902979"/>
      </dsp:txXfrm>
    </dsp:sp>
    <dsp:sp modelId="{4B259AEE-5BFA-4A4F-AEAC-F681FFF4C35B}">
      <dsp:nvSpPr>
        <dsp:cNvPr id="0" name=""/>
        <dsp:cNvSpPr/>
      </dsp:nvSpPr>
      <dsp:spPr>
        <a:xfrm>
          <a:off x="1089231" y="1060317"/>
          <a:ext cx="1641781" cy="164178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/>
            <a:t>Atitude</a:t>
          </a:r>
          <a:endParaRPr lang="pt-BR" sz="2100" b="1" kern="1200" dirty="0"/>
        </a:p>
      </dsp:txBody>
      <dsp:txXfrm>
        <a:off x="1243832" y="1484444"/>
        <a:ext cx="985069" cy="902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1F3DE-7561-4389-BD95-2B1F21C10D7F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4D4F8-0AEB-479C-B3DC-BE6F6023092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704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C6586-D30B-44F1-87A1-907B44515179}" type="slidenum">
              <a:rPr lang="cs-CZ" smtClean="0">
                <a:cs typeface="Arial" pitchFamily="34" charset="0"/>
              </a:rPr>
              <a:pPr/>
              <a:t>14</a:t>
            </a:fld>
            <a:endParaRPr lang="cs-CZ" smtClean="0"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800" smtClean="0">
                <a:cs typeface="Arial" pitchFamily="34" charset="0"/>
              </a:rPr>
              <a:t>Příklady evolučních problémů, které člověk řeší nebo je v minulosti řešil: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800" smtClean="0">
                <a:cs typeface="Arial" pitchFamily="34" charset="0"/>
              </a:rPr>
              <a:t>Zima, vedro, paraziti, predátoři, otrávené jídlo, nedostatek vitamínů, volba partnera, být atraktivní pro partnery, udržet s partnera, zbavit se ho, když není dobrý, nakrmit dítě, vychovat ho, uchránit ho, investovat do příbuzných, zvládat sociální konflikty, bránit se nepřátelům, mít dobrou pozici v sociální hierarchii, neklesat, začlenit se do skupiny, nebýt vyčleněn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800" smtClean="0">
                <a:cs typeface="Arial" pitchFamily="34" charset="0"/>
              </a:rPr>
              <a:t>Strategie, kooperace – jinak bychom nic neulovili.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sz="80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800" smtClean="0">
                <a:cs typeface="Arial" pitchFamily="34" charset="0"/>
              </a:rPr>
              <a:t>Adaptace mají pak vždy podobu různých strategií, které se uplatňují v různých podmínkách. Když mi vleze had do kočárku s dítětem, budu se chovat jinak, než když ho potkám, to asi uteču.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sz="80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sz="80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800" smtClean="0">
                <a:cs typeface="Arial" pitchFamily="34" charset="0"/>
              </a:rPr>
              <a:t>Vedlejší produkt musí být vedlejší produkt nějaké adaptace. Exaptace je znak, který byl vytvořen jako adaptace na nějakou jinou funkci než kterou dneska zastává. Příklad z morfologie jsou křídla ptáků, která zřejmě vznikal jako adaptace na chladné počasí, tedy zastávala termoregulační funkci a teprve pak začala být využívána k létání.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sz="800" smtClean="0">
                <a:cs typeface="Arial" pitchFamily="34" charset="0"/>
              </a:rPr>
              <a:t>Toto důležité k pochopení, že nemůžeme očekávat, že všechno, co tvoří součást psychiky, jsou adaptace.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cs-CZ" sz="8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90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068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482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004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023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431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274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9516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370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333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31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A127-4AA3-4284-AC01-9CC091FC63AC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83F6-21A5-42D5-B08C-84C2BDA8539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337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Seleção sexual </a:t>
            </a:r>
            <a:br>
              <a:rPr lang="pt-BR" dirty="0" smtClean="0"/>
            </a:br>
            <a:r>
              <a:rPr lang="pt-BR" dirty="0" smtClean="0"/>
              <a:t>&amp; investimentos parentais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317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I</a:t>
            </a:r>
            <a:r>
              <a:rPr lang="cs-CZ" smtClean="0"/>
              <a:t>nvest</a:t>
            </a:r>
            <a:r>
              <a:rPr lang="pt-BR" smtClean="0"/>
              <a:t>i</a:t>
            </a:r>
            <a:r>
              <a:rPr lang="cs-CZ" smtClean="0"/>
              <a:t>ment</a:t>
            </a:r>
            <a:r>
              <a:rPr lang="pt-BR" smtClean="0"/>
              <a:t>o</a:t>
            </a:r>
            <a:r>
              <a:rPr lang="cs-CZ" smtClean="0"/>
              <a:t>s </a:t>
            </a:r>
            <a:r>
              <a:rPr lang="pt-BR" smtClean="0"/>
              <a:t>necessários mínimos na</a:t>
            </a:r>
            <a:r>
              <a:rPr lang="cs-CZ" smtClean="0"/>
              <a:t> reprodu</a:t>
            </a:r>
            <a:r>
              <a:rPr lang="pt-BR" smtClean="0"/>
              <a:t>ção</a:t>
            </a:r>
            <a:endParaRPr lang="cs-CZ" smtClean="0"/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21605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sz="2400" smtClean="0"/>
              <a:t>Diferença em i</a:t>
            </a:r>
            <a:r>
              <a:rPr lang="cs-CZ" sz="2400" smtClean="0"/>
              <a:t>nvest</a:t>
            </a:r>
            <a:r>
              <a:rPr lang="pt-BR" sz="2400" smtClean="0"/>
              <a:t>i</a:t>
            </a:r>
            <a:r>
              <a:rPr lang="cs-CZ" sz="2400" smtClean="0"/>
              <a:t>ment</a:t>
            </a:r>
            <a:r>
              <a:rPr lang="pt-BR" sz="2400" smtClean="0"/>
              <a:t>os</a:t>
            </a:r>
            <a:r>
              <a:rPr lang="cs-CZ" sz="2400" smtClean="0"/>
              <a:t> </a:t>
            </a:r>
            <a:r>
              <a:rPr lang="pt-BR" sz="2400" smtClean="0"/>
              <a:t>mínimos dos machos e fêmeas na reprodução</a:t>
            </a:r>
          </a:p>
          <a:p>
            <a:pPr eaLnBrk="1" hangingPunct="1">
              <a:buFontTx/>
              <a:buNone/>
            </a:pPr>
            <a:r>
              <a:rPr lang="pt-BR" sz="2400" smtClean="0"/>
              <a:t>II. Qual o investimento mínimo necessário que a fêmea de mamíferos, inclusive humanos, tem que fazer?</a:t>
            </a:r>
            <a:endParaRPr lang="cs-CZ" sz="2400" smtClean="0"/>
          </a:p>
          <a:p>
            <a:pPr eaLnBrk="1" hangingPunct="1"/>
            <a:endParaRPr lang="cs-CZ" sz="2400" smtClean="0"/>
          </a:p>
          <a:p>
            <a:pPr eaLnBrk="1" hangingPunct="1">
              <a:buFontTx/>
              <a:buNone/>
            </a:pPr>
            <a:r>
              <a:rPr lang="cs-CZ" sz="2400" smtClean="0"/>
              <a:t>   </a:t>
            </a:r>
          </a:p>
          <a:p>
            <a:endParaRPr lang="cs-CZ" sz="2400" smtClean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68313" y="4797425"/>
            <a:ext cx="820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= investment</a:t>
            </a:r>
            <a:r>
              <a:rPr lang="pt-BR"/>
              <a:t>o</a:t>
            </a:r>
            <a:r>
              <a:rPr lang="cs-CZ"/>
              <a:t>s</a:t>
            </a:r>
            <a:r>
              <a:rPr lang="pt-BR"/>
              <a:t> maiores e mais arriscados em um dos sexos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926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Qual o sucesso reprodutivo máximo possível</a:t>
            </a:r>
            <a:endParaRPr lang="cs-CZ" dirty="0" smtClean="0"/>
          </a:p>
        </p:txBody>
      </p:sp>
      <p:sp>
        <p:nvSpPr>
          <p:cNvPr id="7171" name="TextovéPole 6"/>
          <p:cNvSpPr txBox="1">
            <a:spLocks noChangeArrowheads="1"/>
          </p:cNvSpPr>
          <p:nvPr/>
        </p:nvSpPr>
        <p:spPr bwMode="auto">
          <a:xfrm>
            <a:off x="755576" y="5085184"/>
            <a:ext cx="6929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BR" dirty="0"/>
              <a:t>Esposa do</a:t>
            </a:r>
            <a:r>
              <a:rPr lang="cs-CZ" dirty="0"/>
              <a:t> </a:t>
            </a:r>
            <a:r>
              <a:rPr lang="cs-CZ" dirty="0" err="1"/>
              <a:t>Feodor</a:t>
            </a:r>
            <a:r>
              <a:rPr lang="cs-CZ" dirty="0"/>
              <a:t> </a:t>
            </a:r>
            <a:r>
              <a:rPr lang="cs-CZ" dirty="0" err="1"/>
              <a:t>Vasilijev</a:t>
            </a:r>
            <a:r>
              <a:rPr lang="cs-CZ" dirty="0"/>
              <a:t> (</a:t>
            </a:r>
            <a:r>
              <a:rPr lang="en-US" dirty="0"/>
              <a:t>1725</a:t>
            </a:r>
            <a:r>
              <a:rPr lang="cs-CZ" dirty="0"/>
              <a:t>-</a:t>
            </a:r>
            <a:r>
              <a:rPr lang="en-US" dirty="0"/>
              <a:t>1765</a:t>
            </a:r>
            <a:r>
              <a:rPr lang="cs-CZ" dirty="0"/>
              <a:t>) </a:t>
            </a:r>
          </a:p>
          <a:p>
            <a:pPr marL="514350" indent="-514350"/>
            <a:r>
              <a:rPr lang="cs-CZ" dirty="0"/>
              <a:t>- 69 </a:t>
            </a:r>
            <a:r>
              <a:rPr lang="pt-BR" dirty="0"/>
              <a:t>cranças</a:t>
            </a:r>
            <a:r>
              <a:rPr lang="cs-CZ" dirty="0"/>
              <a:t> = 27 </a:t>
            </a:r>
            <a:r>
              <a:rPr lang="pt-BR" dirty="0"/>
              <a:t>partos</a:t>
            </a:r>
            <a:r>
              <a:rPr lang="cs-CZ" dirty="0"/>
              <a:t>: </a:t>
            </a:r>
            <a:r>
              <a:rPr lang="en-US" dirty="0"/>
              <a:t>16</a:t>
            </a:r>
            <a:r>
              <a:rPr lang="cs-CZ" dirty="0"/>
              <a:t>x</a:t>
            </a:r>
            <a:r>
              <a:rPr lang="en-US" dirty="0"/>
              <a:t> </a:t>
            </a:r>
            <a:r>
              <a:rPr lang="en-US" dirty="0" err="1"/>
              <a:t>gêmeos</a:t>
            </a:r>
            <a:r>
              <a:rPr lang="en-US" dirty="0"/>
              <a:t>, 7</a:t>
            </a:r>
            <a:r>
              <a:rPr lang="cs-CZ" dirty="0"/>
              <a:t>x</a:t>
            </a:r>
            <a:r>
              <a:rPr lang="en-US" dirty="0"/>
              <a:t> </a:t>
            </a:r>
            <a:r>
              <a:rPr lang="cs-CZ" dirty="0"/>
              <a:t>tri</a:t>
            </a:r>
            <a:r>
              <a:rPr lang="pt-BR" dirty="0"/>
              <a:t>gêmeos e</a:t>
            </a:r>
            <a:r>
              <a:rPr lang="en-US" dirty="0"/>
              <a:t> 4</a:t>
            </a:r>
            <a:r>
              <a:rPr lang="cs-CZ" dirty="0"/>
              <a:t>x</a:t>
            </a:r>
            <a:r>
              <a:rPr lang="en-US" dirty="0"/>
              <a:t> </a:t>
            </a:r>
            <a:r>
              <a:rPr lang="pt-BR" dirty="0"/>
              <a:t>quatro gêmeos</a:t>
            </a:r>
            <a:endParaRPr lang="cs-CZ" dirty="0"/>
          </a:p>
          <a:p>
            <a:pPr marL="514350" indent="-514350"/>
            <a:r>
              <a:rPr lang="en-US" dirty="0"/>
              <a:t>67 </a:t>
            </a:r>
            <a:r>
              <a:rPr lang="pt-BR" dirty="0"/>
              <a:t>de </a:t>
            </a:r>
            <a:r>
              <a:rPr lang="en-US" dirty="0"/>
              <a:t>69 </a:t>
            </a:r>
            <a:r>
              <a:rPr lang="en-US" dirty="0" err="1"/>
              <a:t>crianças</a:t>
            </a:r>
            <a:r>
              <a:rPr lang="en-US" dirty="0"/>
              <a:t> </a:t>
            </a:r>
            <a:r>
              <a:rPr lang="en-US" dirty="0" err="1"/>
              <a:t>sobreviveram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adulta</a:t>
            </a:r>
            <a:endParaRPr lang="cs-CZ" dirty="0"/>
          </a:p>
        </p:txBody>
      </p:sp>
      <p:sp>
        <p:nvSpPr>
          <p:cNvPr id="64516" name="TextovéPole 3"/>
          <p:cNvSpPr txBox="1">
            <a:spLocks noChangeArrowheads="1"/>
          </p:cNvSpPr>
          <p:nvPr/>
        </p:nvSpPr>
        <p:spPr bwMode="auto">
          <a:xfrm>
            <a:off x="899592" y="4509120"/>
            <a:ext cx="6840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I. Mulheres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1880" y="184482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• Elefante marinho - o sucesso reprodutivo  em média:</a:t>
            </a:r>
          </a:p>
          <a:p>
            <a:r>
              <a:rPr lang="pt-BR" dirty="0" smtClean="0"/>
              <a:t>Machos = 100 Fêmeas = 8</a:t>
            </a:r>
            <a:endParaRPr lang="cs-CZ" dirty="0"/>
          </a:p>
        </p:txBody>
      </p:sp>
      <p:pic>
        <p:nvPicPr>
          <p:cNvPr id="6" name="Picture 4" descr="C:\Documents and Settings\GUILHERME\Desktop\minicurso\sexo\Mvc-812xElephantSeal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089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45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Sucesso reprodutivo máximo possível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33056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 smtClean="0"/>
              <a:t>Emperador</a:t>
            </a:r>
            <a:r>
              <a:rPr lang="en-US" sz="2200" dirty="0" smtClean="0"/>
              <a:t> do </a:t>
            </a:r>
            <a:r>
              <a:rPr lang="en-US" sz="2200" dirty="0" err="1" smtClean="0"/>
              <a:t>Marroco</a:t>
            </a:r>
            <a:r>
              <a:rPr lang="en-US" sz="2200" dirty="0" smtClean="0"/>
              <a:t>, </a:t>
            </a:r>
            <a:r>
              <a:rPr lang="en-US" sz="2200" dirty="0" err="1" smtClean="0"/>
              <a:t>Moulay</a:t>
            </a:r>
            <a:r>
              <a:rPr lang="en-US" sz="2200" dirty="0" smtClean="0"/>
              <a:t> </a:t>
            </a:r>
            <a:r>
              <a:rPr lang="en-US" sz="2200" dirty="0" err="1" smtClean="0"/>
              <a:t>Ismael</a:t>
            </a:r>
            <a:r>
              <a:rPr lang="en-US" sz="2200" dirty="0" smtClean="0"/>
              <a:t> the Bloodthirsty (1672–1727) </a:t>
            </a:r>
          </a:p>
          <a:p>
            <a:pPr algn="just"/>
            <a:r>
              <a:rPr lang="en-US" sz="2200" dirty="0" err="1" smtClean="0"/>
              <a:t>Guiness</a:t>
            </a:r>
            <a:r>
              <a:rPr lang="en-US" sz="2200" dirty="0" smtClean="0"/>
              <a:t> book of records – 888 </a:t>
            </a:r>
            <a:r>
              <a:rPr lang="en-US" sz="2200" dirty="0" err="1" smtClean="0"/>
              <a:t>filhos</a:t>
            </a:r>
            <a:r>
              <a:rPr lang="en-US" sz="2200" dirty="0" smtClean="0"/>
              <a:t>/as</a:t>
            </a:r>
          </a:p>
          <a:p>
            <a:pPr algn="just"/>
            <a:r>
              <a:rPr lang="en-US" sz="2200" dirty="0" err="1" smtClean="0"/>
              <a:t>Fato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mito</a:t>
            </a:r>
            <a:r>
              <a:rPr lang="en-US" sz="2200" dirty="0" smtClean="0"/>
              <a:t>? -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estudos</a:t>
            </a:r>
            <a:r>
              <a:rPr lang="en-US" sz="2200" dirty="0" smtClean="0"/>
              <a:t> 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 smtClean="0"/>
              <a:t>conclusivos</a:t>
            </a:r>
            <a:r>
              <a:rPr lang="en-US" sz="2200" dirty="0" smtClean="0"/>
              <a:t> </a:t>
            </a:r>
          </a:p>
          <a:p>
            <a:pPr algn="just"/>
            <a:r>
              <a:rPr lang="en-US" sz="2200" dirty="0" err="1" smtClean="0"/>
              <a:t>Fatores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podem</a:t>
            </a:r>
            <a:r>
              <a:rPr lang="en-US" sz="2200" dirty="0" smtClean="0"/>
              <a:t> </a:t>
            </a:r>
            <a:r>
              <a:rPr lang="en-US" sz="2200" dirty="0" err="1" smtClean="0"/>
              <a:t>influenciar</a:t>
            </a:r>
            <a:r>
              <a:rPr lang="en-US" sz="2200" dirty="0" smtClean="0"/>
              <a:t> </a:t>
            </a:r>
            <a:r>
              <a:rPr lang="en-US" sz="2200" dirty="0" err="1" smtClean="0"/>
              <a:t>sucesso</a:t>
            </a:r>
            <a:r>
              <a:rPr lang="en-US" sz="2200" dirty="0" smtClean="0"/>
              <a:t> </a:t>
            </a:r>
            <a:r>
              <a:rPr lang="en-US" sz="2200" dirty="0" err="1" smtClean="0"/>
              <a:t>reprodutivo</a:t>
            </a:r>
            <a:r>
              <a:rPr lang="en-US" sz="2200" dirty="0" smtClean="0"/>
              <a:t>: </a:t>
            </a:r>
            <a:r>
              <a:rPr lang="en-US" sz="2200" dirty="0" err="1" smtClean="0"/>
              <a:t>religião</a:t>
            </a:r>
            <a:r>
              <a:rPr lang="en-US" sz="2200" dirty="0" smtClean="0"/>
              <a:t> (</a:t>
            </a:r>
            <a:r>
              <a:rPr lang="en-US" sz="2200" dirty="0" err="1" smtClean="0"/>
              <a:t>não</a:t>
            </a:r>
            <a:r>
              <a:rPr lang="en-US" sz="2200" dirty="0" smtClean="0"/>
              <a:t> </a:t>
            </a:r>
            <a:r>
              <a:rPr lang="en-US" sz="2200" dirty="0" err="1" smtClean="0"/>
              <a:t>pode</a:t>
            </a:r>
            <a:r>
              <a:rPr lang="en-US" sz="2200" dirty="0" smtClean="0"/>
              <a:t> </a:t>
            </a:r>
            <a:r>
              <a:rPr lang="en-US" sz="2200" dirty="0" err="1" smtClean="0"/>
              <a:t>ter</a:t>
            </a:r>
            <a:r>
              <a:rPr lang="en-US" sz="2200" dirty="0" smtClean="0"/>
              <a:t> </a:t>
            </a:r>
            <a:r>
              <a:rPr lang="en-US" sz="2200" dirty="0" err="1" smtClean="0"/>
              <a:t>relações</a:t>
            </a:r>
            <a:r>
              <a:rPr lang="en-US" sz="2200" dirty="0" smtClean="0"/>
              <a:t> com a </a:t>
            </a:r>
            <a:r>
              <a:rPr lang="en-US" sz="2200" dirty="0" err="1" smtClean="0"/>
              <a:t>mulher</a:t>
            </a:r>
            <a:r>
              <a:rPr lang="en-US" sz="2200" dirty="0" smtClean="0"/>
              <a:t> 5 </a:t>
            </a:r>
            <a:r>
              <a:rPr lang="en-US" sz="2200" dirty="0" err="1" smtClean="0"/>
              <a:t>dias</a:t>
            </a:r>
            <a:r>
              <a:rPr lang="en-US" sz="2200" dirty="0" smtClean="0"/>
              <a:t> </a:t>
            </a:r>
            <a:r>
              <a:rPr lang="en-US" sz="2200" dirty="0" err="1" smtClean="0"/>
              <a:t>depois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menstruação</a:t>
            </a:r>
            <a:r>
              <a:rPr lang="en-US" sz="2200" dirty="0" smtClean="0"/>
              <a:t>), </a:t>
            </a:r>
            <a:r>
              <a:rPr lang="en-US" sz="2200" dirty="0" err="1" smtClean="0"/>
              <a:t>frequência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ovulação</a:t>
            </a:r>
            <a:r>
              <a:rPr lang="en-US" sz="2200" dirty="0" smtClean="0"/>
              <a:t> (</a:t>
            </a:r>
            <a:r>
              <a:rPr lang="en-US" sz="2200" dirty="0" err="1" smtClean="0"/>
              <a:t>mulheres</a:t>
            </a:r>
            <a:r>
              <a:rPr lang="en-US" sz="2200" dirty="0" smtClean="0"/>
              <a:t> </a:t>
            </a:r>
            <a:r>
              <a:rPr lang="en-US" sz="2200" dirty="0" err="1" smtClean="0"/>
              <a:t>estão</a:t>
            </a:r>
            <a:r>
              <a:rPr lang="en-US" sz="2200" dirty="0" smtClean="0"/>
              <a:t> </a:t>
            </a:r>
            <a:r>
              <a:rPr lang="en-US" sz="2200" dirty="0" err="1" smtClean="0"/>
              <a:t>férteis</a:t>
            </a:r>
            <a:r>
              <a:rPr lang="en-US" sz="2200" dirty="0" smtClean="0"/>
              <a:t> </a:t>
            </a:r>
            <a:r>
              <a:rPr lang="en-US" sz="2200" dirty="0" err="1" smtClean="0"/>
              <a:t>só</a:t>
            </a:r>
            <a:r>
              <a:rPr lang="en-US" sz="2200" dirty="0" smtClean="0"/>
              <a:t> </a:t>
            </a:r>
            <a:r>
              <a:rPr lang="en-US" sz="2200" dirty="0" err="1" smtClean="0"/>
              <a:t>durante</a:t>
            </a:r>
            <a:r>
              <a:rPr lang="en-US" sz="2200" dirty="0" smtClean="0"/>
              <a:t> 12.5%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vida</a:t>
            </a:r>
            <a:r>
              <a:rPr lang="en-US" sz="2200" dirty="0" smtClean="0"/>
              <a:t> </a:t>
            </a:r>
            <a:r>
              <a:rPr lang="en-US" sz="2200" dirty="0" err="1" smtClean="0"/>
              <a:t>reprodutiva</a:t>
            </a:r>
            <a:r>
              <a:rPr lang="en-US" sz="2200" dirty="0" smtClean="0"/>
              <a:t>),  </a:t>
            </a:r>
            <a:r>
              <a:rPr lang="en-US" sz="2200" dirty="0" err="1" smtClean="0"/>
              <a:t>infertilidade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mulheres</a:t>
            </a:r>
            <a:r>
              <a:rPr lang="en-US" sz="2200" dirty="0" smtClean="0"/>
              <a:t> (8%), </a:t>
            </a:r>
            <a:r>
              <a:rPr lang="en-US" sz="2200" dirty="0" err="1" smtClean="0"/>
              <a:t>probabilidade</a:t>
            </a:r>
            <a:r>
              <a:rPr lang="en-US" sz="2200" dirty="0" smtClean="0"/>
              <a:t> de </a:t>
            </a:r>
            <a:r>
              <a:rPr lang="en-US" sz="2200" dirty="0" err="1" smtClean="0"/>
              <a:t>conceição</a:t>
            </a:r>
            <a:r>
              <a:rPr lang="en-US" sz="2200" dirty="0" smtClean="0"/>
              <a:t> (58%), e </a:t>
            </a:r>
            <a:r>
              <a:rPr lang="en-US" sz="2200" dirty="0" err="1" smtClean="0"/>
              <a:t>mortalidade</a:t>
            </a:r>
            <a:r>
              <a:rPr lang="en-US" sz="2200" dirty="0" smtClean="0"/>
              <a:t> prenatal (15–20%)</a:t>
            </a:r>
          </a:p>
          <a:p>
            <a:pPr algn="just"/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486916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Oberzaucher</a:t>
            </a:r>
            <a:r>
              <a:rPr lang="en-US" dirty="0" smtClean="0"/>
              <a:t>, E., &amp; </a:t>
            </a:r>
            <a:r>
              <a:rPr lang="en-US" dirty="0" err="1" smtClean="0"/>
              <a:t>Grammer</a:t>
            </a:r>
            <a:r>
              <a:rPr lang="en-US" dirty="0" smtClean="0"/>
              <a:t>, K. (2014). The Case of </a:t>
            </a:r>
            <a:r>
              <a:rPr lang="en-US" dirty="0" err="1" smtClean="0"/>
              <a:t>Moulay</a:t>
            </a:r>
            <a:r>
              <a:rPr lang="en-US" dirty="0" smtClean="0"/>
              <a:t> </a:t>
            </a:r>
            <a:r>
              <a:rPr lang="en-US" dirty="0" err="1" smtClean="0"/>
              <a:t>Ismael</a:t>
            </a:r>
            <a:r>
              <a:rPr lang="en-US" dirty="0" smtClean="0"/>
              <a:t>-Fact or Fancy?. </a:t>
            </a:r>
            <a:r>
              <a:rPr lang="en-US" i="1" dirty="0" err="1" smtClean="0"/>
              <a:t>PloS</a:t>
            </a:r>
            <a:r>
              <a:rPr lang="en-US" i="1" dirty="0" smtClean="0"/>
              <a:t> one</a:t>
            </a:r>
            <a:r>
              <a:rPr lang="en-US" dirty="0" smtClean="0"/>
              <a:t>, </a:t>
            </a:r>
            <a:r>
              <a:rPr lang="en-US" i="1" dirty="0" smtClean="0"/>
              <a:t>9</a:t>
            </a:r>
            <a:r>
              <a:rPr lang="en-US" dirty="0" smtClean="0"/>
              <a:t>(2), e85292</a:t>
            </a:r>
          </a:p>
          <a:p>
            <a:pPr>
              <a:buFontTx/>
              <a:buChar char="-"/>
            </a:pPr>
            <a:r>
              <a:rPr lang="pt-BR" dirty="0" smtClean="0"/>
              <a:t>Três modelos matemáticos diferentes; resultados semelhantes</a:t>
            </a:r>
          </a:p>
          <a:p>
            <a:pPr>
              <a:buFontTx/>
              <a:buChar char="-"/>
            </a:pPr>
            <a:r>
              <a:rPr lang="pt-BR" dirty="0" smtClean="0"/>
              <a:t>O sucesso reprodutivo do Moulay Ismael foi possível sim, com em média de 1 copulação por dia durante 32 anos da vida dele como imperador, com um harém entre 65 e 110 mulheres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959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age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988840"/>
            <a:ext cx="3810536" cy="362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>Sucesso reprodutivo máximo possível</a:t>
            </a:r>
            <a:endParaRPr lang="cs-CZ" dirty="0" smtClean="0"/>
          </a:p>
        </p:txBody>
      </p:sp>
      <p:sp>
        <p:nvSpPr>
          <p:cNvPr id="60421" name="TextovéPole 5"/>
          <p:cNvSpPr txBox="1">
            <a:spLocks noChangeArrowheads="1"/>
          </p:cNvSpPr>
          <p:nvPr/>
        </p:nvSpPr>
        <p:spPr bwMode="auto">
          <a:xfrm>
            <a:off x="323850" y="1773238"/>
            <a:ext cx="4071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Genghis Khan (1162–1227)</a:t>
            </a:r>
          </a:p>
          <a:p>
            <a:pPr>
              <a:buFontTx/>
              <a:buChar char="-"/>
            </a:pPr>
            <a:r>
              <a:rPr lang="cs-CZ"/>
              <a:t>20,000 </a:t>
            </a:r>
            <a:r>
              <a:rPr lang="pt-BR"/>
              <a:t>crianças</a:t>
            </a:r>
            <a:endParaRPr lang="cs-CZ"/>
          </a:p>
          <a:p>
            <a:pPr>
              <a:buFontTx/>
              <a:buChar char="-"/>
            </a:pPr>
            <a:r>
              <a:rPr lang="cs-CZ"/>
              <a:t>16 mil</a:t>
            </a:r>
            <a:r>
              <a:rPr lang="pt-BR"/>
              <a:t>hões de homens têm genes dele</a:t>
            </a:r>
            <a:endParaRPr lang="cs-CZ"/>
          </a:p>
        </p:txBody>
      </p:sp>
      <p:pic>
        <p:nvPicPr>
          <p:cNvPr id="9" name="Obrázek 7" descr="Genghis_khan_empire_at_his_deat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1075"/>
            <a:ext cx="7072312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1044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1143000"/>
          </a:xfrm>
        </p:spPr>
        <p:txBody>
          <a:bodyPr/>
          <a:lstStyle/>
          <a:p>
            <a:pPr marL="484188" eaLnBrk="1" hangingPunct="1"/>
            <a:r>
              <a:rPr lang="pt-BR" sz="3200" b="1" smtClean="0">
                <a:solidFill>
                  <a:schemeClr val="tx1"/>
                </a:solidFill>
              </a:rPr>
              <a:t>Diferenças nos investimentos necessários na reprodução e no sucesso reprodutivo máximo </a:t>
            </a:r>
            <a:endParaRPr lang="cs-CZ" sz="3200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82738"/>
            <a:ext cx="8496300" cy="4418012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sz="2300" dirty="0" smtClean="0">
                <a:cs typeface="Arial" pitchFamily="34" charset="0"/>
              </a:rPr>
              <a:t>O sexo que investe menos na reprodução compete mais para ter  acesso ao outro sexo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sz="2300" dirty="0" smtClean="0">
                <a:cs typeface="Arial" pitchFamily="34" charset="0"/>
              </a:rPr>
              <a:t>O sexo que investe mais tem mais poder de barganha, pode mais  escolher, mas também é mais perseguido pelo outro sexo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pt-BR" sz="2300" b="1" i="1" dirty="0" smtClean="0">
                <a:cs typeface="Arial" pitchFamily="34" charset="0"/>
              </a:rPr>
              <a:t>Consequências</a:t>
            </a:r>
            <a:r>
              <a:rPr lang="pt-BR" sz="2300" dirty="0" smtClean="0">
                <a:cs typeface="Arial" pitchFamily="34" charset="0"/>
              </a:rPr>
              <a:t>: diferenças na psicologia sexual (</a:t>
            </a:r>
            <a:r>
              <a:rPr lang="pt-BR" sz="2000" i="1" dirty="0" smtClean="0">
                <a:cs typeface="Arial" pitchFamily="34" charset="0"/>
              </a:rPr>
              <a:t>mating psychology</a:t>
            </a:r>
            <a:r>
              <a:rPr lang="pt-BR" sz="2300" dirty="0" smtClean="0">
                <a:cs typeface="Arial" pitchFamily="34" charset="0"/>
              </a:rPr>
              <a:t>)</a:t>
            </a:r>
          </a:p>
          <a:p>
            <a:pPr algn="just">
              <a:spcBef>
                <a:spcPct val="0"/>
              </a:spcBef>
            </a:pPr>
            <a:r>
              <a:rPr lang="pt-BR" sz="2300" dirty="0" smtClean="0"/>
              <a:t>Nos humanos, os dois sexos investem muito na reprodução, os dois têm poder de escolha e os dois competem por rivais</a:t>
            </a:r>
          </a:p>
          <a:p>
            <a:pPr algn="just">
              <a:spcBef>
                <a:spcPct val="0"/>
              </a:spcBef>
            </a:pPr>
            <a:r>
              <a:rPr lang="pt-BR" sz="2300" dirty="0" smtClean="0"/>
              <a:t>Mulheres e homens têm relações sexuais de curto e longo prazo, os dois se apaixonam, os dois investem nas crianças, os dois sentem ciúmes, os dois fazem sexo fora do relacionamento, os dois podem ser violentos nos relacionamentos sexuais e de longo prazo</a:t>
            </a:r>
          </a:p>
          <a:p>
            <a:pPr algn="just">
              <a:spcBef>
                <a:spcPct val="0"/>
              </a:spcBef>
            </a:pPr>
            <a:r>
              <a:rPr lang="pt-BR" sz="2300" dirty="0" smtClean="0"/>
              <a:t>Mesmo assim, existem algumas diferenças, que a teoria de diferença em investimentos reprodutivos esperaria </a:t>
            </a:r>
            <a:endParaRPr lang="pt-BR" sz="23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30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mtClean="0"/>
              <a:t>Psicologia sexual</a:t>
            </a:r>
            <a:endParaRPr lang="cs-CZ" smtClean="0"/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0" y="1206500"/>
            <a:ext cx="8893175" cy="5246688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pt-BR" sz="2000" b="1" i="1" dirty="0" smtClean="0"/>
              <a:t>Psicologia sexual </a:t>
            </a:r>
            <a:r>
              <a:rPr lang="pt-BR" sz="2000" dirty="0" smtClean="0"/>
              <a:t>– são as adaptações psicológicas que evoluíram porque ajudaram a resolver os problemas que os nossos ancestrais encontraram no passado evolutivo (X como eles funcionam no ambiente moderno)</a:t>
            </a:r>
          </a:p>
          <a:p>
            <a:pPr algn="just" eaLnBrk="1" hangingPunct="1"/>
            <a:r>
              <a:rPr lang="pt-BR" sz="2000" b="1" i="1" dirty="0" smtClean="0"/>
              <a:t>Sexo versus reprodução </a:t>
            </a:r>
            <a:r>
              <a:rPr lang="pt-BR" sz="2000" dirty="0" smtClean="0"/>
              <a:t>– sexo pode servir muitas funções, mas sem o sexo não há reprodução </a:t>
            </a:r>
            <a:r>
              <a:rPr lang="pt-BR" sz="2000" i="1" dirty="0" smtClean="0"/>
              <a:t>(= indivíduos que não tiveram relações sexuais no nosso passado evolutivo não são os nossos ancestrais</a:t>
            </a:r>
            <a:r>
              <a:rPr lang="pt-BR" sz="2000" dirty="0" smtClean="0"/>
              <a:t>)</a:t>
            </a:r>
          </a:p>
          <a:p>
            <a:pPr algn="just" eaLnBrk="1" hangingPunct="1"/>
            <a:r>
              <a:rPr lang="pt-BR" sz="2000" b="1" i="1" dirty="0" smtClean="0"/>
              <a:t>Psicologia sexual </a:t>
            </a:r>
            <a:r>
              <a:rPr lang="pt-BR" sz="2000" dirty="0" smtClean="0"/>
              <a:t>é o conjunto de capacidades/tendências psicológicas, cognitivas e comportamentais que têm algumas vantagens reprodutivas (mais do que vantagens para sobrevivência), como por exemplo tendências a flerte; competição com rivais; critérios para um parceiro/a sexual; relacionamentos de curto prazo; formação e manutenção de relacionamento de longo prazo; comprometimento emocional; termino de relacionamento; infidelidade; guarda de parceiro/a...) (</a:t>
            </a:r>
            <a:r>
              <a:rPr lang="pt-BR" sz="2000" i="1" dirty="0" smtClean="0"/>
              <a:t>Geher, Miller, 2008</a:t>
            </a:r>
            <a:r>
              <a:rPr lang="pt-BR" sz="2000" dirty="0" smtClean="0"/>
              <a:t>)</a:t>
            </a:r>
          </a:p>
          <a:p>
            <a:pPr algn="just" eaLnBrk="1" hangingPunct="1"/>
            <a:r>
              <a:rPr lang="pt-BR" sz="2000" dirty="0" smtClean="0"/>
              <a:t>Do ponto de vista distal (funcional), ambos os sexos "querem“ aumentar/otimizar o sucesso reprodutivo deles, e ambos os sexos tem várias estratégias e táticas sexuais a disposição para atingir o melhor possível em dadas condições (pessoais, ambientais)</a:t>
            </a:r>
          </a:p>
        </p:txBody>
      </p:sp>
    </p:spTree>
    <p:extLst>
      <p:ext uri="{BB962C8B-B14F-4D97-AF65-F5344CB8AC3E}">
        <p14:creationId xmlns:p14="http://schemas.microsoft.com/office/powerpoint/2010/main" xmlns="" val="1668062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en-US" smtClean="0"/>
              <a:t>Estratégias sexuais</a:t>
            </a:r>
            <a:endParaRPr lang="cs-CZ" smtClean="0"/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179388" y="836613"/>
            <a:ext cx="8208962" cy="5832475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100" dirty="0" smtClean="0"/>
              <a:t>Para aumentar o sucesso reprodutivo, os dois sexos podem usar estratégias um pouco diferentes, por causa das diferenças nos investimentos mínimos na reprodução, e sucesso reprodutivo máximo potencial (</a:t>
            </a:r>
            <a:r>
              <a:rPr lang="pt-BR" sz="2100" i="1" dirty="0" smtClean="0"/>
              <a:t>Trivers, 1972</a:t>
            </a:r>
            <a:r>
              <a:rPr lang="pt-BR" sz="2100" dirty="0" smtClean="0"/>
              <a:t>)</a:t>
            </a:r>
          </a:p>
          <a:p>
            <a:pPr algn="just" eaLnBrk="1" hangingPunct="1"/>
            <a:r>
              <a:rPr lang="pt-BR" sz="2100" dirty="0" smtClean="0"/>
              <a:t>= em geral, a psicologia sexual difere um pouco entre homens e mulheres</a:t>
            </a:r>
          </a:p>
          <a:p>
            <a:pPr algn="just" eaLnBrk="1" hangingPunct="1">
              <a:buFontTx/>
              <a:buChar char="-"/>
            </a:pPr>
            <a:r>
              <a:rPr lang="pt-BR" sz="2100" b="1" i="1" dirty="0" smtClean="0"/>
              <a:t>Estratégias</a:t>
            </a:r>
            <a:r>
              <a:rPr lang="pt-BR" sz="2100" dirty="0" smtClean="0"/>
              <a:t> são métodos para resolver problemas e para efetuar os objetivos</a:t>
            </a:r>
          </a:p>
          <a:p>
            <a:pPr algn="just" eaLnBrk="1" hangingPunct="1">
              <a:buFontTx/>
              <a:buChar char="-"/>
            </a:pPr>
            <a:r>
              <a:rPr lang="pt-BR" sz="2100" b="1" i="1" dirty="0" smtClean="0"/>
              <a:t>Adaptações</a:t>
            </a:r>
            <a:r>
              <a:rPr lang="pt-BR" sz="2100" dirty="0" smtClean="0"/>
              <a:t> são soluções evoluídas para resolver os problemas ligados com sobrevivência e reprodução</a:t>
            </a:r>
          </a:p>
          <a:p>
            <a:pPr algn="just" eaLnBrk="1" hangingPunct="1">
              <a:buFontTx/>
              <a:buChar char="-"/>
            </a:pPr>
            <a:r>
              <a:rPr lang="pt-BR" sz="2100" dirty="0" smtClean="0"/>
              <a:t>As </a:t>
            </a:r>
            <a:r>
              <a:rPr lang="pt-BR" sz="2100" b="1" i="1" dirty="0" smtClean="0"/>
              <a:t>estratégias sexuais </a:t>
            </a:r>
            <a:r>
              <a:rPr lang="pt-BR" sz="2100" dirty="0" smtClean="0"/>
              <a:t>são soluções adaptativas para problemas ligados com sexualidade e reprodução</a:t>
            </a:r>
          </a:p>
          <a:p>
            <a:pPr algn="just" eaLnBrk="1" hangingPunct="1">
              <a:buFontTx/>
              <a:buChar char="-"/>
            </a:pPr>
            <a:r>
              <a:rPr lang="pt-BR" sz="2100" dirty="0" smtClean="0"/>
              <a:t>não escolhemos parceiros de forma aleatória; não sentimos atração por parceiros indiscriminadamente; não competimos com os rivais porque não temos nada melhor para fazer; não sofremos para manter um relacionamento obviamente disfuncional só porque seguimos a nossa religião</a:t>
            </a:r>
          </a:p>
          <a:p>
            <a:pPr algn="just" eaLnBrk="1" hangingPunct="1">
              <a:buFontTx/>
              <a:buNone/>
            </a:pPr>
            <a:r>
              <a:rPr lang="pt-BR" sz="2100" dirty="0" smtClean="0"/>
              <a:t>= acasalamento humano é em parte estratégico e as nossas estratégias evoluíram por aumentarem sucesso reprodutivo</a:t>
            </a:r>
          </a:p>
        </p:txBody>
      </p:sp>
    </p:spTree>
    <p:extLst>
      <p:ext uri="{BB962C8B-B14F-4D97-AF65-F5344CB8AC3E}">
        <p14:creationId xmlns:p14="http://schemas.microsoft.com/office/powerpoint/2010/main" xmlns="" val="54370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889875" cy="1311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 smtClean="0"/>
              <a:t>Estratégias sexuais e reprodutivas</a:t>
            </a: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58775" y="1670075"/>
            <a:ext cx="4356100" cy="1902941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000" dirty="0" smtClean="0"/>
              <a:t>Estratégia de curto prazo, poligamia</a:t>
            </a:r>
            <a:endParaRPr lang="cs-CZ" sz="2000" dirty="0" smtClean="0"/>
          </a:p>
          <a:p>
            <a:pPr eaLnBrk="1" hangingPunct="1">
              <a:buFontTx/>
              <a:buChar char="-"/>
            </a:pPr>
            <a:r>
              <a:rPr lang="pt-BR" sz="2000" dirty="0" smtClean="0"/>
              <a:t>Maximização de número de parceiros/parceiras sexuais</a:t>
            </a:r>
            <a:endParaRPr lang="cs-CZ" sz="2000" dirty="0" smtClean="0"/>
          </a:p>
          <a:p>
            <a:pPr eaLnBrk="1" hangingPunct="1">
              <a:buFontTx/>
              <a:buChar char="-"/>
            </a:pPr>
            <a:r>
              <a:rPr lang="cs-CZ" sz="2000" dirty="0" err="1" smtClean="0"/>
              <a:t>Minimiz</a:t>
            </a:r>
            <a:r>
              <a:rPr lang="pt-BR" sz="2000" dirty="0" smtClean="0"/>
              <a:t>ação de cuidado parental</a:t>
            </a:r>
            <a:endParaRPr lang="cs-CZ" sz="2000" dirty="0" smtClean="0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508500" y="1628800"/>
            <a:ext cx="4167188" cy="1944216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sz="2000" dirty="0" smtClean="0"/>
              <a:t>Estratégia de longo prazo, monogamia</a:t>
            </a:r>
            <a:endParaRPr lang="cs-CZ" sz="2000" dirty="0" smtClean="0"/>
          </a:p>
          <a:p>
            <a:pPr algn="r" eaLnBrk="1" hangingPunct="1">
              <a:buFontTx/>
              <a:buChar char="-"/>
            </a:pPr>
            <a:r>
              <a:rPr lang="pt-BR" sz="2000" dirty="0" smtClean="0"/>
              <a:t>Escolha de parceiros/parceiras de qualidade alta</a:t>
            </a:r>
            <a:r>
              <a:rPr lang="cs-CZ" sz="2000" dirty="0" smtClean="0"/>
              <a:t>, </a:t>
            </a:r>
            <a:r>
              <a:rPr lang="pt-BR" sz="2000" dirty="0" smtClean="0"/>
              <a:t>que investe na prole</a:t>
            </a:r>
            <a:endParaRPr lang="cs-CZ" sz="2000" dirty="0" smtClean="0"/>
          </a:p>
        </p:txBody>
      </p:sp>
      <p:pic>
        <p:nvPicPr>
          <p:cNvPr id="10" name="Imagem 9" descr="Callorhinus_ursinus_and_har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05263"/>
            <a:ext cx="410368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hare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263"/>
            <a:ext cx="55118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Male-hamadryas-baboon-with-his-harem-of-females-and-thier-young.jpg"/>
          <p:cNvPicPr>
            <a:picLocks noChangeAspect="1"/>
          </p:cNvPicPr>
          <p:nvPr/>
        </p:nvPicPr>
        <p:blipFill>
          <a:blip r:embed="rId4" cstate="print"/>
          <a:srcRect t="16750" b="8002"/>
          <a:stretch>
            <a:fillRect/>
          </a:stretch>
        </p:blipFill>
        <p:spPr bwMode="auto">
          <a:xfrm>
            <a:off x="0" y="4005263"/>
            <a:ext cx="52927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 descr="bees har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006850"/>
            <a:ext cx="40322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one woman and five husband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030663"/>
            <a:ext cx="3455988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monog gibb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5863" y="3933825"/>
            <a:ext cx="41481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monog.jpg"/>
          <p:cNvPicPr>
            <a:picLocks noChangeAspect="1"/>
          </p:cNvPicPr>
          <p:nvPr/>
        </p:nvPicPr>
        <p:blipFill>
          <a:blip r:embed="rId8" cstate="print"/>
          <a:srcRect b="42404"/>
          <a:stretch>
            <a:fillRect/>
          </a:stretch>
        </p:blipFill>
        <p:spPr bwMode="auto">
          <a:xfrm>
            <a:off x="5148263" y="4005263"/>
            <a:ext cx="38242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6" descr="albatros_z.jpg.134745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263" y="4221163"/>
            <a:ext cx="38401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836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pt-BR" dirty="0" smtClean="0"/>
              <a:t>Estratégias sexuais e reprodutivas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5111750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pt-BR" sz="2000" dirty="0" smtClean="0"/>
              <a:t>Estratégias de longo prazo e de curto prazo existem nos homens e nas mulheres </a:t>
            </a:r>
          </a:p>
          <a:p>
            <a:pPr algn="just" eaLnBrk="1" hangingPunct="1">
              <a:buFontTx/>
              <a:buNone/>
            </a:pPr>
            <a:endParaRPr lang="pt-BR" sz="2000" dirty="0" smtClean="0"/>
          </a:p>
          <a:p>
            <a:pPr algn="just" eaLnBrk="1" hangingPunct="1">
              <a:buFontTx/>
              <a:buNone/>
            </a:pPr>
            <a:r>
              <a:rPr lang="pt-BR" sz="2000" dirty="0" smtClean="0"/>
              <a:t>Estratégias sexuais pluralísticas nos homens</a:t>
            </a:r>
          </a:p>
          <a:p>
            <a:pPr algn="just" eaLnBrk="1" hangingPunct="1">
              <a:buFontTx/>
              <a:buNone/>
            </a:pPr>
            <a:r>
              <a:rPr lang="pt-BR" sz="2000" b="1" u="sng" dirty="0" smtClean="0"/>
              <a:t>Estratégia de curto prazo</a:t>
            </a:r>
            <a:r>
              <a:rPr lang="pt-BR" sz="2000" dirty="0" smtClean="0"/>
              <a:t>: táticas que aumentam a probabilidade de encontro sexual, e minimizam a probabilidade de cuidado parental</a:t>
            </a:r>
          </a:p>
          <a:p>
            <a:pPr algn="just" eaLnBrk="1" hangingPunct="1">
              <a:buFontTx/>
              <a:buNone/>
            </a:pPr>
            <a:r>
              <a:rPr lang="pt-BR" sz="2000" dirty="0" smtClean="0"/>
              <a:t>	Vantagens: potencialmente um número grande de descendentes</a:t>
            </a:r>
          </a:p>
          <a:p>
            <a:pPr algn="just" eaLnBrk="1" hangingPunct="1">
              <a:buFontTx/>
              <a:buNone/>
            </a:pPr>
            <a:r>
              <a:rPr lang="pt-BR" sz="2000" dirty="0" smtClean="0"/>
              <a:t>	Desvantagens: nenhum cuidado parental = sobrevivência da prole diminuída</a:t>
            </a:r>
          </a:p>
          <a:p>
            <a:pPr algn="just" eaLnBrk="1" hangingPunct="1">
              <a:buFontTx/>
              <a:buNone/>
            </a:pPr>
            <a:r>
              <a:rPr lang="pt-BR" sz="2000" b="1" u="sng" dirty="0" smtClean="0"/>
              <a:t>Estratégia de longo prazo</a:t>
            </a:r>
          </a:p>
          <a:p>
            <a:pPr algn="just" eaLnBrk="1" hangingPunct="1">
              <a:buFontTx/>
              <a:buNone/>
            </a:pPr>
            <a:r>
              <a:rPr lang="pt-BR" sz="2000" dirty="0" smtClean="0"/>
              <a:t>	 Desvantagens: acesso limitado a outras parceiras, cuidado e investimentos paternos exigentes</a:t>
            </a:r>
          </a:p>
          <a:p>
            <a:pPr algn="just" eaLnBrk="1" hangingPunct="1">
              <a:buFontTx/>
              <a:buNone/>
            </a:pPr>
            <a:r>
              <a:rPr lang="pt-BR" sz="2000" dirty="0" smtClean="0"/>
              <a:t>	Vantagens: maior certeza da paternidade, aumento de chances da prole para sobreviver à idade reprodutiva</a:t>
            </a:r>
          </a:p>
        </p:txBody>
      </p:sp>
    </p:spTree>
    <p:extLst>
      <p:ext uri="{BB962C8B-B14F-4D97-AF65-F5344CB8AC3E}">
        <p14:creationId xmlns:p14="http://schemas.microsoft.com/office/powerpoint/2010/main" xmlns="" val="3611181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smtClean="0"/>
              <a:t>Estratégias sexuais pluralísticas nas mulheres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2175"/>
          </a:xfrm>
        </p:spPr>
        <p:txBody>
          <a:bodyPr/>
          <a:lstStyle/>
          <a:p>
            <a:r>
              <a:rPr lang="pt-BR" sz="2400" dirty="0" smtClean="0"/>
              <a:t>Por que as mulheres prosseguem a estratégia sexual de curto prazo?</a:t>
            </a:r>
            <a:endParaRPr lang="cs-CZ" sz="2400" dirty="0" smtClean="0"/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68313" y="2492896"/>
            <a:ext cx="8207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 dirty="0"/>
              <a:t>1. hipótese de recursos</a:t>
            </a:r>
            <a:r>
              <a:rPr lang="pt-BR" sz="2000" dirty="0"/>
              <a:t> - aquisição de recursos imediatos = mulheres relatam que elas recebem joias, dinheiro, comida, ou a roupa por se envolver em relações de curto prazo</a:t>
            </a:r>
          </a:p>
          <a:p>
            <a:pPr algn="just"/>
            <a:r>
              <a:rPr lang="pt-BR" sz="2000" b="1" dirty="0"/>
              <a:t>2. hipóteses de troca do parceiro </a:t>
            </a:r>
            <a:r>
              <a:rPr lang="pt-BR" sz="2000" dirty="0"/>
              <a:t>– as mulheres usam um relacionamento de curto prazo como um meio para sair de um relacionamento não-funcional = sensação de que ela poderia encontrar alguém com quem ela seria mais compatível do que com o parceiro atual</a:t>
            </a:r>
          </a:p>
          <a:p>
            <a:pPr algn="just"/>
            <a:r>
              <a:rPr lang="pt-BR" sz="2000" b="1" dirty="0"/>
              <a:t>3. hipótese genética </a:t>
            </a:r>
            <a:r>
              <a:rPr lang="pt-BR" sz="2000" dirty="0"/>
              <a:t>- produzindo prole geneticamente mais diversa = preferências para maior masculinidade durante a ovulação, e tendência a flertar mais e ter encontros de curto prazo durante a ovulação</a:t>
            </a:r>
            <a:endParaRPr lang="en-US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</a:t>
            </a:r>
            <a:r>
              <a:rPr lang="pt-BR" sz="2400" dirty="0" smtClean="0"/>
              <a:t>estratégia sexual de longo prazo </a:t>
            </a:r>
            <a:r>
              <a:rPr lang="pt-BR" sz="2400" dirty="0" smtClean="0"/>
              <a:t>não é sempre </a:t>
            </a:r>
            <a:r>
              <a:rPr lang="pt-BR" sz="2400" dirty="0" smtClean="0"/>
              <a:t>vantagosa para as </a:t>
            </a:r>
            <a:r>
              <a:rPr lang="pt-BR" sz="2400" dirty="0" smtClean="0"/>
              <a:t>mulheres!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786393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Seleção natural </a:t>
            </a:r>
            <a:endParaRPr lang="cs-CZ" smtClean="0"/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179388" y="1600200"/>
            <a:ext cx="4892675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000" b="1" dirty="0" smtClean="0"/>
              <a:t>Genes codificando características que ajudam um organismo a sobreviver em um ambiente particular são preservados, </a:t>
            </a:r>
            <a:r>
              <a:rPr lang="pt-BR" sz="2000" dirty="0" smtClean="0"/>
              <a:t>enquanto os traços que diminuem a sobrevivência do organismo são eliminados, contra-selecionados</a:t>
            </a:r>
          </a:p>
          <a:p>
            <a:pPr algn="just">
              <a:lnSpc>
                <a:spcPct val="90000"/>
              </a:lnSpc>
            </a:pPr>
            <a:r>
              <a:rPr lang="pt-BR" sz="2000" dirty="0" smtClean="0"/>
              <a:t>Condição de qualquer seleção: hereditariedade, variabilidade interindividual - competição, e ambiente que muda</a:t>
            </a:r>
            <a:endParaRPr lang="cs-CZ" sz="2000" dirty="0" smtClean="0"/>
          </a:p>
          <a:p>
            <a:pPr algn="just">
              <a:lnSpc>
                <a:spcPct val="90000"/>
              </a:lnSpc>
            </a:pPr>
            <a:r>
              <a:rPr lang="pt-BR" sz="2000" dirty="0" smtClean="0"/>
              <a:t>Seleção artificial - criação de fenótipo útil; humano (ou outra espécie) é a pressão seletiva</a:t>
            </a:r>
          </a:p>
        </p:txBody>
      </p:sp>
      <p:pic>
        <p:nvPicPr>
          <p:cNvPr id="55300" name="Picture 15" descr="nat-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2863" y="1643063"/>
            <a:ext cx="40211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080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Diferenças entre sexos na psicologia sexual – exemplo de sociossexualidade</a:t>
            </a:r>
            <a:endParaRPr lang="cs-CZ" sz="3600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7672388" cy="2304256"/>
          </a:xfrm>
        </p:spPr>
        <p:txBody>
          <a:bodyPr/>
          <a:lstStyle/>
          <a:p>
            <a:pPr marL="457200" indent="-457200" algn="just" eaLnBrk="1" hangingPunct="1">
              <a:buNone/>
              <a:defRPr/>
            </a:pPr>
            <a:r>
              <a:rPr lang="pt-BR" sz="2400" b="1" i="1" dirty="0" smtClean="0"/>
              <a:t>Em média os homens tem maior sociossexualidade do que as mulheres: </a:t>
            </a:r>
            <a:r>
              <a:rPr lang="pt-BR" sz="2400" dirty="0" smtClean="0"/>
              <a:t>Interesse em fazer sexo casual, mais fantasias sexuais sobre parceiros casuais, </a:t>
            </a:r>
            <a:r>
              <a:rPr lang="pt-BR" sz="2400" dirty="0" smtClean="0"/>
              <a:t>maior </a:t>
            </a:r>
            <a:r>
              <a:rPr lang="pt-BR" sz="2400" dirty="0" smtClean="0"/>
              <a:t>desejo para </a:t>
            </a:r>
            <a:r>
              <a:rPr lang="pt-BR" sz="2400" dirty="0" smtClean="0"/>
              <a:t>relações </a:t>
            </a:r>
            <a:r>
              <a:rPr lang="pt-BR" sz="2400" dirty="0" smtClean="0"/>
              <a:t>sem </a:t>
            </a:r>
            <a:r>
              <a:rPr lang="pt-BR" sz="2400" dirty="0" smtClean="0"/>
              <a:t>comprometimento, </a:t>
            </a:r>
            <a:r>
              <a:rPr lang="pt-BR" sz="2400" dirty="0" smtClean="0"/>
              <a:t>e por variedade de parceiros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63" y="4176713"/>
          <a:ext cx="44291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6"/>
                <a:gridCol w="928694"/>
                <a:gridCol w="857256"/>
                <a:gridCol w="10001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Sex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respondents</a:t>
                      </a:r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Type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proposition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Date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House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69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r>
                        <a:rPr lang="en-US" dirty="0" smtClean="0"/>
                        <a:t>%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Females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56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685" name="TextovéPole 5"/>
          <p:cNvSpPr txBox="1">
            <a:spLocks noChangeArrowheads="1"/>
          </p:cNvSpPr>
          <p:nvPr/>
        </p:nvSpPr>
        <p:spPr bwMode="auto">
          <a:xfrm>
            <a:off x="0" y="37861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err="1" smtClean="0"/>
              <a:t>Percentage</a:t>
            </a:r>
            <a:r>
              <a:rPr lang="pt-BR" sz="2000" dirty="0" smtClean="0"/>
              <a:t>m de indivíduos a se engajar com a dada </a:t>
            </a:r>
            <a:r>
              <a:rPr lang="pt-BR" sz="2000" dirty="0" smtClean="0"/>
              <a:t>proposição </a:t>
            </a:r>
            <a:r>
              <a:rPr lang="pt-BR" dirty="0" smtClean="0"/>
              <a:t>(</a:t>
            </a:r>
            <a:r>
              <a:rPr lang="pt-BR" i="1" dirty="0" smtClean="0"/>
              <a:t>Clark &amp; Hatfield, 1989</a:t>
            </a:r>
            <a:r>
              <a:rPr lang="pt-BR" dirty="0" smtClean="0"/>
              <a:t>)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572000" y="4962525"/>
          <a:ext cx="44291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46"/>
                <a:gridCol w="928694"/>
                <a:gridCol w="857256"/>
                <a:gridCol w="10001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Sex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respondents</a:t>
                      </a:r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Type </a:t>
                      </a:r>
                      <a:r>
                        <a:rPr lang="cs-CZ" dirty="0" err="1" smtClean="0"/>
                        <a:t>of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proposition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Date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House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Sex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69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69</a:t>
                      </a:r>
                      <a:r>
                        <a:rPr lang="en-US" dirty="0" smtClean="0"/>
                        <a:t>%</a:t>
                      </a:r>
                      <a:endParaRPr lang="cs-C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Females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r>
                        <a:rPr lang="en-US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650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/>
          <p:cNvSpPr txBox="1"/>
          <p:nvPr/>
        </p:nvSpPr>
        <p:spPr>
          <a:xfrm>
            <a:off x="287016" y="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Sociosexualidade (SOI) =Disposição </a:t>
            </a:r>
            <a:r>
              <a:rPr lang="pt-BR" sz="2400" dirty="0" smtClean="0"/>
              <a:t>em se engajar em relações sexuais sem comprometimento afetivo (Penke and Asendorpf, 2008)</a:t>
            </a:r>
            <a:endParaRPr lang="pt-BR" sz="2400" dirty="0"/>
          </a:p>
        </p:txBody>
      </p:sp>
      <p:graphicFrame>
        <p:nvGraphicFramePr>
          <p:cNvPr id="9" name="Diagrama 4"/>
          <p:cNvGraphicFramePr/>
          <p:nvPr>
            <p:extLst>
              <p:ext uri="{D42A27DB-BD31-4B8C-83A1-F6EECF244321}">
                <p14:modId xmlns:p14="http://schemas.microsoft.com/office/powerpoint/2010/main" xmlns="" val="1106509539"/>
              </p:ext>
            </p:extLst>
          </p:nvPr>
        </p:nvGraphicFramePr>
        <p:xfrm>
          <a:off x="1943200" y="836712"/>
          <a:ext cx="5005064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 para a esquerda e para a direita 5"/>
          <p:cNvSpPr/>
          <p:nvPr/>
        </p:nvSpPr>
        <p:spPr>
          <a:xfrm>
            <a:off x="1110382" y="3501008"/>
            <a:ext cx="6269930" cy="3799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6"/>
          <p:cNvSpPr txBox="1"/>
          <p:nvPr/>
        </p:nvSpPr>
        <p:spPr>
          <a:xfrm>
            <a:off x="6652801" y="2780928"/>
            <a:ext cx="1416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IRRESTRITO</a:t>
            </a:r>
          </a:p>
          <a:p>
            <a:r>
              <a:rPr lang="pt-BR" sz="2000" dirty="0" smtClean="0"/>
              <a:t>Escore alto</a:t>
            </a:r>
          </a:p>
        </p:txBody>
      </p:sp>
      <p:sp>
        <p:nvSpPr>
          <p:cNvPr id="12" name="CaixaDeTexto 7"/>
          <p:cNvSpPr txBox="1"/>
          <p:nvPr/>
        </p:nvSpPr>
        <p:spPr>
          <a:xfrm>
            <a:off x="323528" y="2780928"/>
            <a:ext cx="1480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RESTRITO</a:t>
            </a:r>
          </a:p>
          <a:p>
            <a:r>
              <a:rPr lang="pt-BR" sz="2000" dirty="0" smtClean="0"/>
              <a:t>Escore baixo</a:t>
            </a:r>
          </a:p>
        </p:txBody>
      </p:sp>
      <p:sp>
        <p:nvSpPr>
          <p:cNvPr id="13" name="CaixaDeTexto 9"/>
          <p:cNvSpPr txBox="1"/>
          <p:nvPr/>
        </p:nvSpPr>
        <p:spPr>
          <a:xfrm>
            <a:off x="323528" y="3861048"/>
            <a:ext cx="8115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Diferenças em: escolha de parceiro, estilo de corte, estabilidade na relação, qualidade das relações, estilos de amor.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SOI no Brasil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251520" y="2329677"/>
          <a:ext cx="8532440" cy="2611491"/>
        </p:xfrm>
        <a:graphic>
          <a:graphicData uri="http://schemas.openxmlformats.org/drawingml/2006/table">
            <a:tbl>
              <a:tblPr/>
              <a:tblGrid>
                <a:gridCol w="1188867"/>
                <a:gridCol w="1560693"/>
                <a:gridCol w="1255402"/>
                <a:gridCol w="1215287"/>
                <a:gridCol w="1189845"/>
                <a:gridCol w="1177124"/>
                <a:gridCol w="945222"/>
              </a:tblGrid>
              <a:tr h="1305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Brazilian women (N = 174)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Arial"/>
                          <a:ea typeface="Calibri"/>
                          <a:cs typeface="Times New Roman"/>
                        </a:rPr>
                        <a:t>Mean(SD)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Czech women (N = 467)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/>
                          <a:ea typeface="Calibri"/>
                          <a:cs typeface="Times New Roman"/>
                        </a:rPr>
                        <a:t>Mean(SD)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Brazilian men (N = 82)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Arial"/>
                          <a:ea typeface="Calibri"/>
                          <a:cs typeface="Times New Roman"/>
                        </a:rPr>
                        <a:t>Mean(SD)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Czech men (N = 150)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Arial"/>
                          <a:ea typeface="Calibri"/>
                          <a:cs typeface="Times New Roman"/>
                        </a:rPr>
                        <a:t>Mean(SD)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F statistics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Partial Eta</a:t>
                      </a:r>
                      <a:r>
                        <a:rPr lang="en-US" sz="1600" baseline="30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SOI-</a:t>
                      </a:r>
                      <a:r>
                        <a:rPr lang="en-US" sz="1600" dirty="0" err="1">
                          <a:latin typeface="Arial"/>
                          <a:ea typeface="Calibri"/>
                          <a:cs typeface="Times New Roman"/>
                        </a:rPr>
                        <a:t>Beh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2.54(1.52)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2.73(1.56)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4.04(2.03)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2.76(1.59)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16.6**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.054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SOI-Att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4.89(2.76)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4.73(2.19)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7.54(1.98)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5.84(2.21)</a:t>
                      </a:r>
                      <a:r>
                        <a:rPr lang="en-US" sz="1600" baseline="300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40.0**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.121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SOI-Des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Calibri"/>
                          <a:cs typeface="Times New Roman"/>
                        </a:rPr>
                        <a:t>3.35(1.81)</a:t>
                      </a:r>
                      <a:r>
                        <a:rPr lang="en-US" sz="1600" baseline="30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Calibri"/>
                          <a:cs typeface="Times New Roman"/>
                        </a:rPr>
                        <a:t>3.20(1.68)</a:t>
                      </a:r>
                      <a:r>
                        <a:rPr lang="en-US" sz="1600" baseline="3000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5.75(1.92)</a:t>
                      </a:r>
                      <a:r>
                        <a:rPr lang="pt-BR" sz="1600" baseline="300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4.79(1.96)</a:t>
                      </a:r>
                      <a:r>
                        <a:rPr lang="pt-BR" sz="1600" baseline="300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71.3**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.198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SOI total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3.59(1.65)</a:t>
                      </a:r>
                      <a:r>
                        <a:rPr lang="pt-BR" sz="1600" baseline="30000" dirty="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3.55(1.41)</a:t>
                      </a:r>
                      <a:r>
                        <a:rPr lang="pt-BR" sz="1600" baseline="30000"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5.78(1.55)</a:t>
                      </a:r>
                      <a:r>
                        <a:rPr lang="pt-BR" sz="1600" baseline="30000" dirty="0"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4.46(1.49)</a:t>
                      </a:r>
                      <a:r>
                        <a:rPr lang="pt-BR" sz="1600" baseline="3000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Arial"/>
                          <a:ea typeface="Calibri"/>
                          <a:cs typeface="Times New Roman"/>
                        </a:rPr>
                        <a:t>61.0**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.174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19" marR="50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Elipsa 5"/>
          <p:cNvSpPr/>
          <p:nvPr/>
        </p:nvSpPr>
        <p:spPr>
          <a:xfrm>
            <a:off x="5436096" y="3501008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61653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Valentova et al., under review, Varella et al.,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363272" cy="597666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Schmitt, D. P. (2005). </a:t>
            </a:r>
            <a:r>
              <a:rPr lang="en-US" sz="2000" dirty="0" err="1" smtClean="0"/>
              <a:t>Sociosexuality</a:t>
            </a:r>
            <a:r>
              <a:rPr lang="en-US" sz="2000" dirty="0" smtClean="0"/>
              <a:t> from Argentina to Zimbabwe: A 48-nation study of sex, culture, and strategies of human mating. </a:t>
            </a:r>
            <a:r>
              <a:rPr lang="en-US" sz="2000" i="1" dirty="0" smtClean="0"/>
              <a:t>Behavioral and Brain Sciences</a:t>
            </a:r>
            <a:r>
              <a:rPr lang="en-US" sz="2000" dirty="0" smtClean="0"/>
              <a:t>, </a:t>
            </a:r>
            <a:r>
              <a:rPr lang="en-US" sz="2000" i="1" dirty="0" smtClean="0"/>
              <a:t>28</a:t>
            </a:r>
            <a:r>
              <a:rPr lang="en-US" sz="2000" dirty="0" smtClean="0"/>
              <a:t>(2), 247-275.</a:t>
            </a:r>
          </a:p>
          <a:p>
            <a:pPr algn="just"/>
            <a:r>
              <a:rPr lang="en-US" sz="2000" dirty="0" err="1" smtClean="0"/>
              <a:t>Estudo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48 </a:t>
            </a:r>
            <a:r>
              <a:rPr lang="en-US" sz="2000" dirty="0" err="1" smtClean="0"/>
              <a:t>países</a:t>
            </a:r>
            <a:r>
              <a:rPr lang="en-US" sz="2000" dirty="0" smtClean="0"/>
              <a:t>, </a:t>
            </a:r>
            <a:r>
              <a:rPr lang="cs-CZ" sz="2000" dirty="0" smtClean="0"/>
              <a:t>14</a:t>
            </a:r>
            <a:r>
              <a:rPr lang="pt-BR" sz="2000" dirty="0" smtClean="0"/>
              <a:t>.</a:t>
            </a:r>
            <a:r>
              <a:rPr lang="cs-CZ" sz="2000" dirty="0" smtClean="0"/>
              <a:t>059 </a:t>
            </a:r>
            <a:r>
              <a:rPr lang="pt-BR" sz="2000" dirty="0" smtClean="0"/>
              <a:t> participantes, 26 línguas</a:t>
            </a:r>
            <a:endParaRPr lang="en-US" sz="2000" dirty="0" smtClean="0"/>
          </a:p>
          <a:p>
            <a:pPr algn="just"/>
            <a:r>
              <a:rPr lang="en-US" sz="2000" dirty="0" err="1" smtClean="0"/>
              <a:t>Testando</a:t>
            </a:r>
            <a:r>
              <a:rPr lang="en-US" sz="2000" dirty="0" smtClean="0"/>
              <a:t> </a:t>
            </a:r>
            <a:r>
              <a:rPr lang="en-US" sz="2000" dirty="0" err="1" smtClean="0"/>
              <a:t>várias</a:t>
            </a:r>
            <a:r>
              <a:rPr lang="en-US" sz="2000" dirty="0" smtClean="0"/>
              <a:t> </a:t>
            </a:r>
            <a:r>
              <a:rPr lang="en-US" sz="2000" dirty="0" err="1" smtClean="0"/>
              <a:t>teorias</a:t>
            </a:r>
            <a:r>
              <a:rPr lang="en-US" sz="2000" dirty="0" smtClean="0"/>
              <a:t>, incl. </a:t>
            </a:r>
            <a:r>
              <a:rPr lang="en-US" sz="2000" b="1" dirty="0" err="1" smtClean="0"/>
              <a:t>teoria</a:t>
            </a:r>
            <a:r>
              <a:rPr lang="en-US" sz="2000" dirty="0" smtClean="0"/>
              <a:t> </a:t>
            </a:r>
            <a:r>
              <a:rPr lang="en-US" sz="2000" b="1" dirty="0" smtClean="0"/>
              <a:t>de </a:t>
            </a:r>
            <a:r>
              <a:rPr lang="pt-BR" sz="2000" b="1" dirty="0" smtClean="0"/>
              <a:t>pluralismo estratégico </a:t>
            </a:r>
            <a:r>
              <a:rPr lang="en-US" sz="2000" dirty="0" smtClean="0"/>
              <a:t>(</a:t>
            </a:r>
            <a:r>
              <a:rPr lang="en-US" sz="2000" dirty="0" err="1" smtClean="0"/>
              <a:t>Gangestad</a:t>
            </a:r>
            <a:r>
              <a:rPr lang="en-US" sz="2000" dirty="0" smtClean="0"/>
              <a:t> &amp; Simpson, 2000) e </a:t>
            </a:r>
            <a:r>
              <a:rPr lang="en-US" sz="2000" b="1" dirty="0" err="1" smtClean="0"/>
              <a:t>teoria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estruturas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sociais</a:t>
            </a:r>
            <a:r>
              <a:rPr lang="en-US" sz="2000" dirty="0" smtClean="0"/>
              <a:t> (</a:t>
            </a:r>
            <a:r>
              <a:rPr lang="en-US" sz="2000" dirty="0" err="1" smtClean="0"/>
              <a:t>Eagly</a:t>
            </a:r>
            <a:r>
              <a:rPr lang="en-US" sz="2000" dirty="0" smtClean="0"/>
              <a:t> &amp; Wood, 1999)</a:t>
            </a:r>
          </a:p>
          <a:p>
            <a:pPr algn="just"/>
            <a:r>
              <a:rPr lang="en-US" sz="2000" b="1" dirty="0" err="1" smtClean="0"/>
              <a:t>Teoria</a:t>
            </a:r>
            <a:r>
              <a:rPr lang="en-US" sz="2000" b="1" dirty="0" smtClean="0"/>
              <a:t> de </a:t>
            </a:r>
            <a:r>
              <a:rPr lang="pt-BR" sz="2000" b="1" dirty="0" smtClean="0"/>
              <a:t>pluralismo estratégico </a:t>
            </a:r>
            <a:r>
              <a:rPr lang="en-US" sz="2000" dirty="0" smtClean="0"/>
              <a:t>-</a:t>
            </a:r>
            <a:r>
              <a:rPr lang="pt-BR" sz="2000" dirty="0" smtClean="0"/>
              <a:t> os humanos (e outros organismos) possuem um menu de estratégias de acasalamento alternativas que podem seguir (ver também Buss &amp; Schmitt 1993; Gross 1996; Simpson &amp; Orina 2003; Thiessen, 1994). A estratégia que os indivíduos seguem depende da condição dos ambientes locais. Quando os ambientes locais são exigentes e as dificuldades de criar </a:t>
            </a:r>
            <a:r>
              <a:rPr lang="pt-BR" sz="2000" dirty="0" smtClean="0"/>
              <a:t>filhos são grandes, </a:t>
            </a:r>
            <a:r>
              <a:rPr lang="pt-BR" sz="2000" dirty="0" smtClean="0"/>
              <a:t>a necessidade </a:t>
            </a:r>
            <a:r>
              <a:rPr lang="pt-BR" sz="2000" dirty="0" smtClean="0"/>
              <a:t>de </a:t>
            </a:r>
            <a:r>
              <a:rPr lang="pt-BR" sz="2000" dirty="0" smtClean="0"/>
              <a:t>cuidados bipartais aumenta. Nesse tipo de ambiente a importância da fidelidade e do forte investimento familiar deve aumentar, e a sociossexualidade diminuir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421282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/>
              <a:t>Teoria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estruturas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sociais</a:t>
            </a:r>
            <a:r>
              <a:rPr lang="en-US" sz="2400" b="1" dirty="0" smtClean="0"/>
              <a:t> - </a:t>
            </a:r>
            <a:r>
              <a:rPr lang="pt-BR" sz="2400" dirty="0" smtClean="0"/>
              <a:t>Homens e mulheres não contém adaptações diferenciadas pelo sexo que produziriam diferenças sexuais universais. A teoria assume que as diferenças nas mentes dos homens e das mulheres surgem principalmente da experiência e da socialização. Assim, quando homens e mulheres parecem ou se </a:t>
            </a:r>
            <a:r>
              <a:rPr lang="pt-BR" sz="2400" dirty="0" smtClean="0"/>
              <a:t>comportam </a:t>
            </a:r>
            <a:r>
              <a:rPr lang="pt-BR" sz="2400" dirty="0" smtClean="0"/>
              <a:t>diferentmente, é porque receberam socialização diferente ao longo do desenvolvimento - particularmente aquelas experiências e expectativas associadas aos papéis sexuais </a:t>
            </a:r>
            <a:r>
              <a:rPr lang="pt-BR" sz="2400" dirty="0" smtClean="0"/>
              <a:t>dicotómicos associados ao </a:t>
            </a:r>
            <a:r>
              <a:rPr lang="pt-BR" sz="2400" dirty="0" smtClean="0"/>
              <a:t>grau de patriarcado (Buss &amp; Barnes 1986; Eagly, 1987; LaFrance et al 2003, Maccoby 1998; Reiss, 1986).</a:t>
            </a:r>
          </a:p>
        </p:txBody>
      </p:sp>
    </p:spTree>
    <p:extLst>
      <p:ext uri="{BB962C8B-B14F-4D97-AF65-F5344CB8AC3E}">
        <p14:creationId xmlns:p14="http://schemas.microsoft.com/office/powerpoint/2010/main" xmlns="" val="819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5767" t="9375" r="9645" b="39649"/>
          <a:stretch>
            <a:fillRect/>
          </a:stretch>
        </p:blipFill>
        <p:spPr bwMode="auto">
          <a:xfrm>
            <a:off x="144016" y="-1"/>
            <a:ext cx="8676456" cy="676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61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de estruturas sociais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5893" t="4863" r="9947" b="59159"/>
          <a:stretch>
            <a:fillRect/>
          </a:stretch>
        </p:blipFill>
        <p:spPr bwMode="auto">
          <a:xfrm>
            <a:off x="-1" y="1628800"/>
            <a:ext cx="9144001" cy="50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55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de stratégias pluralísticas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0199" t="4504" r="6751" b="67908"/>
          <a:stretch>
            <a:fillRect/>
          </a:stretch>
        </p:blipFill>
        <p:spPr bwMode="auto">
          <a:xfrm>
            <a:off x="0" y="1628800"/>
            <a:ext cx="9144000" cy="393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64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Teoria de estruturas sociais &amp; </a:t>
            </a:r>
            <a:br>
              <a:rPr lang="pt-BR" dirty="0" smtClean="0"/>
            </a:br>
            <a:r>
              <a:rPr lang="pt-BR" dirty="0" smtClean="0"/>
              <a:t>Teoria de pluralismo estratégico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O acesso das mulheres a uma maior liberdade política, econômica e relacional está vinculado culturalmente a diferenças sexuais mais moderadas, principalmente devido ao aumento significativo das mulheres na sociossexualidade</a:t>
            </a:r>
          </a:p>
          <a:p>
            <a:pPr algn="just"/>
            <a:r>
              <a:rPr lang="pt-BR" dirty="0" smtClean="0"/>
              <a:t>Mesmo em países com menor grau de diferenças entre papeis de gênero, as magnitudes de diferenças em sociossexualidade é grande</a:t>
            </a:r>
          </a:p>
          <a:p>
            <a:pPr algn="just"/>
            <a:r>
              <a:rPr lang="pt-BR" dirty="0" smtClean="0"/>
              <a:t>= mesmo com a total igualdade de gêneros a diferença em sociossexualidade provavelmente não desaparece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Ambientes severos e exigentes para a reprodução (por exemplo, taxas elevadas de bebês com baixo peso ao nascer, mortalidade pré e pós natal) estão associados a uma diminuição na sociosexualidade, especialmente nas mulheres</a:t>
            </a:r>
          </a:p>
          <a:p>
            <a:pPr algn="just"/>
            <a:r>
              <a:rPr lang="pt-BR" dirty="0" smtClean="0"/>
              <a:t>Em países mais difíceis as mulheres se movem em direção à monogamia,  enquanto os homens tendem a permanecer relativamente promíscuos, e as diferenças entre sexos na sociosexualidade tornam-se maiores</a:t>
            </a:r>
          </a:p>
          <a:p>
            <a:pPr algn="just"/>
            <a:r>
              <a:rPr lang="pt-BR" dirty="0" smtClean="0"/>
              <a:t>Em ambientes menos severos, as mulheres parecem se aproximar aos níveis masculinos </a:t>
            </a:r>
            <a:r>
              <a:rPr lang="pt-BR" dirty="0" smtClean="0"/>
              <a:t>em </a:t>
            </a:r>
            <a:r>
              <a:rPr lang="pt-BR" dirty="0" smtClean="0"/>
              <a:t>sociossexualidade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5373216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Conforme previsto pela teoria dos investimentos parentais (Trivers, 1972), as mulheres nunca atingem o nível dos homens na sociossexualidade</a:t>
            </a:r>
          </a:p>
          <a:p>
            <a:pPr algn="just"/>
            <a:r>
              <a:rPr lang="pt-BR" dirty="0" smtClean="0"/>
              <a:t> - os homens e as mulheres seguem estratégias de acasalamento condicionais, e às vezes em respostas adaptativas aos ambientes locais as diferenças entre sexos na sociosexualidade são reduzidos para níveis relativamente </a:t>
            </a:r>
            <a:r>
              <a:rPr lang="pt-BR" dirty="0" smtClean="0"/>
              <a:t>pequenos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47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6767513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Estratégia mista em mulhers - bom </a:t>
            </a:r>
            <a:r>
              <a:rPr lang="pt-BR" sz="3600" dirty="0" smtClean="0"/>
              <a:t>pai, bom provedor e/ou </a:t>
            </a:r>
            <a:r>
              <a:rPr lang="pt-BR" sz="3600" dirty="0" smtClean="0"/>
              <a:t>sexy amante?</a:t>
            </a:r>
            <a:endParaRPr lang="cs-CZ" sz="3600" dirty="0" smtClean="0"/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>
          <a:xfrm>
            <a:off x="107950" y="1639888"/>
            <a:ext cx="6553200" cy="4309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dirty="0" smtClean="0"/>
              <a:t>Investimentos </a:t>
            </a:r>
            <a:r>
              <a:rPr lang="pt-BR" sz="2000" dirty="0" smtClean="0"/>
              <a:t>diretos </a:t>
            </a:r>
            <a:r>
              <a:rPr lang="pt-BR" sz="2000" dirty="0" smtClean="0"/>
              <a:t>(bom pai = interação </a:t>
            </a:r>
            <a:r>
              <a:rPr lang="pt-BR" sz="2000" dirty="0" smtClean="0"/>
              <a:t>com a </a:t>
            </a:r>
            <a:r>
              <a:rPr lang="pt-BR" sz="2000" dirty="0" smtClean="0"/>
              <a:t>prole, bom provedor = recursos) </a:t>
            </a:r>
            <a:r>
              <a:rPr lang="pt-BR" sz="2000" dirty="0" smtClean="0"/>
              <a:t>X indiretos (genes) na reprodução</a:t>
            </a:r>
          </a:p>
          <a:p>
            <a:pPr algn="just" eaLnBrk="1" hangingPunct="1"/>
            <a:r>
              <a:rPr lang="pt-BR" sz="2000" dirty="0" smtClean="0"/>
              <a:t>Um homem não possui todas estas características – ex. um bom pai não tem potencial </a:t>
            </a:r>
            <a:r>
              <a:rPr lang="pt-BR" sz="2000" dirty="0" smtClean="0"/>
              <a:t>genético muito </a:t>
            </a:r>
            <a:r>
              <a:rPr lang="pt-BR" sz="2000" dirty="0" smtClean="0"/>
              <a:t>bom, enquanto outro homem tem genes </a:t>
            </a:r>
            <a:r>
              <a:rPr lang="pt-BR" sz="2000" dirty="0" smtClean="0"/>
              <a:t>de alta qualidade, mas menor ou nenhuma vontade de </a:t>
            </a:r>
            <a:r>
              <a:rPr lang="pt-BR" sz="2000" dirty="0" smtClean="0"/>
              <a:t>se comprometer e </a:t>
            </a:r>
            <a:r>
              <a:rPr lang="pt-BR" sz="2000" dirty="0" smtClean="0"/>
              <a:t>investir na </a:t>
            </a:r>
            <a:r>
              <a:rPr lang="pt-BR" sz="2000" dirty="0" smtClean="0"/>
              <a:t>prole</a:t>
            </a:r>
            <a:endParaRPr lang="pt-BR" sz="2000" dirty="0" smtClean="0"/>
          </a:p>
          <a:p>
            <a:pPr algn="just" eaLnBrk="1" hangingPunct="1"/>
            <a:r>
              <a:rPr lang="pt-BR" sz="2000" dirty="0" smtClean="0"/>
              <a:t>Estratégia mista: As mulheres podem usar ambas as estratégias ao mesmo tempo: ficar em um relacionamento comprometido com um "bom </a:t>
            </a:r>
            <a:r>
              <a:rPr lang="pt-BR" sz="2000" dirty="0" smtClean="0"/>
              <a:t>pai“ ou um “bom provedor”, </a:t>
            </a:r>
            <a:r>
              <a:rPr lang="pt-BR" sz="2000" dirty="0" smtClean="0"/>
              <a:t>enquanto tendo relações casuais com </a:t>
            </a:r>
            <a:r>
              <a:rPr lang="pt-BR" sz="2000" dirty="0" smtClean="0"/>
              <a:t>“bons genes”</a:t>
            </a:r>
          </a:p>
          <a:p>
            <a:pPr algn="just"/>
            <a:r>
              <a:rPr lang="en-US" sz="2000" dirty="0" smtClean="0"/>
              <a:t>Buss, D. M., &amp; Shackelford, T. K. (2008). </a:t>
            </a:r>
            <a:r>
              <a:rPr lang="en-US" sz="2000" b="1" dirty="0" smtClean="0"/>
              <a:t>Attractive women want it all: Good genes, economic investment, parenting proclivities, and emotional commitment</a:t>
            </a:r>
            <a:r>
              <a:rPr lang="en-US" sz="2000" dirty="0" smtClean="0"/>
              <a:t>. </a:t>
            </a:r>
            <a:r>
              <a:rPr lang="en-US" sz="2000" i="1" dirty="0" smtClean="0"/>
              <a:t>Evolutionary Psychology</a:t>
            </a:r>
            <a:r>
              <a:rPr lang="en-US" sz="2000" dirty="0" smtClean="0"/>
              <a:t>, </a:t>
            </a:r>
            <a:r>
              <a:rPr lang="en-US" sz="2000" i="1" dirty="0" smtClean="0"/>
              <a:t>6</a:t>
            </a:r>
            <a:r>
              <a:rPr lang="en-US" sz="2000" dirty="0" smtClean="0"/>
              <a:t>(1), 147470490800600116.</a:t>
            </a:r>
            <a:endParaRPr lang="pt-BR" sz="2400" dirty="0" smtClean="0"/>
          </a:p>
        </p:txBody>
      </p:sp>
      <p:pic>
        <p:nvPicPr>
          <p:cNvPr id="75780" name="Obrázek 5" descr="attrm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0"/>
            <a:ext cx="2357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036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CaixaDeTexto 4"/>
          <p:cNvSpPr txBox="1">
            <a:spLocks noChangeArrowheads="1"/>
          </p:cNvSpPr>
          <p:nvPr/>
        </p:nvSpPr>
        <p:spPr bwMode="auto">
          <a:xfrm>
            <a:off x="539552" y="1484784"/>
            <a:ext cx="7704856" cy="2451735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b="1" dirty="0"/>
              <a:t>MAS</a:t>
            </a:r>
            <a:r>
              <a:rPr lang="pt-BR" sz="2400" dirty="0"/>
              <a:t> existem características que </a:t>
            </a:r>
            <a:r>
              <a:rPr lang="pt-BR" sz="2400" b="1" dirty="0"/>
              <a:t>não</a:t>
            </a:r>
            <a:r>
              <a:rPr lang="pt-BR" sz="2400" dirty="0"/>
              <a:t> aumentam a chance de sobrevivência (e.g. a cauda de pavão)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i="1" dirty="0"/>
              <a:t>Porque </a:t>
            </a:r>
            <a:r>
              <a:rPr lang="pt-BR" sz="2400" dirty="0"/>
              <a:t>existem características que prejudicam sobrevivência?</a:t>
            </a:r>
          </a:p>
          <a:p>
            <a:endParaRPr lang="pt-BR" dirty="0"/>
          </a:p>
        </p:txBody>
      </p:sp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Seleção natural </a:t>
            </a:r>
            <a:endParaRPr lang="cs-CZ" smtClean="0"/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2519362"/>
          </a:xfrm>
        </p:spPr>
        <p:txBody>
          <a:bodyPr/>
          <a:lstStyle/>
          <a:p>
            <a:pPr algn="just">
              <a:buFontTx/>
              <a:buNone/>
            </a:pPr>
            <a:endParaRPr lang="pt-BR" sz="2400" dirty="0" smtClean="0"/>
          </a:p>
        </p:txBody>
      </p:sp>
      <p:pic>
        <p:nvPicPr>
          <p:cNvPr id="56324" name="Imagem 3" descr="sex_select_Darw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650" y="3313113"/>
            <a:ext cx="21129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CaixaDeTexto 5"/>
          <p:cNvSpPr txBox="1">
            <a:spLocks noChangeArrowheads="1"/>
          </p:cNvSpPr>
          <p:nvPr/>
        </p:nvSpPr>
        <p:spPr bwMode="auto">
          <a:xfrm>
            <a:off x="7019925" y="6351588"/>
            <a:ext cx="194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Darwin: 1871</a:t>
            </a:r>
          </a:p>
        </p:txBody>
      </p:sp>
    </p:spTree>
    <p:extLst>
      <p:ext uri="{BB962C8B-B14F-4D97-AF65-F5344CB8AC3E}">
        <p14:creationId xmlns:p14="http://schemas.microsoft.com/office/powerpoint/2010/main" xmlns="" val="857184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pt-BR" dirty="0" smtClean="0"/>
              <a:t>Estratégia mista em </a:t>
            </a:r>
            <a:r>
              <a:rPr lang="pt-BR" dirty="0" smtClean="0"/>
              <a:t>homens?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000" dirty="0" smtClean="0"/>
              <a:t>A mulher é sempre uma “boa mãe”?</a:t>
            </a:r>
          </a:p>
          <a:p>
            <a:pPr algn="just"/>
            <a:r>
              <a:rPr lang="pt-BR" sz="2000" dirty="0" smtClean="0"/>
              <a:t>Ex. o traço da psicopatia subclínica diminui as tendências parentais e a qualidade de cuidado parental nos dois sexos (Valentova et al., under review)</a:t>
            </a:r>
          </a:p>
          <a:p>
            <a:pPr algn="just"/>
            <a:r>
              <a:rPr lang="pt-BR" sz="2000" dirty="0" smtClean="0"/>
              <a:t>o instinto materno foi exagerado e caricaturado pela sociedade moderna ocidental</a:t>
            </a:r>
          </a:p>
          <a:p>
            <a:pPr algn="just"/>
            <a:r>
              <a:rPr lang="pt-BR" sz="2000" dirty="0" smtClean="0"/>
              <a:t>As mães, como os pais, abandonam ou maltratam os filhos, várias mulheres em várias situações não querem ser mães, elas abortam e evitam a engravidar, em maioria de situações as mães também estão confusas depois do nascimento de filhos, têm sentimentos ambíguos, e sofrem depressão pós-parto (mais que homens)</a:t>
            </a:r>
          </a:p>
          <a:p>
            <a:pPr algn="just"/>
            <a:r>
              <a:rPr lang="pt-BR" sz="2000" dirty="0" smtClean="0"/>
              <a:t>Como os nososs ancestrais conseguiram se reproduzir e os filhos sobreviver?</a:t>
            </a:r>
          </a:p>
          <a:p>
            <a:pPr algn="just"/>
            <a:r>
              <a:rPr lang="en-US" sz="2000" dirty="0" err="1" smtClean="0"/>
              <a:t>Hrdy</a:t>
            </a:r>
            <a:r>
              <a:rPr lang="en-US" sz="2000" dirty="0" smtClean="0"/>
              <a:t>, S. B. (2001). Mothers and others. </a:t>
            </a:r>
            <a:r>
              <a:rPr lang="en-US" sz="2000" i="1" dirty="0" smtClean="0"/>
              <a:t>Natural History</a:t>
            </a:r>
            <a:r>
              <a:rPr lang="en-US" sz="2000" dirty="0" smtClean="0"/>
              <a:t>, </a:t>
            </a:r>
            <a:r>
              <a:rPr lang="en-US" sz="2000" i="1" dirty="0" smtClean="0"/>
              <a:t>110</a:t>
            </a:r>
            <a:r>
              <a:rPr lang="en-US" sz="2000" dirty="0" smtClean="0"/>
              <a:t>(4), 50-62</a:t>
            </a:r>
            <a:r>
              <a:rPr lang="en-US" sz="2000" dirty="0" smtClean="0"/>
              <a:t>.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As mães não eram sozinhas; bebês buscam contato com outras pessoas, em vários tribos ficam logo por muito tempo com vários cuidadores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Várias mulheres nunca eram mães, e várias não quiriam ser mães</a:t>
            </a:r>
          </a:p>
          <a:p>
            <a:pPr algn="just"/>
            <a:r>
              <a:rPr lang="pt-BR" sz="2000" dirty="0" smtClean="0"/>
              <a:t>Não sabemos como estratégia mista funciona em homens, psicólogos evolucionistas raramente estudam diferenças individuais em tendências reprodutivas e sexuais das mulheres</a:t>
            </a:r>
          </a:p>
          <a:p>
            <a:pPr algn="just"/>
            <a:r>
              <a:rPr lang="pt-BR" sz="2000" dirty="0" smtClean="0"/>
              <a:t>Mas espera-se que há uma variação semelhante entre mulheres com bons genes, boas provedoras e boas m~es, cada uma com uma estratégia específica segundo as próprias condições e condições do ambiente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7347" name="Zástupný symbol pro obsah 5" descr="paradise bir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 descr="l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12988" y="1600200"/>
            <a:ext cx="4518025" cy="4525963"/>
          </a:xfrm>
        </p:spPr>
      </p:pic>
      <p:pic>
        <p:nvPicPr>
          <p:cNvPr id="5" name="Obrázek 6" descr="pterosaur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620713"/>
            <a:ext cx="70675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maratus_volans_f557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620713"/>
            <a:ext cx="6961187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7" descr="Male peaco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0941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Survival of the prettiest</a:t>
            </a:r>
            <a:endParaRPr lang="cs-CZ" smtClean="0"/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algn="just"/>
            <a:r>
              <a:rPr lang="pt-BR" sz="2400" dirty="0" smtClean="0"/>
              <a:t>Alguns traços podem reduzir a chance de sobrevivência, mas mesmo assim passam para outras gerações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 smtClean="0"/>
              <a:t>Seleção sexual </a:t>
            </a:r>
            <a:r>
              <a:rPr lang="pt-BR" sz="2400" dirty="0" smtClean="0"/>
              <a:t>pode formar características que diminuem a adaptabilidade de um organismo, mas aumentam sucesso reprodutivo.</a:t>
            </a:r>
          </a:p>
          <a:p>
            <a:pPr algn="just"/>
            <a:r>
              <a:rPr lang="pt-BR" sz="2400" dirty="0" smtClean="0"/>
              <a:t>Geoffrey Miller: a seleção natural é sobre sobreviver suficientemente longo para poder se reproduzir; a seleção sexual é sobre o sucesso de atrair e seduzir outros indivíduos</a:t>
            </a:r>
          </a:p>
        </p:txBody>
      </p:sp>
    </p:spTree>
    <p:extLst>
      <p:ext uri="{BB962C8B-B14F-4D97-AF65-F5344CB8AC3E}">
        <p14:creationId xmlns:p14="http://schemas.microsoft.com/office/powerpoint/2010/main" xmlns="" val="194712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Seleção sexual</a:t>
            </a:r>
            <a:endParaRPr lang="cs-CZ" smtClean="0"/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algn="just"/>
            <a:r>
              <a:rPr lang="pt-BR" sz="2400" smtClean="0"/>
              <a:t>várias características típicas para a cultura humana não parecem ser úteis para a sobrevivência (musica, artes, humor) mas podem aumentar o sucesso reprodutivo</a:t>
            </a:r>
            <a:endParaRPr lang="cs-CZ" sz="2400" smtClean="0"/>
          </a:p>
          <a:p>
            <a:pPr algn="just"/>
            <a:endParaRPr lang="cs-CZ" sz="2400" smtClean="0"/>
          </a:p>
        </p:txBody>
      </p:sp>
      <p:pic>
        <p:nvPicPr>
          <p:cNvPr id="5" name="Obrázek 4" descr="music-band-instruments-black-and-wh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4427538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think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734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fans sing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7813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garfield_stand_up_comedian_wallpaper_-_1280x960.jpg"/>
          <p:cNvPicPr>
            <a:picLocks noChangeAspect="1"/>
          </p:cNvPicPr>
          <p:nvPr/>
        </p:nvPicPr>
        <p:blipFill>
          <a:blip r:embed="rId5" cstate="print"/>
          <a:srcRect l="16925" t="5901" r="16138" b="4851"/>
          <a:stretch>
            <a:fillRect/>
          </a:stretch>
        </p:blipFill>
        <p:spPr bwMode="auto">
          <a:xfrm>
            <a:off x="3635375" y="433705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016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pt-BR" smtClean="0"/>
              <a:t>Seleção sexual</a:t>
            </a:r>
            <a:endParaRPr lang="cs-CZ" smtClean="0"/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/>
              <a:t>seleção sexual não é só sobre escolha de parceiros potenciais</a:t>
            </a:r>
          </a:p>
          <a:p>
            <a:pPr algn="just"/>
            <a:r>
              <a:rPr lang="pt-BR" sz="2400" b="1" dirty="0" smtClean="0"/>
              <a:t>Seleção inter-sexual </a:t>
            </a:r>
            <a:r>
              <a:rPr lang="pt-BR" sz="2400" dirty="0" smtClean="0"/>
              <a:t>– o sexo que investe mais em reprodução tem o poder de escolher os parceiros sexuais</a:t>
            </a:r>
          </a:p>
          <a:p>
            <a:pPr algn="just"/>
            <a:r>
              <a:rPr lang="pt-BR" sz="2400" b="1" dirty="0" smtClean="0"/>
              <a:t>Competição intra-sexual </a:t>
            </a:r>
            <a:r>
              <a:rPr lang="pt-BR" sz="2400" dirty="0" smtClean="0"/>
              <a:t>– o sexo que não investe tanto na reprodução compete por parceiros sexuais</a:t>
            </a:r>
          </a:p>
          <a:p>
            <a:pPr algn="just"/>
            <a:r>
              <a:rPr lang="pt-BR" sz="2400" dirty="0" smtClean="0"/>
              <a:t>Os dois mecanismos causam o dimorfismo sexual (o sexo que compete tem mais armas e/ou ornamentação)</a:t>
            </a:r>
          </a:p>
          <a:p>
            <a:pPr algn="just"/>
            <a:r>
              <a:rPr lang="pt-BR" sz="2400" dirty="0" smtClean="0"/>
              <a:t>Seleção sexual leva a dimorfismo sexual</a:t>
            </a:r>
          </a:p>
          <a:p>
            <a:pPr algn="just"/>
            <a:endParaRPr lang="pt-BR" sz="2400" dirty="0" smtClean="0"/>
          </a:p>
        </p:txBody>
      </p:sp>
      <p:pic>
        <p:nvPicPr>
          <p:cNvPr id="4" name="Obrázek 3" descr="student-surveys-contradict-claims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724400"/>
            <a:ext cx="21320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ompetitors-on-podium.jpg"/>
          <p:cNvPicPr>
            <a:picLocks noChangeAspect="1"/>
          </p:cNvPicPr>
          <p:nvPr/>
        </p:nvPicPr>
        <p:blipFill>
          <a:blip r:embed="rId3" cstate="print"/>
          <a:srcRect l="18782" t="9746" r="16245" b="8755"/>
          <a:stretch>
            <a:fillRect/>
          </a:stretch>
        </p:blipFill>
        <p:spPr bwMode="auto">
          <a:xfrm>
            <a:off x="1403350" y="4689475"/>
            <a:ext cx="20161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2214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4"/>
          <p:cNvSpPr txBox="1">
            <a:spLocks noChangeArrowheads="1"/>
          </p:cNvSpPr>
          <p:nvPr/>
        </p:nvSpPr>
        <p:spPr bwMode="auto">
          <a:xfrm>
            <a:off x="395288" y="4445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/>
              <a:t>Competição intra-sexual</a:t>
            </a:r>
          </a:p>
        </p:txBody>
      </p:sp>
      <p:pic>
        <p:nvPicPr>
          <p:cNvPr id="61443" name="Imagem 5" descr="DeerFight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Alpha_males_DJ8RF3_3024364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787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06343-Fiddler-Crabs-fighting-white-background.jpg"/>
          <p:cNvPicPr>
            <a:picLocks noChangeAspect="1"/>
          </p:cNvPicPr>
          <p:nvPr/>
        </p:nvPicPr>
        <p:blipFill>
          <a:blip r:embed="rId4" cstate="print"/>
          <a:srcRect b="5956"/>
          <a:stretch>
            <a:fillRect/>
          </a:stretch>
        </p:blipFill>
        <p:spPr bwMode="auto">
          <a:xfrm>
            <a:off x="0" y="1139825"/>
            <a:ext cx="9144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beetle fight.jpg"/>
          <p:cNvPicPr>
            <a:picLocks noChangeAspect="1"/>
          </p:cNvPicPr>
          <p:nvPr/>
        </p:nvPicPr>
        <p:blipFill>
          <a:blip r:embed="rId5" cstate="print"/>
          <a:srcRect b="7967"/>
          <a:stretch>
            <a:fillRect/>
          </a:stretch>
        </p:blipFill>
        <p:spPr bwMode="auto">
          <a:xfrm>
            <a:off x="1116013" y="1268413"/>
            <a:ext cx="67691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giraffe figh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638" y="681038"/>
            <a:ext cx="73247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5943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I</a:t>
            </a:r>
            <a:r>
              <a:rPr lang="cs-CZ" sz="3200" smtClean="0"/>
              <a:t>nvest</a:t>
            </a:r>
            <a:r>
              <a:rPr lang="pt-BR" sz="3200" smtClean="0"/>
              <a:t>i</a:t>
            </a:r>
            <a:r>
              <a:rPr lang="cs-CZ" sz="3200" smtClean="0"/>
              <a:t>ment</a:t>
            </a:r>
            <a:r>
              <a:rPr lang="pt-BR" sz="3200" smtClean="0"/>
              <a:t>o</a:t>
            </a:r>
            <a:r>
              <a:rPr lang="cs-CZ" sz="3200" smtClean="0"/>
              <a:t>s </a:t>
            </a:r>
            <a:r>
              <a:rPr lang="pt-BR" sz="3200" smtClean="0"/>
              <a:t>necessários </a:t>
            </a:r>
            <a:br>
              <a:rPr lang="pt-BR" sz="3200" smtClean="0"/>
            </a:br>
            <a:r>
              <a:rPr lang="pt-BR" sz="3200" smtClean="0"/>
              <a:t>mínimos na</a:t>
            </a:r>
            <a:r>
              <a:rPr lang="cs-CZ" sz="3200" smtClean="0"/>
              <a:t> reprodu</a:t>
            </a:r>
            <a:r>
              <a:rPr lang="pt-BR" sz="3200" smtClean="0"/>
              <a:t>ção</a:t>
            </a:r>
            <a:endParaRPr lang="cs-CZ" sz="3200" smtClean="0"/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>
          <a:xfrm>
            <a:off x="685800" y="2566988"/>
            <a:ext cx="7772400" cy="3219450"/>
          </a:xfrm>
        </p:spPr>
        <p:txBody>
          <a:bodyPr/>
          <a:lstStyle/>
          <a:p>
            <a:pPr eaLnBrk="1" hangingPunct="1"/>
            <a:r>
              <a:rPr lang="pt-BR" sz="2400" smtClean="0"/>
              <a:t> Diferença em i</a:t>
            </a:r>
            <a:r>
              <a:rPr lang="cs-CZ" sz="2400" smtClean="0"/>
              <a:t>nvest</a:t>
            </a:r>
            <a:r>
              <a:rPr lang="pt-BR" sz="2400" smtClean="0"/>
              <a:t>i</a:t>
            </a:r>
            <a:r>
              <a:rPr lang="cs-CZ" sz="2400" smtClean="0"/>
              <a:t>ment</a:t>
            </a:r>
            <a:r>
              <a:rPr lang="pt-BR" sz="2400" smtClean="0"/>
              <a:t>os</a:t>
            </a:r>
            <a:r>
              <a:rPr lang="cs-CZ" sz="2400" smtClean="0"/>
              <a:t> </a:t>
            </a:r>
            <a:r>
              <a:rPr lang="pt-BR" sz="2400" smtClean="0"/>
              <a:t>mínimos dos machos e fêmeas na reprodução</a:t>
            </a:r>
          </a:p>
          <a:p>
            <a:pPr eaLnBrk="1" hangingPunct="1">
              <a:buFontTx/>
              <a:buNone/>
            </a:pPr>
            <a:r>
              <a:rPr lang="pt-BR" sz="2400" smtClean="0"/>
              <a:t>I. Qual o investimento mínimo necessário que o macho de mamíferos, inclusive humanos, tem que fazer?</a:t>
            </a:r>
            <a:endParaRPr lang="cs-CZ" sz="2400" smtClean="0"/>
          </a:p>
        </p:txBody>
      </p:sp>
    </p:spTree>
    <p:extLst>
      <p:ext uri="{BB962C8B-B14F-4D97-AF65-F5344CB8AC3E}">
        <p14:creationId xmlns:p14="http://schemas.microsoft.com/office/powerpoint/2010/main" xmlns="" val="4224764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2290</Words>
  <Application>Microsoft Office PowerPoint</Application>
  <PresentationFormat>Předvádění na obrazovce (4:3)</PresentationFormat>
  <Paragraphs>216</Paragraphs>
  <Slides>30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Tema do Office</vt:lpstr>
      <vt:lpstr>Seleção sexual  &amp; investimentos parentais</vt:lpstr>
      <vt:lpstr>Seleção natural </vt:lpstr>
      <vt:lpstr>Seleção natural </vt:lpstr>
      <vt:lpstr>Snímek 4</vt:lpstr>
      <vt:lpstr>Survival of the prettiest</vt:lpstr>
      <vt:lpstr>Seleção sexual</vt:lpstr>
      <vt:lpstr>Seleção sexual</vt:lpstr>
      <vt:lpstr>Snímek 8</vt:lpstr>
      <vt:lpstr>Investimentos necessários  mínimos na reprodução</vt:lpstr>
      <vt:lpstr>Investimentos necessários mínimos na reprodução</vt:lpstr>
      <vt:lpstr>Qual o sucesso reprodutivo máximo possível</vt:lpstr>
      <vt:lpstr>Sucesso reprodutivo máximo possível</vt:lpstr>
      <vt:lpstr>Sucesso reprodutivo máximo possível</vt:lpstr>
      <vt:lpstr>Diferenças nos investimentos necessários na reprodução e no sucesso reprodutivo máximo </vt:lpstr>
      <vt:lpstr>Psicologia sexual</vt:lpstr>
      <vt:lpstr>Estratégias sexuais</vt:lpstr>
      <vt:lpstr>Estratégias sexuais e reprodutivas</vt:lpstr>
      <vt:lpstr>Estratégias sexuais e reprodutivas</vt:lpstr>
      <vt:lpstr>Estratégias sexuais pluralísticas nas mulheres</vt:lpstr>
      <vt:lpstr>Diferenças entre sexos na psicologia sexual – exemplo de sociossexualidade</vt:lpstr>
      <vt:lpstr>Snímek 21</vt:lpstr>
      <vt:lpstr>SOI no Brasil</vt:lpstr>
      <vt:lpstr>Snímek 23</vt:lpstr>
      <vt:lpstr>Snímek 24</vt:lpstr>
      <vt:lpstr>Snímek 25</vt:lpstr>
      <vt:lpstr>Teoria de estruturas sociais</vt:lpstr>
      <vt:lpstr>Teoria de stratégias pluralísticas</vt:lpstr>
      <vt:lpstr>Teoria de estruturas sociais &amp;  Teoria de pluralismo estratégico </vt:lpstr>
      <vt:lpstr>Estratégia mista em mulhers - bom pai, bom provedor e/ou sexy amante?</vt:lpstr>
      <vt:lpstr>Estratégia mista em homens?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Seleção sexual  &amp; investimentos parentais</dc:title>
  <dc:creator>Jarka</dc:creator>
  <cp:lastModifiedBy>Jaroslava Varella Valentova</cp:lastModifiedBy>
  <cp:revision>15</cp:revision>
  <dcterms:created xsi:type="dcterms:W3CDTF">2017-08-10T15:46:03Z</dcterms:created>
  <dcterms:modified xsi:type="dcterms:W3CDTF">2019-08-12T18:43:45Z</dcterms:modified>
</cp:coreProperties>
</file>