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1"/>
  </p:notesMasterIdLst>
  <p:sldIdLst>
    <p:sldId id="270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6" r:id="rId10"/>
    <p:sldId id="297" r:id="rId11"/>
    <p:sldId id="271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9" r:id="rId24"/>
    <p:sldId id="290" r:id="rId25"/>
    <p:sldId id="291" r:id="rId26"/>
    <p:sldId id="292" r:id="rId27"/>
    <p:sldId id="295" r:id="rId28"/>
    <p:sldId id="293" r:id="rId29"/>
    <p:sldId id="294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F7C2-940B-46F3-A647-56BB9ED8FE55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FEA7-061B-462E-A2BD-A794B32FAD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8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DFEA7-061B-462E-A2BD-A794B32FAD31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5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24EE72-DBD5-4548-A59F-F9E31C50883B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CEF395-458E-4425-940C-509737F5CD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8092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4000" dirty="0" smtClean="0"/>
              <a:t>CURRÍCULO </a:t>
            </a:r>
            <a:r>
              <a:rPr lang="pt-BR" sz="4000" dirty="0"/>
              <a:t>E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PROJETO POLÍTICO- PEDAGÓGICO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Prof. Luciana B. Jacob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767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emancipatória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Luta em prol da democratização</a:t>
            </a:r>
          </a:p>
          <a:p>
            <a:r>
              <a:rPr lang="pt-BR" dirty="0" smtClean="0"/>
              <a:t>Voltado para a inclusão</a:t>
            </a:r>
          </a:p>
          <a:p>
            <a:r>
              <a:rPr lang="pt-BR" dirty="0" smtClean="0"/>
              <a:t>Favorece o diálogo e a cooperação</a:t>
            </a:r>
          </a:p>
          <a:p>
            <a:r>
              <a:rPr lang="pt-BR" dirty="0" smtClean="0"/>
              <a:t>Vínculo estreito com a autonomia</a:t>
            </a:r>
          </a:p>
          <a:p>
            <a:r>
              <a:rPr lang="pt-BR" dirty="0" smtClean="0"/>
              <a:t>Sua legitimidade está ligada ao grau de participação dos envolvidos</a:t>
            </a:r>
          </a:p>
          <a:p>
            <a:r>
              <a:rPr lang="pt-BR" dirty="0" smtClean="0"/>
              <a:t>Configura unicidade e coerência ao processo educativo</a:t>
            </a:r>
          </a:p>
        </p:txBody>
      </p:sp>
    </p:spTree>
    <p:extLst>
      <p:ext uri="{BB962C8B-B14F-4D97-AF65-F5344CB8AC3E}">
        <p14:creationId xmlns:p14="http://schemas.microsoft.com/office/powerpoint/2010/main" val="14784357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dirty="0" smtClean="0"/>
              <a:t>O QUE É CURRÍCULO?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973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Currículo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9525">
              <a:buNone/>
            </a:pPr>
            <a:r>
              <a:rPr lang="pt-BR" dirty="0" smtClean="0"/>
              <a:t>“O currículo é o resultado de um processo histórico. Em determinado momento, através de processos de disputa e conflito social, certas formas curriculares - e não outras - tornaram-se consolidadas como o currículo. É apenas uma contingência social e histórica que faz com que o currículo seja dividido em matérias e disciplinas, se distribua seqüencialmente em intervalos de tempo determinados, que o currículo esteja organizado hierarquicamente...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 também através de um processo de invenção social que certos conhecimentos acabam fazendo parte do currículo e outros não</a:t>
            </a:r>
            <a:r>
              <a:rPr lang="pt-BR" dirty="0" smtClean="0"/>
              <a:t>" </a:t>
            </a:r>
          </a:p>
          <a:p>
            <a:pPr marL="365125" indent="-9525" algn="r">
              <a:buNone/>
            </a:pPr>
            <a:r>
              <a:rPr lang="pt-BR" sz="2800" dirty="0" smtClean="0"/>
              <a:t>(SILVA, 2002, p.148)</a:t>
            </a:r>
            <a:endParaRPr lang="pt-B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784172"/>
              </p:ext>
            </p:extLst>
          </p:nvPr>
        </p:nvGraphicFramePr>
        <p:xfrm>
          <a:off x="1619672" y="332656"/>
          <a:ext cx="6844655" cy="6509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9800"/>
                <a:gridCol w="2043180"/>
                <a:gridCol w="2681675"/>
              </a:tblGrid>
              <a:tr h="4536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TRADICIONAIS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das práticas pedagógicas)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Ensino, aprendizagem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avaliação, metodologia,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didática, organização, planejamento, eficiência,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objetivos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CRÍTICAS</a:t>
                      </a:r>
                    </a:p>
                    <a:p>
                      <a:pPr indent="1714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da economia política)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Ideologia, reprodução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cultural e social, poder,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classe social, capitalismo, relações sociais de produção, conscientização, </a:t>
                      </a:r>
                    </a:p>
                    <a:p>
                      <a:pPr indent="171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emancipação e libertação, currículo oculto, resistência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7874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effectLst/>
                        </a:rPr>
                        <a:t>TEORIAS PÓS-CRÍTICAS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(recorte psicocultural e discurso-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textual)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Identidade, alteridade, diferença, subjetividade, significação e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discurso, saber-poder,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representação, cultura, gênero, </a:t>
                      </a:r>
                    </a:p>
                    <a:p>
                      <a:pPr indent="-1143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BR" sz="1800" dirty="0">
                          <a:effectLst/>
                        </a:rPr>
                        <a:t>raça, etnia, sexualidade, multiculturalismo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772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Currículo</a:t>
            </a:r>
            <a:br>
              <a:rPr lang="pt-BR" dirty="0" smtClean="0"/>
            </a:b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4800600"/>
          </a:xfrm>
        </p:spPr>
        <p:txBody>
          <a:bodyPr/>
          <a:lstStyle/>
          <a:p>
            <a:pPr marL="82296" lvl="0" indent="0">
              <a:buNone/>
            </a:pPr>
            <a:endParaRPr lang="pt-BR" i="1" dirty="0" smtClean="0"/>
          </a:p>
          <a:p>
            <a:pPr marL="82296" lvl="0" indent="0">
              <a:buNone/>
            </a:pPr>
            <a:endParaRPr lang="pt-BR" i="1" dirty="0"/>
          </a:p>
          <a:p>
            <a:pPr marL="82296" lvl="0" indent="0">
              <a:buNone/>
            </a:pPr>
            <a:r>
              <a:rPr lang="pt-BR" i="1" dirty="0" smtClean="0"/>
              <a:t>O </a:t>
            </a:r>
            <a:r>
              <a:rPr lang="pt-BR" i="1" dirty="0"/>
              <a:t>processo de criação, seleção, organização e distribuição de conhecimento escolar está estreitamente relacionado com os processos sociais mais amplos de acumulação e legitimação da sociedade </a:t>
            </a:r>
            <a:r>
              <a:rPr lang="pt-BR" i="1" dirty="0" smtClean="0"/>
              <a:t>capitalista</a:t>
            </a:r>
          </a:p>
          <a:p>
            <a:pPr marL="82296" lvl="0" indent="0">
              <a:buNone/>
            </a:pPr>
            <a:endParaRPr lang="pt-BR" i="1" dirty="0"/>
          </a:p>
          <a:p>
            <a:pPr marL="82296" lvl="0" indent="0" algn="r">
              <a:buNone/>
            </a:pPr>
            <a:r>
              <a:rPr lang="pt-BR" sz="2400" dirty="0"/>
              <a:t>(Tomaz Tadeu da Silva)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81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Currículo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Aquilo </a:t>
            </a:r>
            <a:r>
              <a:rPr lang="pt-BR" i="1" dirty="0"/>
              <a:t>que é definido como sendo conhecimento escolar constitui uma seleção particular e arbitrária de um universo muito mais amplo de </a:t>
            </a:r>
            <a:r>
              <a:rPr lang="pt-BR" i="1" dirty="0" smtClean="0"/>
              <a:t>possibilidades</a:t>
            </a:r>
          </a:p>
          <a:p>
            <a:pPr marL="82296" indent="0" algn="ctr">
              <a:buNone/>
            </a:pPr>
            <a:endParaRPr lang="pt-BR" i="1" dirty="0"/>
          </a:p>
          <a:p>
            <a:pPr marL="82296" indent="0" algn="ctr">
              <a:buNone/>
            </a:pPr>
            <a:endParaRPr lang="pt-BR" i="1" dirty="0" smtClean="0"/>
          </a:p>
          <a:p>
            <a:pPr marL="82296" lvl="0" indent="0" algn="r">
              <a:buNone/>
            </a:pPr>
            <a:endParaRPr lang="pt-BR" dirty="0"/>
          </a:p>
          <a:p>
            <a:pPr marL="82296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521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O </a:t>
            </a:r>
            <a:r>
              <a:rPr lang="pt-BR" i="1" dirty="0"/>
              <a:t>poder socializador da escola não deve ser buscado tão-somente naquilo que é oficialmente proclamado como sendo seu currículo explícito, mas também (e talvez principalmente) no currículo oculto expresso pelas práticas e experiências que ela propicia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584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>
              <a:buNone/>
            </a:pPr>
            <a:endParaRPr lang="pt-BR" i="1" dirty="0"/>
          </a:p>
          <a:p>
            <a:pPr marL="82296" indent="0" algn="ctr">
              <a:buNone/>
            </a:pPr>
            <a:r>
              <a:rPr lang="pt-BR" i="1" dirty="0" smtClean="0"/>
              <a:t>O </a:t>
            </a:r>
            <a:r>
              <a:rPr lang="pt-BR" i="1" dirty="0"/>
              <a:t>conhecimento escolar é distribuído de forma desigual de acordo com as diferentes classes e grupos sociais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768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A </a:t>
            </a:r>
            <a:r>
              <a:rPr lang="pt-BR" i="1" dirty="0"/>
              <a:t>definição social cristalizada daquilo que constituem as formas legítimas de escola, sala de aula </a:t>
            </a:r>
            <a:r>
              <a:rPr lang="pt-BR" i="1" dirty="0" err="1"/>
              <a:t>etc</a:t>
            </a:r>
            <a:r>
              <a:rPr lang="pt-BR" i="1" dirty="0"/>
              <a:t>, e a estreita regulamentação estatal dos modos de educação limitam, conformam e determinam as possíveis transformações dos arranjos educacionais existentes, principalmente os referentes a currículo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287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endParaRPr lang="pt-BR" i="1" dirty="0"/>
          </a:p>
          <a:p>
            <a:pPr marL="82296" indent="0" algn="ctr">
              <a:buNone/>
            </a:pPr>
            <a:r>
              <a:rPr lang="pt-BR" i="1" dirty="0" smtClean="0"/>
              <a:t>Exatamente </a:t>
            </a:r>
            <a:r>
              <a:rPr lang="pt-BR" i="1" dirty="0"/>
              <a:t>como nenhum currículo é centralmente responsável pelo processo de reprodução social, nenhum currículo vai garantir a transformação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58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Político-Pedagógico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Com a nova LDB nº. 9394/96 cada escola, como um todo, dentro do seu contexto, foi convidada a construir o seu Projeto Político </a:t>
            </a:r>
            <a:r>
              <a:rPr lang="pt-BR" dirty="0" smtClean="0"/>
              <a:t>Pedagógico</a:t>
            </a:r>
            <a:endParaRPr lang="pt-BR" dirty="0"/>
          </a:p>
          <a:p>
            <a:pPr marL="82296" indent="0">
              <a:buNone/>
            </a:pPr>
            <a:endParaRPr lang="pt-BR" dirty="0"/>
          </a:p>
          <a:p>
            <a:r>
              <a:rPr lang="pt-BR" dirty="0"/>
              <a:t>Considera-se o Projeto Político Pedagógico o eixo norteador de todo trabalho escolar, e sua existência emana uma prática bem mais abrangente dentro da escola, pois permite um diagnóstico dos problemas, apontando referências para comunidade refletir o tipo de educação que se necessita desenvolver com o propósito de contribuir para a reflexão da prática e para a efetivação de uma escola </a:t>
            </a:r>
            <a:r>
              <a:rPr lang="pt-BR" dirty="0" smtClean="0"/>
              <a:t>reflexiva e transformadora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152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Quando </a:t>
            </a:r>
            <a:r>
              <a:rPr lang="pt-BR" i="1" dirty="0"/>
              <a:t>se pensa em currículo, não se podem separar forma e conteúdo. O conteúdo está sempre envolvido numa certa forma, e os efeitos desta podem ser tão importantes quanto os comumente destacados efeitos do conteúdo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778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i="1" dirty="0" smtClean="0"/>
          </a:p>
          <a:p>
            <a:pPr marL="82296" indent="0" algn="ctr">
              <a:buNone/>
            </a:pPr>
            <a:r>
              <a:rPr lang="pt-BR" i="1" dirty="0" smtClean="0"/>
              <a:t>Não </a:t>
            </a:r>
            <a:r>
              <a:rPr lang="pt-BR" i="1" dirty="0"/>
              <a:t>tem sentido as tentativas de se construir um currículo crítico, universal, abstrato, o mesmo podendo-se dizer das tentativas de construir uma pedagogia crítica, dialética, universalmente válida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799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Estudo de caso: agroecologia nos cursos de Engenharia Agronômica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Analisar </a:t>
            </a:r>
            <a:r>
              <a:rPr lang="pt-BR" dirty="0"/>
              <a:t>o </a:t>
            </a:r>
            <a:r>
              <a:rPr lang="pt-BR" b="1" dirty="0"/>
              <a:t>enfoque agroecológico nos cursos de Engenharia Agronômica</a:t>
            </a:r>
            <a:r>
              <a:rPr lang="pt-BR" dirty="0"/>
              <a:t> e contribuir para a construção de diretrizes visando sua estruturação nos âmbitos curricular, científico e das relações da universidade com a </a:t>
            </a:r>
            <a:r>
              <a:rPr lang="pt-BR" dirty="0" smtClean="0"/>
              <a:t>sociedade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6661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556792"/>
            <a:ext cx="7632848" cy="480060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Análise documental</a:t>
            </a:r>
            <a:r>
              <a:rPr lang="pt-BR" dirty="0"/>
              <a:t>: Projetos pedagógicos, Ementas de disciplinas obrigatórias e optativas, Grupos de estágio/extensão e eventos extracurriculares </a:t>
            </a:r>
            <a:r>
              <a:rPr lang="pt-BR" dirty="0">
                <a:sym typeface="Wingdings" pitchFamily="2" charset="2"/>
              </a:rPr>
              <a:t> Análise de conteúdo: </a:t>
            </a:r>
            <a:r>
              <a:rPr lang="pt-BR" b="1" i="1" dirty="0" err="1">
                <a:sym typeface="Wingdings" pitchFamily="2" charset="2"/>
              </a:rPr>
              <a:t>agroeco</a:t>
            </a:r>
            <a:r>
              <a:rPr lang="pt-BR" dirty="0">
                <a:sym typeface="Wingdings" pitchFamily="2" charset="2"/>
              </a:rPr>
              <a:t>. e </a:t>
            </a:r>
            <a:r>
              <a:rPr lang="pt-BR" b="1" i="1" dirty="0" err="1">
                <a:sym typeface="Wingdings" pitchFamily="2" charset="2"/>
              </a:rPr>
              <a:t>sustent</a:t>
            </a:r>
            <a:r>
              <a:rPr lang="pt-BR" b="1" i="1" dirty="0">
                <a:sym typeface="Wingdings" pitchFamily="2" charset="2"/>
              </a:rPr>
              <a:t>.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r>
              <a:rPr lang="pt-BR" b="1" dirty="0" smtClean="0"/>
              <a:t>Entrevistas </a:t>
            </a:r>
            <a:r>
              <a:rPr lang="pt-BR" b="1" dirty="0" err="1" smtClean="0"/>
              <a:t>semi-estruturadas</a:t>
            </a:r>
            <a:r>
              <a:rPr lang="pt-BR" dirty="0" smtClean="0"/>
              <a:t>: docentes responsáveis pela disciplina de agroecologia ou disciplinas afins</a:t>
            </a:r>
          </a:p>
          <a:p>
            <a:endParaRPr lang="pt-BR" dirty="0" smtClean="0"/>
          </a:p>
          <a:p>
            <a:r>
              <a:rPr lang="pt-BR" b="1" dirty="0" smtClean="0"/>
              <a:t>Aplicação </a:t>
            </a:r>
            <a:r>
              <a:rPr lang="pt-BR" b="1" dirty="0"/>
              <a:t>de questionários</a:t>
            </a:r>
            <a:r>
              <a:rPr lang="pt-BR" dirty="0"/>
              <a:t>: coordenadores de curso</a:t>
            </a:r>
          </a:p>
        </p:txBody>
      </p:sp>
    </p:spTree>
    <p:extLst>
      <p:ext uri="{BB962C8B-B14F-4D97-AF65-F5344CB8AC3E}">
        <p14:creationId xmlns:p14="http://schemas.microsoft.com/office/powerpoint/2010/main" val="3736506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Resultados: os </a:t>
            </a:r>
            <a:r>
              <a:rPr lang="pt-BR" dirty="0"/>
              <a:t>projetos pedagógicos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semelhanças</a:t>
            </a:r>
            <a:r>
              <a:rPr lang="pt-BR" dirty="0"/>
              <a:t>: base nas Diretrizes  Curriculares e cristalização de determinada </a:t>
            </a:r>
            <a:r>
              <a:rPr lang="pt-BR" dirty="0" smtClean="0"/>
              <a:t>cultura</a:t>
            </a:r>
          </a:p>
          <a:p>
            <a:endParaRPr lang="pt-BR" dirty="0"/>
          </a:p>
          <a:p>
            <a:r>
              <a:rPr lang="pt-BR" dirty="0"/>
              <a:t>metodologia desarticulada</a:t>
            </a:r>
            <a:br>
              <a:rPr lang="pt-BR" dirty="0"/>
            </a:br>
            <a:endParaRPr lang="pt-BR" dirty="0"/>
          </a:p>
          <a:p>
            <a:r>
              <a:rPr lang="pt-BR" dirty="0"/>
              <a:t>flexibilização </a:t>
            </a:r>
            <a:r>
              <a:rPr lang="pt-BR" dirty="0" smtClean="0"/>
              <a:t>parcial</a:t>
            </a:r>
          </a:p>
          <a:p>
            <a:endParaRPr lang="pt-BR" dirty="0"/>
          </a:p>
          <a:p>
            <a:r>
              <a:rPr lang="pt-BR" dirty="0"/>
              <a:t>possibilidades de inovação  limitadas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166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925" y="-1611560"/>
            <a:ext cx="8005075" cy="712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16640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 vozes que sustentam as disciplinas: </a:t>
            </a:r>
            <a:r>
              <a:rPr lang="pt-BR" b="1" dirty="0" smtClean="0"/>
              <a:t>categorias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00808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construção de sociedades sustentáveis, movimento ambientalista, educação e o papel da mídia na (</a:t>
            </a:r>
            <a:r>
              <a:rPr lang="pt-BR" dirty="0" err="1"/>
              <a:t>des</a:t>
            </a:r>
            <a:r>
              <a:rPr lang="pt-BR" dirty="0"/>
              <a:t>)construção da consciência ambiental </a:t>
            </a:r>
          </a:p>
          <a:p>
            <a:r>
              <a:rPr lang="pt-BR" dirty="0"/>
              <a:t>manejo dos solos</a:t>
            </a:r>
          </a:p>
          <a:p>
            <a:r>
              <a:rPr lang="pt-BR" dirty="0"/>
              <a:t>manejo integrado de pragas e </a:t>
            </a:r>
            <a:r>
              <a:rPr lang="pt-BR" dirty="0" smtClean="0"/>
              <a:t>doenças</a:t>
            </a:r>
          </a:p>
          <a:p>
            <a:r>
              <a:rPr lang="pt-BR" dirty="0"/>
              <a:t>produção </a:t>
            </a:r>
            <a:r>
              <a:rPr lang="pt-BR" dirty="0" smtClean="0"/>
              <a:t>agroecológica</a:t>
            </a:r>
          </a:p>
          <a:p>
            <a:r>
              <a:rPr lang="pt-BR" dirty="0"/>
              <a:t>técnicas de produção menos </a:t>
            </a:r>
            <a:r>
              <a:rPr lang="pt-BR" dirty="0" smtClean="0"/>
              <a:t>impactantes</a:t>
            </a:r>
          </a:p>
          <a:p>
            <a:r>
              <a:rPr lang="pt-BR" dirty="0"/>
              <a:t>abordagem tradicional em diferentes áreas, adicionando os termos sustentável e/ou ambiental a seu antigo teor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369794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Agroecologia nos espaços não-disciplinares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267744" y="2132856"/>
            <a:ext cx="5080608" cy="3539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Grupos, projetos e eventos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8964556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Agroecologia: interdisciplinaridade como princípio epistemológico e atitude metodológica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pt-BR" dirty="0"/>
              <a:t>Os profissionais em agricultura são formados a partir de e para uma </a:t>
            </a:r>
            <a:r>
              <a:rPr lang="pt-BR" b="1" dirty="0"/>
              <a:t>lógica de ação não pautada pelo princípio da sustentabilidade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/>
              <a:t>Este princípio vem sendo paulatinamente incorporado nos </a:t>
            </a:r>
            <a:r>
              <a:rPr lang="pt-BR" b="1" i="1" dirty="0"/>
              <a:t>discursos curriculares</a:t>
            </a:r>
            <a:r>
              <a:rPr lang="pt-BR" dirty="0"/>
              <a:t>, mas efetivamente seu sentido não vem sendo apreendido e problematizado com profundidade na formação dos Agrônomos. </a:t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75751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saberes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Conectar o ensino, a extensão e a pesquisa em torno de experiências em agricultura sustentável </a:t>
            </a:r>
          </a:p>
          <a:p>
            <a:r>
              <a:rPr lang="pt-BR" dirty="0"/>
              <a:t>Abertura da universidade para a comunicação com </a:t>
            </a:r>
            <a:r>
              <a:rPr lang="pt-BR" i="1" dirty="0"/>
              <a:t>outros saberes</a:t>
            </a:r>
            <a:r>
              <a:rPr lang="pt-BR" dirty="0"/>
              <a:t>, os saberes não-científicos</a:t>
            </a:r>
          </a:p>
          <a:p>
            <a:r>
              <a:rPr lang="pt-BR" dirty="0"/>
              <a:t>Estreitamento das relações entre universidade e agricultores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3238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90872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t-BR" dirty="0" smtClean="0"/>
              <a:t>“O </a:t>
            </a:r>
            <a:r>
              <a:rPr lang="pt-BR" dirty="0"/>
              <a:t>Projeto da escola depende da ousadia dos seus </a:t>
            </a:r>
            <a:r>
              <a:rPr lang="pt-BR" dirty="0" smtClean="0"/>
              <a:t>agentes e </a:t>
            </a:r>
            <a:r>
              <a:rPr lang="pt-BR" dirty="0"/>
              <a:t>de cada escola em assumir-se como tal, partindo da cara que tem, com seu cotidiano e o seu tempo-espaço, isto é, o contexto histórico em que ela se insere. Projetar significa lançar-se para frente, antever um futuro diferente do presente. Projeto pressupõe uma ação intencionada com um sentido definido, explícito, sobre o que se quer </a:t>
            </a:r>
            <a:r>
              <a:rPr lang="pt-BR" dirty="0" smtClean="0"/>
              <a:t>inovar”.</a:t>
            </a:r>
          </a:p>
          <a:p>
            <a:pPr marL="82296" indent="0" algn="r">
              <a:buNone/>
            </a:pPr>
            <a:r>
              <a:rPr lang="pt-BR" sz="2600" dirty="0" smtClean="0"/>
              <a:t>(Moacir Gadotti, 1994)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977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Em que contexto histórico surgiu o projeto pedagógico?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72816"/>
            <a:ext cx="7498080" cy="4800600"/>
          </a:xfrm>
        </p:spPr>
        <p:txBody>
          <a:bodyPr/>
          <a:lstStyle/>
          <a:p>
            <a:r>
              <a:rPr lang="pt-BR" dirty="0" smtClean="0"/>
              <a:t>Década de 80: redemocratização após a ditadura</a:t>
            </a:r>
          </a:p>
          <a:p>
            <a:endParaRPr lang="pt-BR" dirty="0"/>
          </a:p>
          <a:p>
            <a:r>
              <a:rPr lang="pt-BR" dirty="0"/>
              <a:t>G</a:t>
            </a:r>
            <a:r>
              <a:rPr lang="pt-BR" dirty="0" smtClean="0"/>
              <a:t>estão </a:t>
            </a:r>
            <a:r>
              <a:rPr lang="pt-BR" dirty="0"/>
              <a:t>democrática do ensino </a:t>
            </a:r>
            <a:r>
              <a:rPr lang="pt-BR" dirty="0" smtClean="0"/>
              <a:t>público</a:t>
            </a:r>
          </a:p>
          <a:p>
            <a:endParaRPr lang="pt-BR" dirty="0"/>
          </a:p>
          <a:p>
            <a:r>
              <a:rPr lang="pt-BR" dirty="0" smtClean="0"/>
              <a:t>Escolas mais diversas e com demanda de se adequar às diferentes realidades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494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O que o </a:t>
            </a:r>
            <a:r>
              <a:rPr lang="pt-BR" dirty="0" smtClean="0">
                <a:effectLst/>
              </a:rPr>
              <a:t>projeto </a:t>
            </a:r>
            <a:r>
              <a:rPr lang="pt-BR" dirty="0">
                <a:effectLst/>
              </a:rPr>
              <a:t>pedagógico deve conter?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5077544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realidade da comunidade em que se </a:t>
            </a:r>
            <a:r>
              <a:rPr lang="pt-BR" dirty="0" smtClean="0"/>
              <a:t>insere a instituição de ensino</a:t>
            </a:r>
          </a:p>
          <a:p>
            <a:endParaRPr lang="pt-BR" dirty="0"/>
          </a:p>
          <a:p>
            <a:r>
              <a:rPr lang="pt-BR" dirty="0" smtClean="0"/>
              <a:t>O plano </a:t>
            </a:r>
            <a:r>
              <a:rPr lang="pt-BR" dirty="0"/>
              <a:t>de </a:t>
            </a:r>
            <a:r>
              <a:rPr lang="pt-BR" dirty="0" smtClean="0"/>
              <a:t>intenções: por </a:t>
            </a:r>
            <a:r>
              <a:rPr lang="pt-BR" dirty="0"/>
              <a:t>que e para que existe esse espaço </a:t>
            </a:r>
            <a:r>
              <a:rPr lang="pt-BR" dirty="0" smtClean="0"/>
              <a:t>educativo</a:t>
            </a:r>
            <a:r>
              <a:rPr lang="pt-BR" dirty="0"/>
              <a:t>?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r>
              <a:rPr lang="pt-BR" dirty="0" smtClean="0"/>
              <a:t>A </a:t>
            </a:r>
            <a:r>
              <a:rPr lang="pt-BR" dirty="0"/>
              <a:t>proposta </a:t>
            </a:r>
            <a:r>
              <a:rPr lang="pt-BR" dirty="0" smtClean="0"/>
              <a:t>curricular: o </a:t>
            </a:r>
            <a:r>
              <a:rPr lang="pt-BR" dirty="0"/>
              <a:t>que e como se ensina, as formas de avaliação da aprendizagem, a organização do tempo e o uso do espaço na escola, entre </a:t>
            </a:r>
            <a:r>
              <a:rPr lang="pt-BR" dirty="0" smtClean="0"/>
              <a:t>outros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formação dos </a:t>
            </a:r>
            <a:r>
              <a:rPr lang="pt-BR" dirty="0" smtClean="0"/>
              <a:t>professores: maneira </a:t>
            </a:r>
            <a:r>
              <a:rPr lang="pt-BR" dirty="0"/>
              <a:t>como a equipe vai se organizar para cumprir as necessidades originadas pelas intenções educativas. 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gestão </a:t>
            </a:r>
            <a:r>
              <a:rPr lang="pt-BR" dirty="0" smtClean="0"/>
              <a:t>administrativa:  viabilizar </a:t>
            </a:r>
            <a:r>
              <a:rPr lang="pt-BR" dirty="0"/>
              <a:t>o que for necessário para que os demais pontos funcionem dentro da construção da "escola que se quer</a:t>
            </a:r>
            <a:r>
              <a:rPr lang="pt-BR" dirty="0" smtClean="0"/>
              <a:t>"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126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Quem deve elaborá-lo e como deve ser conduzido o processo?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A </a:t>
            </a:r>
            <a:r>
              <a:rPr lang="pt-BR" dirty="0"/>
              <a:t>elaboração do projeto pedagógico deve ser pautada em estratégias que deem voz a todos os atores da comunidade escolar: funcionários, pais, </a:t>
            </a:r>
            <a:r>
              <a:rPr lang="pt-BR" dirty="0" smtClean="0"/>
              <a:t>professores, alunos e comunidade do entorno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81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O projeto pedagógico deve ser revisado? Em que momento? 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2073424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pt-BR" dirty="0"/>
              <a:t>E</a:t>
            </a:r>
            <a:r>
              <a:rPr lang="pt-BR" dirty="0" smtClean="0"/>
              <a:t>le </a:t>
            </a:r>
            <a:r>
              <a:rPr lang="pt-BR" dirty="0"/>
              <a:t>deve ser revisto anualmente ou mesmo antes desse período, se a comunidade escolar sentir tal </a:t>
            </a:r>
            <a:r>
              <a:rPr lang="pt-BR" dirty="0" smtClean="0"/>
              <a:t>necessidade.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22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PPP: inovação regulatória ou emancipatória?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5328592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t-BR" dirty="0" smtClean="0"/>
              <a:t>“A inovação </a:t>
            </a:r>
            <a:r>
              <a:rPr lang="pt-BR" dirty="0"/>
              <a:t>regulatória significa assumir o projeto político-pedagógico como um conjunto de atividades que vão gerar um produto: um documento pronto e acabado. Nesse caso se deixa de lado o processo de produção coletiva. A inovação de cunho regulatório nega a diversidade de interesses e de atores que estão presentes. Sob a perspectiva emancipatória, a inovação e o projeto político-pedagógico estão articulados, integrando o processo com o produto porque o resultado final é não só um processo consolidado de inovação metodológica, na esteira de um projeto construído, executado e avaliado coletivamente, mas um produto inovador que provocará também rupturas </a:t>
            </a:r>
            <a:r>
              <a:rPr lang="pt-BR" dirty="0" smtClean="0"/>
              <a:t>epistemológicas”.</a:t>
            </a:r>
            <a:endParaRPr lang="pt-BR" dirty="0"/>
          </a:p>
          <a:p>
            <a:pPr marL="82296" indent="0">
              <a:buNone/>
            </a:pPr>
            <a:endParaRPr lang="pt-BR" dirty="0" smtClean="0"/>
          </a:p>
          <a:p>
            <a:pPr marL="82296" indent="0" algn="r">
              <a:buNone/>
            </a:pPr>
            <a:r>
              <a:rPr lang="pt-BR" sz="2100" dirty="0" smtClean="0"/>
              <a:t>(Veiga, 2003)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634175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regulatória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Conjunto de atividades que gera um documento programático</a:t>
            </a:r>
          </a:p>
          <a:p>
            <a:r>
              <a:rPr lang="pt-BR" dirty="0" smtClean="0"/>
              <a:t>Visa à eficácia</a:t>
            </a:r>
          </a:p>
          <a:p>
            <a:r>
              <a:rPr lang="pt-BR" dirty="0" smtClean="0"/>
              <a:t>Pode servir para a perpetuação do instituído</a:t>
            </a:r>
          </a:p>
          <a:p>
            <a:r>
              <a:rPr lang="pt-BR" dirty="0"/>
              <a:t>É</a:t>
            </a:r>
            <a:r>
              <a:rPr lang="pt-BR" dirty="0" smtClean="0"/>
              <a:t> fruto de processos não coletivos</a:t>
            </a:r>
          </a:p>
          <a:p>
            <a:r>
              <a:rPr lang="pt-BR" dirty="0"/>
              <a:t>É</a:t>
            </a:r>
            <a:r>
              <a:rPr lang="pt-BR" dirty="0" smtClean="0"/>
              <a:t> descontextualizado</a:t>
            </a:r>
          </a:p>
          <a:p>
            <a:r>
              <a:rPr lang="pt-BR" dirty="0"/>
              <a:t>É</a:t>
            </a:r>
            <a:r>
              <a:rPr lang="pt-BR" dirty="0" smtClean="0"/>
              <a:t> típico da racionalização do processo de trabalho</a:t>
            </a:r>
          </a:p>
          <a:p>
            <a:r>
              <a:rPr lang="pt-BR" dirty="0" smtClean="0"/>
              <a:t>Enfoque na dimensão técnica</a:t>
            </a:r>
          </a:p>
          <a:p>
            <a:r>
              <a:rPr lang="pt-BR" dirty="0" smtClean="0"/>
              <a:t>Nega a diversidade de interesses</a:t>
            </a:r>
          </a:p>
          <a:p>
            <a:r>
              <a:rPr lang="pt-BR"/>
              <a:t>É</a:t>
            </a:r>
            <a:r>
              <a:rPr lang="pt-BR" smtClean="0"/>
              <a:t> </a:t>
            </a:r>
            <a:r>
              <a:rPr lang="pt-BR" dirty="0" smtClean="0"/>
              <a:t>instrumento de controle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898291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1234</Words>
  <Application>Microsoft Office PowerPoint</Application>
  <PresentationFormat>Apresentação na tela (4:3)</PresentationFormat>
  <Paragraphs>140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Solstício</vt:lpstr>
      <vt:lpstr>  CURRÍCULO E  PROJETO POLÍTICO- PEDAGÓGICO   Prof. Luciana B. Jacob </vt:lpstr>
      <vt:lpstr>Projeto Político-Pedagógico</vt:lpstr>
      <vt:lpstr>Apresentação do PowerPoint</vt:lpstr>
      <vt:lpstr>Em que contexto histórico surgiu o projeto pedagógico? </vt:lpstr>
      <vt:lpstr>O que o projeto pedagógico deve conter? </vt:lpstr>
      <vt:lpstr>Quem deve elaborá-lo e como deve ser conduzido o processo? </vt:lpstr>
      <vt:lpstr>O projeto pedagógico deve ser revisado? Em que momento?  </vt:lpstr>
      <vt:lpstr>PPP: inovação regulatória ou emancipatória?</vt:lpstr>
      <vt:lpstr>Perspectiva regulatória</vt:lpstr>
      <vt:lpstr>Perspectiva emancipatória</vt:lpstr>
      <vt:lpstr>Apresentação do PowerPoint</vt:lpstr>
      <vt:lpstr>Currículo</vt:lpstr>
      <vt:lpstr>Apresentação do PowerPoint</vt:lpstr>
      <vt:lpstr>Currículo </vt:lpstr>
      <vt:lpstr>Currículo </vt:lpstr>
      <vt:lpstr>Currículo</vt:lpstr>
      <vt:lpstr>Currículo</vt:lpstr>
      <vt:lpstr>Currículo</vt:lpstr>
      <vt:lpstr>Currículo</vt:lpstr>
      <vt:lpstr>Currículo</vt:lpstr>
      <vt:lpstr>Currículo</vt:lpstr>
      <vt:lpstr>Estudo de caso: agroecologia nos cursos de Engenharia Agronômica</vt:lpstr>
      <vt:lpstr>Metodologia</vt:lpstr>
      <vt:lpstr>Resultados: os projetos pedagógicos</vt:lpstr>
      <vt:lpstr>Apresentação do PowerPoint</vt:lpstr>
      <vt:lpstr>As vozes que sustentam as disciplinas: categorias </vt:lpstr>
      <vt:lpstr>Agroecologia nos espaços não-disciplinares</vt:lpstr>
      <vt:lpstr>Agroecologia: interdisciplinaridade como princípio epistemológico e atitude metodológica</vt:lpstr>
      <vt:lpstr>Outros saberes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Agroecologia nas Ciências Agrárias</dc:title>
  <dc:creator>Luciana</dc:creator>
  <cp:lastModifiedBy>luciana</cp:lastModifiedBy>
  <cp:revision>109</cp:revision>
  <dcterms:created xsi:type="dcterms:W3CDTF">2010-06-08T18:43:14Z</dcterms:created>
  <dcterms:modified xsi:type="dcterms:W3CDTF">2019-09-25T12:48:17Z</dcterms:modified>
</cp:coreProperties>
</file>