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5" r:id="rId19"/>
    <p:sldId id="286" r:id="rId20"/>
    <p:sldId id="288" r:id="rId21"/>
    <p:sldId id="274" r:id="rId22"/>
    <p:sldId id="280" r:id="rId23"/>
    <p:sldId id="275" r:id="rId24"/>
    <p:sldId id="284" r:id="rId25"/>
    <p:sldId id="276" r:id="rId26"/>
    <p:sldId id="277" r:id="rId27"/>
    <p:sldId id="278" r:id="rId28"/>
    <p:sldId id="279" r:id="rId29"/>
    <p:sldId id="281" r:id="rId30"/>
    <p:sldId id="289" r:id="rId31"/>
    <p:sldId id="291" r:id="rId32"/>
    <p:sldId id="282" r:id="rId33"/>
    <p:sldId id="283" r:id="rId34"/>
    <p:sldId id="287" r:id="rId35"/>
    <p:sldId id="273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63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37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54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12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81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35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95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8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63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47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60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18E2-C9B9-4527-B4F1-3D844827648F}" type="datetimeFigureOut">
              <a:rPr lang="pt-BR" smtClean="0"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E5824-200E-4CA0-8C48-FFD3882180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76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11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7.wmf"/><Relationship Id="rId9" Type="http://schemas.openxmlformats.org/officeDocument/2006/relationships/image" Target="../media/image31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7.wmf"/><Relationship Id="rId26" Type="http://schemas.openxmlformats.org/officeDocument/2006/relationships/image" Target="../media/image51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50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8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71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3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80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AUTO-VALORES, AUTO-VETORES</a:t>
            </a:r>
            <a:br>
              <a:rPr lang="pt-BR" dirty="0" smtClean="0"/>
            </a:br>
            <a:r>
              <a:rPr lang="pt-BR" dirty="0" smtClean="0"/>
              <a:t>TRANSFORMAÇÕES LINEARES</a:t>
            </a:r>
            <a:br>
              <a:rPr lang="pt-BR" dirty="0" smtClean="0"/>
            </a:br>
            <a:r>
              <a:rPr lang="pt-BR" dirty="0" smtClean="0"/>
              <a:t>E</a:t>
            </a:r>
            <a:br>
              <a:rPr lang="pt-BR" dirty="0" smtClean="0"/>
            </a:br>
            <a:r>
              <a:rPr lang="pt-BR" dirty="0" smtClean="0"/>
              <a:t>ANÁLISE MODAL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3717032"/>
            <a:ext cx="6400800" cy="1752600"/>
          </a:xfrm>
        </p:spPr>
        <p:txBody>
          <a:bodyPr/>
          <a:lstStyle/>
          <a:p>
            <a:pPr algn="r"/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5316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43054"/>
            <a:ext cx="4254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APLICANDO 7) EM 6), VEM: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375261"/>
              </p:ext>
            </p:extLst>
          </p:nvPr>
        </p:nvGraphicFramePr>
        <p:xfrm>
          <a:off x="824115" y="666274"/>
          <a:ext cx="7988145" cy="6225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ção" r:id="rId3" imgW="4025880" imgH="3136680" progId="Equation.3">
                  <p:embed/>
                </p:oleObj>
              </mc:Choice>
              <mc:Fallback>
                <p:oleObj name="Equação" r:id="rId3" imgW="4025880" imgH="313668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115" y="666274"/>
                        <a:ext cx="7988145" cy="6225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993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7833" y="116632"/>
            <a:ext cx="782611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4. MODOS DO SISTEMA</a:t>
            </a:r>
          </a:p>
          <a:p>
            <a:endParaRPr lang="pt-BR" sz="2800" b="1" dirty="0"/>
          </a:p>
          <a:p>
            <a:r>
              <a:rPr lang="pt-BR" sz="2800" b="1" dirty="0" smtClean="0"/>
              <a:t>CHAMAMOS DE MODOS DO SISTEMA ÀS FUNÇÕES </a:t>
            </a:r>
          </a:p>
          <a:p>
            <a:r>
              <a:rPr lang="pt-BR" sz="2800" b="1" dirty="0" smtClean="0"/>
              <a:t>TEMPORAIS QUE FORMAM A SOLUÇÃO DE </a:t>
            </a:r>
          </a:p>
          <a:p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460209"/>
              </p:ext>
            </p:extLst>
          </p:nvPr>
        </p:nvGraphicFramePr>
        <p:xfrm>
          <a:off x="2933117" y="2039365"/>
          <a:ext cx="194421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ção" r:id="rId3" imgW="571320" imgH="190440" progId="Equation.3">
                  <p:embed/>
                </p:oleObj>
              </mc:Choice>
              <mc:Fallback>
                <p:oleObj name="Equação" r:id="rId3" imgW="5713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3117" y="2039365"/>
                        <a:ext cx="194421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3212976"/>
            <a:ext cx="6373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TEMOS OS SEGUINTES MODOS POSSÍVEIS</a:t>
            </a:r>
            <a:endParaRPr lang="pt-BR" sz="28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350926"/>
              </p:ext>
            </p:extLst>
          </p:nvPr>
        </p:nvGraphicFramePr>
        <p:xfrm>
          <a:off x="1620838" y="4005263"/>
          <a:ext cx="611822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ção" r:id="rId5" imgW="3238200" imgH="1295280" progId="Equation.3">
                  <p:embed/>
                </p:oleObj>
              </mc:Choice>
              <mc:Fallback>
                <p:oleObj name="Equação" r:id="rId5" imgW="3238200" imgH="1295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0838" y="4005263"/>
                        <a:ext cx="6118225" cy="244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6270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548680"/>
            <a:ext cx="892699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OS AUTO-VETORES RELACIONAM OS MODOS DO SISTEMA</a:t>
            </a:r>
          </a:p>
          <a:p>
            <a:r>
              <a:rPr lang="pt-BR" sz="2800" b="1" dirty="0" smtClean="0"/>
              <a:t>, QUE SÃO AS CARACTERÍSTICAS DE RESPOSTAS, COM A</a:t>
            </a:r>
          </a:p>
          <a:p>
            <a:r>
              <a:rPr lang="pt-BR" sz="2800" b="1" dirty="0" smtClean="0"/>
              <a:t>TRAJETÓRIA NO ESPAÇO DE ESTADOS.</a:t>
            </a:r>
          </a:p>
          <a:p>
            <a:endParaRPr lang="pt-BR" sz="2800" b="1" dirty="0"/>
          </a:p>
          <a:p>
            <a:r>
              <a:rPr lang="pt-BR" sz="2800" b="1" dirty="0" smtClean="0"/>
              <a:t>CONFORME SE APROXIMAM DA ORIGEM, AS TRAJETÓRIAS</a:t>
            </a:r>
          </a:p>
          <a:p>
            <a:r>
              <a:rPr lang="pt-BR" sz="2800" b="1" dirty="0" smtClean="0"/>
              <a:t>PASSAM A SER TANGENTES ÀS DIREÇÕES DOS AUTO-</a:t>
            </a:r>
          </a:p>
          <a:p>
            <a:r>
              <a:rPr lang="pt-BR" sz="2800" b="1" dirty="0" smtClean="0"/>
              <a:t>VETORES.</a:t>
            </a:r>
          </a:p>
          <a:p>
            <a:endParaRPr lang="pt-BR" sz="2800" b="1" dirty="0"/>
          </a:p>
          <a:p>
            <a:r>
              <a:rPr lang="pt-BR" sz="2800" b="1" dirty="0" smtClean="0"/>
              <a:t>O MOVIMENTO NO ESPAÇO DE ESTADOS, AO LONGO DOS </a:t>
            </a:r>
          </a:p>
          <a:p>
            <a:r>
              <a:rPr lang="pt-BR" sz="2800" b="1" dirty="0" smtClean="0"/>
              <a:t>AUTO-VETORES, OCORRE COM INTENSIDADES DITADAS</a:t>
            </a:r>
          </a:p>
          <a:p>
            <a:r>
              <a:rPr lang="pt-BR" sz="2800" b="1" dirty="0" smtClean="0"/>
              <a:t>PELOS </a:t>
            </a:r>
            <a:r>
              <a:rPr lang="pt-BR" sz="2800" b="1" u="sng" dirty="0" smtClean="0"/>
              <a:t>MODOS</a:t>
            </a:r>
            <a:r>
              <a:rPr lang="pt-BR" sz="2800" b="1" dirty="0" smtClean="0"/>
              <a:t> CORRESPONDENTES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19743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332656"/>
            <a:ext cx="1624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EXEMPLO</a:t>
            </a:r>
            <a:endParaRPr lang="pt-BR" sz="28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900602"/>
              </p:ext>
            </p:extLst>
          </p:nvPr>
        </p:nvGraphicFramePr>
        <p:xfrm>
          <a:off x="985651" y="1052736"/>
          <a:ext cx="6854825" cy="547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ção" r:id="rId3" imgW="3022560" imgH="2412720" progId="Equation.3">
                  <p:embed/>
                </p:oleObj>
              </mc:Choice>
              <mc:Fallback>
                <p:oleObj name="Equação" r:id="rId3" imgW="3022560" imgH="241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5651" y="1052736"/>
                        <a:ext cx="6854825" cy="547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9529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8928"/>
              </p:ext>
            </p:extLst>
          </p:nvPr>
        </p:nvGraphicFramePr>
        <p:xfrm>
          <a:off x="251520" y="332656"/>
          <a:ext cx="8148638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Equação" r:id="rId3" imgW="3187440" imgH="1066680" progId="Equation.3">
                  <p:embed/>
                </p:oleObj>
              </mc:Choice>
              <mc:Fallback>
                <p:oleObj name="Equação" r:id="rId3" imgW="318744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332656"/>
                        <a:ext cx="8148638" cy="272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5536" y="3068960"/>
            <a:ext cx="1172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SEJAM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423689"/>
              </p:ext>
            </p:extLst>
          </p:nvPr>
        </p:nvGraphicFramePr>
        <p:xfrm>
          <a:off x="1835696" y="3592180"/>
          <a:ext cx="2740802" cy="1060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8" name="Equação" r:id="rId5" imgW="1180800" imgH="457200" progId="Equation.3">
                  <p:embed/>
                </p:oleObj>
              </mc:Choice>
              <mc:Fallback>
                <p:oleObj name="Equação" r:id="rId5" imgW="1180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3592180"/>
                        <a:ext cx="2740802" cy="1060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4797152"/>
            <a:ext cx="6232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SENDO ASSIM, A MATRIZ M É DADA POR</a:t>
            </a:r>
            <a:endParaRPr lang="pt-BR" sz="28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887897"/>
              </p:ext>
            </p:extLst>
          </p:nvPr>
        </p:nvGraphicFramePr>
        <p:xfrm>
          <a:off x="1316038" y="5516563"/>
          <a:ext cx="67278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Equação" r:id="rId7" imgW="2565360" imgH="457200" progId="Equation.3">
                  <p:embed/>
                </p:oleObj>
              </mc:Choice>
              <mc:Fallback>
                <p:oleObj name="Equação" r:id="rId7" imgW="25653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16038" y="5516563"/>
                        <a:ext cx="6727825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5685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476672"/>
            <a:ext cx="7701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APLICAÇÃO À EXPRESSÃO DA RESPOSTA NATURAL: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724281"/>
              </p:ext>
            </p:extLst>
          </p:nvPr>
        </p:nvGraphicFramePr>
        <p:xfrm>
          <a:off x="1475656" y="3789040"/>
          <a:ext cx="5400600" cy="1773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ção" r:id="rId3" imgW="2552400" imgH="838080" progId="Equation.3">
                  <p:embed/>
                </p:oleObj>
              </mc:Choice>
              <mc:Fallback>
                <p:oleObj name="Equação" r:id="rId3" imgW="255240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3789040"/>
                        <a:ext cx="5400600" cy="1773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081754"/>
              </p:ext>
            </p:extLst>
          </p:nvPr>
        </p:nvGraphicFramePr>
        <p:xfrm>
          <a:off x="1259632" y="1196752"/>
          <a:ext cx="5395913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ção" r:id="rId5" imgW="2057400" imgH="838080" progId="Equation.3">
                  <p:embed/>
                </p:oleObj>
              </mc:Choice>
              <mc:Fallback>
                <p:oleObj name="Equação" r:id="rId5" imgW="2057400" imgH="83808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196752"/>
                        <a:ext cx="5395913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665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69741"/>
              </p:ext>
            </p:extLst>
          </p:nvPr>
        </p:nvGraphicFramePr>
        <p:xfrm>
          <a:off x="1115616" y="260648"/>
          <a:ext cx="625792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9" name="Equação" r:id="rId3" imgW="2958840" imgH="1777680" progId="Equation.3">
                  <p:embed/>
                </p:oleObj>
              </mc:Choice>
              <mc:Fallback>
                <p:oleObj name="Equação" r:id="rId3" imgW="2958840" imgH="177768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60648"/>
                        <a:ext cx="625792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3926488"/>
            <a:ext cx="989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359818"/>
              </p:ext>
            </p:extLst>
          </p:nvPr>
        </p:nvGraphicFramePr>
        <p:xfrm>
          <a:off x="1276350" y="5732463"/>
          <a:ext cx="48625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0" name="Equação" r:id="rId5" imgW="2374560" imgH="457200" progId="Equation.3">
                  <p:embed/>
                </p:oleObj>
              </mc:Choice>
              <mc:Fallback>
                <p:oleObj name="Equação" r:id="rId5" imgW="2374560" imgH="4572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5732463"/>
                        <a:ext cx="486251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056220"/>
              </p:ext>
            </p:extLst>
          </p:nvPr>
        </p:nvGraphicFramePr>
        <p:xfrm>
          <a:off x="1187624" y="4797152"/>
          <a:ext cx="46799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1" name="Equação" r:id="rId7" imgW="2286000" imgH="457200" progId="Equation.3">
                  <p:embed/>
                </p:oleObj>
              </mc:Choice>
              <mc:Fallback>
                <p:oleObj name="Equação" r:id="rId7" imgW="2286000" imgH="4572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797152"/>
                        <a:ext cx="46799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0383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>
            <a:off x="1692000" y="2232000"/>
            <a:ext cx="41764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3779912" y="548680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669414"/>
              </p:ext>
            </p:extLst>
          </p:nvPr>
        </p:nvGraphicFramePr>
        <p:xfrm>
          <a:off x="5758175" y="2384884"/>
          <a:ext cx="304924" cy="37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7" name="Equação" r:id="rId3" imgW="177480" imgH="215640" progId="Equation.3">
                  <p:embed/>
                </p:oleObj>
              </mc:Choice>
              <mc:Fallback>
                <p:oleObj name="Equação" r:id="rId3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8175" y="2384884"/>
                        <a:ext cx="304924" cy="370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113197"/>
              </p:ext>
            </p:extLst>
          </p:nvPr>
        </p:nvGraphicFramePr>
        <p:xfrm>
          <a:off x="3923928" y="357408"/>
          <a:ext cx="360040" cy="382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8" name="Equação" r:id="rId5" imgW="203040" imgH="215640" progId="Equation.3">
                  <p:embed/>
                </p:oleObj>
              </mc:Choice>
              <mc:Fallback>
                <p:oleObj name="Equação" r:id="rId5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3928" y="357408"/>
                        <a:ext cx="360040" cy="382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reto 9"/>
          <p:cNvCxnSpPr/>
          <p:nvPr/>
        </p:nvCxnSpPr>
        <p:spPr>
          <a:xfrm>
            <a:off x="2159732" y="1295896"/>
            <a:ext cx="324036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2339752" y="1340768"/>
            <a:ext cx="2952328" cy="1728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2423110" y="1454242"/>
            <a:ext cx="612068" cy="33290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2657251" y="2564904"/>
            <a:ext cx="505322" cy="3151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H="1">
            <a:off x="4572000" y="1584690"/>
            <a:ext cx="360040" cy="20245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H="1" flipV="1">
            <a:off x="4371386" y="2564904"/>
            <a:ext cx="560654" cy="3151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o 38"/>
          <p:cNvSpPr/>
          <p:nvPr/>
        </p:nvSpPr>
        <p:spPr>
          <a:xfrm rot="4640601">
            <a:off x="3157145" y="967782"/>
            <a:ext cx="1280734" cy="1080120"/>
          </a:xfrm>
          <a:prstGeom prst="arc">
            <a:avLst>
              <a:gd name="adj1" fmla="val 14941262"/>
              <a:gd name="adj2" fmla="val 2094176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680026"/>
              </p:ext>
            </p:extLst>
          </p:nvPr>
        </p:nvGraphicFramePr>
        <p:xfrm>
          <a:off x="4283968" y="624470"/>
          <a:ext cx="376432" cy="675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9" name="Equação" r:id="rId7" imgW="253800" imgH="457200" progId="Equation.3">
                  <p:embed/>
                </p:oleObj>
              </mc:Choice>
              <mc:Fallback>
                <p:oleObj name="Equação" r:id="rId7" imgW="253800" imgH="4572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624470"/>
                        <a:ext cx="376432" cy="675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Elipse 40"/>
          <p:cNvSpPr/>
          <p:nvPr/>
        </p:nvSpPr>
        <p:spPr>
          <a:xfrm>
            <a:off x="4211960" y="1151033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896" y="4077072"/>
            <a:ext cx="397442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CaixaDeTexto 41"/>
          <p:cNvSpPr txBox="1"/>
          <p:nvPr/>
        </p:nvSpPr>
        <p:spPr>
          <a:xfrm>
            <a:off x="1326355" y="4581128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X(t)=</a:t>
            </a:r>
            <a:endParaRPr lang="pt-BR" sz="28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51519" y="5805264"/>
            <a:ext cx="115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 </a:t>
            </a:r>
            <a:endParaRPr lang="pt-BR" sz="2800" b="1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933513"/>
              </p:ext>
            </p:extLst>
          </p:nvPr>
        </p:nvGraphicFramePr>
        <p:xfrm>
          <a:off x="1567750" y="5805264"/>
          <a:ext cx="5902644" cy="103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0" name="Equação" r:id="rId10" imgW="2616120" imgH="457200" progId="Equation.3">
                  <p:embed/>
                </p:oleObj>
              </mc:Choice>
              <mc:Fallback>
                <p:oleObj name="Equação" r:id="rId10" imgW="26161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67750" y="5805264"/>
                        <a:ext cx="5902644" cy="1031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52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71046"/>
            <a:ext cx="8052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EXEMPLOS DE TRAJETÓRIAS NO ESPAÇO DE ESTADOS</a:t>
            </a:r>
            <a:endParaRPr lang="pt-BR" sz="2800" b="1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582049" cy="573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788960" y="6217549"/>
            <a:ext cx="3775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FONTE: REFERÊNCIA [2]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055810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19837"/>
            <a:ext cx="7403554" cy="5678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7544" y="71046"/>
            <a:ext cx="8052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EXEMPLOS DE TRAJETÓRIAS NO ESPAÇO DE ESTADOS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88960" y="6217549"/>
            <a:ext cx="3775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FONTE: REFERÊNCIA [2]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36522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692696"/>
            <a:ext cx="2603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1. INTRODUÇÃO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118" y="1628799"/>
            <a:ext cx="931883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a-ESTADO</a:t>
            </a:r>
          </a:p>
          <a:p>
            <a:endParaRPr lang="pt-BR" sz="2800" b="1" dirty="0">
              <a:solidFill>
                <a:srgbClr val="FF0000"/>
              </a:solidFill>
            </a:endParaRPr>
          </a:p>
          <a:p>
            <a:r>
              <a:rPr lang="pt-BR" sz="2800" b="1" dirty="0" smtClean="0"/>
              <a:t>ESTRUTURA MATEMÁTICA QUE REPRESENTA O </a:t>
            </a:r>
          </a:p>
          <a:p>
            <a:r>
              <a:rPr lang="pt-BR" sz="2800" b="1" dirty="0" smtClean="0"/>
              <a:t>COMPORTAMENTO DO SISTEMA DINÂMICO. É COMPOSTO</a:t>
            </a:r>
          </a:p>
          <a:p>
            <a:r>
              <a:rPr lang="pt-BR" sz="2800" b="1" dirty="0" smtClean="0"/>
              <a:t>POR UM CONJUNTO DE VARIÁVEIS, TAL QUE SEU CONHECI-</a:t>
            </a:r>
          </a:p>
          <a:p>
            <a:r>
              <a:rPr lang="pt-BR" sz="2800" b="1" dirty="0" smtClean="0"/>
              <a:t>MENTO NO INSTANTE t=t</a:t>
            </a:r>
            <a:r>
              <a:rPr lang="pt-BR" b="1" dirty="0" smtClean="0"/>
              <a:t>0</a:t>
            </a:r>
            <a:r>
              <a:rPr lang="pt-BR" sz="2800" b="1" dirty="0" smtClean="0"/>
              <a:t>, E O CONHECIMENTO DA EXCITA-</a:t>
            </a:r>
          </a:p>
          <a:p>
            <a:r>
              <a:rPr lang="pt-BR" sz="2800" b="1" dirty="0" smtClean="0"/>
              <a:t>ÇÃO, NESTE MESMO INSTANTE, DETERMINA COMPLETAMEN-</a:t>
            </a:r>
          </a:p>
          <a:p>
            <a:r>
              <a:rPr lang="pt-BR" sz="2800" b="1" dirty="0" smtClean="0"/>
              <a:t>TE O COMPORTAMENTO DO SISTEMA. EXISTE UM CONJUNTO</a:t>
            </a:r>
          </a:p>
          <a:p>
            <a:r>
              <a:rPr lang="pt-BR" sz="2800" b="1" dirty="0" smtClean="0"/>
              <a:t>MÍNIMO DE VARIÁVEIS DE ESTADO QUE SE TORNA NECESÁ-</a:t>
            </a:r>
          </a:p>
          <a:p>
            <a:r>
              <a:rPr lang="pt-BR" sz="2800" b="1" dirty="0" smtClean="0"/>
              <a:t>RIO PARA REPRESENTAR O SISTEMA DE MODO PRECISO.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82940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166789" cy="55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67544" y="71046"/>
            <a:ext cx="8052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EXEMPLOS DE TRAJETÓRIAS NO ESPAÇO DE ESTADOS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450985" y="5920172"/>
            <a:ext cx="3775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FONTE: REFERÊNCIA [2]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146400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4804" y="56399"/>
            <a:ext cx="76815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5. APLICAÇÃO DA TRANSFORMAÇÃO LINEAR PARA</a:t>
            </a:r>
          </a:p>
          <a:p>
            <a:r>
              <a:rPr lang="pt-BR" sz="2800" b="1" dirty="0"/>
              <a:t> </a:t>
            </a:r>
            <a:r>
              <a:rPr lang="pt-BR" sz="2800" b="1" dirty="0" smtClean="0"/>
              <a:t>   A DIAGONALIZAÇÃO DA MATRIZ “A” 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343696"/>
              </p:ext>
            </p:extLst>
          </p:nvPr>
        </p:nvGraphicFramePr>
        <p:xfrm>
          <a:off x="107504" y="2996952"/>
          <a:ext cx="439261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name="Equação" r:id="rId3" imgW="1752480" imgH="253800" progId="Equation.3">
                  <p:embed/>
                </p:oleObj>
              </mc:Choice>
              <mc:Fallback>
                <p:oleObj name="Equação" r:id="rId3" imgW="1752480" imgH="2538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996952"/>
                        <a:ext cx="4392613" cy="63658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6637" y="1032870"/>
            <a:ext cx="81798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800" b="1" dirty="0" smtClean="0">
                <a:solidFill>
                  <a:prstClr val="black"/>
                </a:solidFill>
              </a:rPr>
              <a:t>LEMBRANDO</a:t>
            </a:r>
          </a:p>
          <a:p>
            <a:pPr lvl="0"/>
            <a:r>
              <a:rPr lang="pt-BR" sz="2800" b="1" dirty="0" smtClean="0">
                <a:solidFill>
                  <a:prstClr val="black"/>
                </a:solidFill>
              </a:rPr>
              <a:t>QUALQUER </a:t>
            </a:r>
            <a:r>
              <a:rPr lang="pt-BR" sz="2800" b="1" dirty="0">
                <a:solidFill>
                  <a:prstClr val="black"/>
                </a:solidFill>
              </a:rPr>
              <a:t>VETOR “X”, PODE SER EXPRESSO </a:t>
            </a:r>
            <a:r>
              <a:rPr lang="pt-BR" sz="2800" b="1" dirty="0" smtClean="0">
                <a:solidFill>
                  <a:prstClr val="black"/>
                </a:solidFill>
              </a:rPr>
              <a:t>EM </a:t>
            </a:r>
          </a:p>
          <a:p>
            <a:pPr lvl="0"/>
            <a:r>
              <a:rPr lang="pt-BR" sz="2800" b="1" dirty="0" smtClean="0">
                <a:solidFill>
                  <a:prstClr val="black"/>
                </a:solidFill>
              </a:rPr>
              <a:t>FUNÇÃO DA BASE CONSITUÍDA PELOS AUTO-VETORES</a:t>
            </a:r>
          </a:p>
          <a:p>
            <a:pPr lvl="0"/>
            <a:r>
              <a:rPr lang="pt-BR" sz="2800" b="1" dirty="0" smtClean="0">
                <a:solidFill>
                  <a:prstClr val="black"/>
                </a:solidFill>
              </a:rPr>
              <a:t>                            . OU SEJA,</a:t>
            </a:r>
            <a:endParaRPr lang="pt-BR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623715"/>
              </p:ext>
            </p:extLst>
          </p:nvPr>
        </p:nvGraphicFramePr>
        <p:xfrm>
          <a:off x="107504" y="2361794"/>
          <a:ext cx="230425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4" name="Equação" r:id="rId5" imgW="812520" imgH="228600" progId="Equation.3">
                  <p:embed/>
                </p:oleObj>
              </mc:Choice>
              <mc:Fallback>
                <p:oleObj name="Equação" r:id="rId5" imgW="812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504" y="2361794"/>
                        <a:ext cx="230425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821897"/>
              </p:ext>
            </p:extLst>
          </p:nvPr>
        </p:nvGraphicFramePr>
        <p:xfrm>
          <a:off x="2753318" y="3717032"/>
          <a:ext cx="5053012" cy="293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5" name="Equação" r:id="rId7" imgW="2844720" imgH="1650960" progId="Equation.3">
                  <p:embed/>
                </p:oleObj>
              </mc:Choice>
              <mc:Fallback>
                <p:oleObj name="Equação" r:id="rId7" imgW="2844720" imgH="165096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318" y="3717032"/>
                        <a:ext cx="5053012" cy="293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644008" y="3023374"/>
            <a:ext cx="4528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NA FORMA MATRICIAL, FICA: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12515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968799"/>
              </p:ext>
            </p:extLst>
          </p:nvPr>
        </p:nvGraphicFramePr>
        <p:xfrm>
          <a:off x="1763167" y="2132856"/>
          <a:ext cx="5545137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Equação" r:id="rId3" imgW="2654280" imgH="1155600" progId="Equation.3">
                  <p:embed/>
                </p:oleObj>
              </mc:Choice>
              <mc:Fallback>
                <p:oleObj name="Equação" r:id="rId3" imgW="2654280" imgH="11556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167" y="2132856"/>
                        <a:ext cx="5545137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3131840" y="620688"/>
            <a:ext cx="144016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3200" b="1" i="1" dirty="0">
                <a:solidFill>
                  <a:prstClr val="black"/>
                </a:solidFill>
              </a:rPr>
              <a:t>X=MZ</a:t>
            </a: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16632"/>
            <a:ext cx="1831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32815" y="1484784"/>
            <a:ext cx="7038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APLICANDO NA EQUAÇÃO DE ESTADOS , VEM:</a:t>
            </a:r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51" y="4581128"/>
            <a:ext cx="92589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SENDO ASSIM, OBTIVEMOS UMA NOVA REPRESENTAÇÃO DO</a:t>
            </a:r>
          </a:p>
          <a:p>
            <a:r>
              <a:rPr lang="pt-BR" sz="2800" b="1" dirty="0" smtClean="0"/>
              <a:t>MESMO SISTEMA DINÂMICO: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740033"/>
              </p:ext>
            </p:extLst>
          </p:nvPr>
        </p:nvGraphicFramePr>
        <p:xfrm>
          <a:off x="2624601" y="5535235"/>
          <a:ext cx="4323663" cy="1188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name="Equação" r:id="rId5" imgW="1663560" imgH="457200" progId="Equation.3">
                  <p:embed/>
                </p:oleObj>
              </mc:Choice>
              <mc:Fallback>
                <p:oleObj name="Equação" r:id="rId5" imgW="1663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4601" y="5535235"/>
                        <a:ext cx="4323663" cy="118818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720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 flipV="1">
            <a:off x="755536" y="346946"/>
            <a:ext cx="2448272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o 10"/>
          <p:cNvGrpSpPr/>
          <p:nvPr/>
        </p:nvGrpSpPr>
        <p:grpSpPr>
          <a:xfrm>
            <a:off x="665760" y="260648"/>
            <a:ext cx="3258168" cy="1872208"/>
            <a:chOff x="665760" y="260648"/>
            <a:chExt cx="3258168" cy="1872208"/>
          </a:xfrm>
        </p:grpSpPr>
        <p:cxnSp>
          <p:nvCxnSpPr>
            <p:cNvPr id="4" name="Conector de seta reta 3"/>
            <p:cNvCxnSpPr/>
            <p:nvPr/>
          </p:nvCxnSpPr>
          <p:spPr>
            <a:xfrm flipV="1">
              <a:off x="1835696" y="260648"/>
              <a:ext cx="0" cy="18722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seta reta 6"/>
            <p:cNvCxnSpPr/>
            <p:nvPr/>
          </p:nvCxnSpPr>
          <p:spPr>
            <a:xfrm flipV="1">
              <a:off x="665760" y="1412776"/>
              <a:ext cx="3258168" cy="1800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o 11"/>
          <p:cNvGrpSpPr/>
          <p:nvPr/>
        </p:nvGrpSpPr>
        <p:grpSpPr>
          <a:xfrm>
            <a:off x="5159813" y="566682"/>
            <a:ext cx="3258168" cy="1872208"/>
            <a:chOff x="665760" y="260648"/>
            <a:chExt cx="3258168" cy="1872208"/>
          </a:xfrm>
        </p:grpSpPr>
        <p:cxnSp>
          <p:nvCxnSpPr>
            <p:cNvPr id="13" name="Conector de seta reta 12"/>
            <p:cNvCxnSpPr/>
            <p:nvPr/>
          </p:nvCxnSpPr>
          <p:spPr>
            <a:xfrm flipV="1">
              <a:off x="1835696" y="260648"/>
              <a:ext cx="0" cy="18722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flipV="1">
              <a:off x="665760" y="1412776"/>
              <a:ext cx="3258168" cy="1800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ector de seta reta 14"/>
          <p:cNvCxnSpPr/>
          <p:nvPr/>
        </p:nvCxnSpPr>
        <p:spPr>
          <a:xfrm flipV="1">
            <a:off x="5220072" y="698745"/>
            <a:ext cx="2448272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128021"/>
              </p:ext>
            </p:extLst>
          </p:nvPr>
        </p:nvGraphicFramePr>
        <p:xfrm>
          <a:off x="3563888" y="1510283"/>
          <a:ext cx="360040" cy="437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47" name="Equação" r:id="rId3" imgW="177480" imgH="215640" progId="Equation.3">
                  <p:embed/>
                </p:oleObj>
              </mc:Choice>
              <mc:Fallback>
                <p:oleObj name="Equação" r:id="rId3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888" y="1510283"/>
                        <a:ext cx="360040" cy="437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118380"/>
              </p:ext>
            </p:extLst>
          </p:nvPr>
        </p:nvGraphicFramePr>
        <p:xfrm>
          <a:off x="3238500" y="128588"/>
          <a:ext cx="4111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48" name="Equação" r:id="rId5" imgW="203040" imgH="215640" progId="Equation.3">
                  <p:embed/>
                </p:oleObj>
              </mc:Choice>
              <mc:Fallback>
                <p:oleObj name="Equação" r:id="rId5" imgW="203040" imgH="21564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128588"/>
                        <a:ext cx="4111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471642"/>
              </p:ext>
            </p:extLst>
          </p:nvPr>
        </p:nvGraphicFramePr>
        <p:xfrm>
          <a:off x="1246188" y="115888"/>
          <a:ext cx="3857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49" name="Equação" r:id="rId7" imgW="190440" imgH="228600" progId="Equation.3">
                  <p:embed/>
                </p:oleObj>
              </mc:Choice>
              <mc:Fallback>
                <p:oleObj name="Equação" r:id="rId7" imgW="190440" imgH="22860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115888"/>
                        <a:ext cx="38576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90781"/>
              </p:ext>
            </p:extLst>
          </p:nvPr>
        </p:nvGraphicFramePr>
        <p:xfrm>
          <a:off x="8262938" y="1808163"/>
          <a:ext cx="3079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0" name="Equação" r:id="rId9" imgW="152280" imgH="215640" progId="Equation.3">
                  <p:embed/>
                </p:oleObj>
              </mc:Choice>
              <mc:Fallback>
                <p:oleObj name="Equação" r:id="rId9" imgW="152280" imgH="21564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938" y="1808163"/>
                        <a:ext cx="3079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932662"/>
              </p:ext>
            </p:extLst>
          </p:nvPr>
        </p:nvGraphicFramePr>
        <p:xfrm>
          <a:off x="7642225" y="479425"/>
          <a:ext cx="358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1" name="Equação" r:id="rId11" imgW="177480" imgH="215640" progId="Equation.3">
                  <p:embed/>
                </p:oleObj>
              </mc:Choice>
              <mc:Fallback>
                <p:oleObj name="Equação" r:id="rId11" imgW="177480" imgH="215640" progId="Equation.3">
                  <p:embed/>
                  <p:pic>
                    <p:nvPicPr>
                      <p:cNvPr id="0" name="Obje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2225" y="479425"/>
                        <a:ext cx="3587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383783"/>
              </p:ext>
            </p:extLst>
          </p:nvPr>
        </p:nvGraphicFramePr>
        <p:xfrm>
          <a:off x="6392863" y="247650"/>
          <a:ext cx="3587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2" name="Equação" r:id="rId13" imgW="177480" imgH="228600" progId="Equation.3">
                  <p:embed/>
                </p:oleObj>
              </mc:Choice>
              <mc:Fallback>
                <p:oleObj name="Equação" r:id="rId13" imgW="177480" imgH="228600" progId="Equation.3">
                  <p:embed/>
                  <p:pic>
                    <p:nvPicPr>
                      <p:cNvPr id="0" name="Obje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2863" y="247650"/>
                        <a:ext cx="3587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eta para a direita 25"/>
          <p:cNvSpPr/>
          <p:nvPr/>
        </p:nvSpPr>
        <p:spPr>
          <a:xfrm>
            <a:off x="3563888" y="836712"/>
            <a:ext cx="22322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366458"/>
              </p:ext>
            </p:extLst>
          </p:nvPr>
        </p:nvGraphicFramePr>
        <p:xfrm>
          <a:off x="467544" y="3068960"/>
          <a:ext cx="20431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3" name="Equação" r:id="rId15" imgW="977760" imgH="431640" progId="Equation.3">
                  <p:embed/>
                </p:oleObj>
              </mc:Choice>
              <mc:Fallback>
                <p:oleObj name="Equação" r:id="rId15" imgW="977760" imgH="4316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068960"/>
                        <a:ext cx="2043112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915019"/>
              </p:ext>
            </p:extLst>
          </p:nvPr>
        </p:nvGraphicFramePr>
        <p:xfrm>
          <a:off x="5508104" y="2996952"/>
          <a:ext cx="2160240" cy="953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4" name="Equação" r:id="rId17" imgW="977760" imgH="431640" progId="Equation.3">
                  <p:embed/>
                </p:oleObj>
              </mc:Choice>
              <mc:Fallback>
                <p:oleObj name="Equação" r:id="rId17" imgW="977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508104" y="2996952"/>
                        <a:ext cx="2160240" cy="953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aixaDeTexto 28"/>
          <p:cNvSpPr txBox="1"/>
          <p:nvPr/>
        </p:nvSpPr>
        <p:spPr>
          <a:xfrm>
            <a:off x="4430584" y="305072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M</a:t>
            </a:r>
          </a:p>
        </p:txBody>
      </p: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61410"/>
              </p:ext>
            </p:extLst>
          </p:nvPr>
        </p:nvGraphicFramePr>
        <p:xfrm>
          <a:off x="508000" y="4437063"/>
          <a:ext cx="294481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5" name="Equação" r:id="rId19" imgW="1168200" imgH="228600" progId="Equation.3">
                  <p:embed/>
                </p:oleObj>
              </mc:Choice>
              <mc:Fallback>
                <p:oleObj name="Equação" r:id="rId19" imgW="1168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8000" y="4437063"/>
                        <a:ext cx="2944813" cy="5762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603798"/>
              </p:ext>
            </p:extLst>
          </p:nvPr>
        </p:nvGraphicFramePr>
        <p:xfrm>
          <a:off x="4968044" y="4365104"/>
          <a:ext cx="212423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6" name="Equação" r:id="rId21" imgW="749160" imgH="228600" progId="Equation.3">
                  <p:embed/>
                </p:oleObj>
              </mc:Choice>
              <mc:Fallback>
                <p:oleObj name="Equação" r:id="rId21" imgW="749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968044" y="4365104"/>
                        <a:ext cx="2124236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554954"/>
              </p:ext>
            </p:extLst>
          </p:nvPr>
        </p:nvGraphicFramePr>
        <p:xfrm>
          <a:off x="845730" y="5733256"/>
          <a:ext cx="1926070" cy="573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7" name="Equação" r:id="rId23" imgW="596880" imgH="177480" progId="Equation.3">
                  <p:embed/>
                </p:oleObj>
              </mc:Choice>
              <mc:Fallback>
                <p:oleObj name="Equação" r:id="rId23" imgW="596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45730" y="5733256"/>
                        <a:ext cx="1926070" cy="57372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619992"/>
              </p:ext>
            </p:extLst>
          </p:nvPr>
        </p:nvGraphicFramePr>
        <p:xfrm>
          <a:off x="5020665" y="5733256"/>
          <a:ext cx="163956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58" name="Equação" r:id="rId25" imgW="469800" imgH="164880" progId="Equation.3">
                  <p:embed/>
                </p:oleObj>
              </mc:Choice>
              <mc:Fallback>
                <p:oleObj name="Equação" r:id="rId25" imgW="46980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020665" y="5733256"/>
                        <a:ext cx="1639567" cy="57606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171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92614"/>
              </p:ext>
            </p:extLst>
          </p:nvPr>
        </p:nvGraphicFramePr>
        <p:xfrm>
          <a:off x="2890838" y="549275"/>
          <a:ext cx="34559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Equação" r:id="rId3" imgW="914400" imgH="228600" progId="Equation.3">
                  <p:embed/>
                </p:oleObj>
              </mc:Choice>
              <mc:Fallback>
                <p:oleObj name="Equação" r:id="rId3" imgW="914400" imgH="228600" progId="Equation.3">
                  <p:embed/>
                  <p:pic>
                    <p:nvPicPr>
                      <p:cNvPr id="0" name="Objeto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549275"/>
                        <a:ext cx="3455987" cy="863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051720" y="1799237"/>
            <a:ext cx="571566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/>
              <a:t>ESSA É CONHECIDA COMO UMA </a:t>
            </a:r>
          </a:p>
          <a:p>
            <a:pPr algn="ctr"/>
            <a:r>
              <a:rPr lang="pt-BR" sz="2800" b="1" u="sng" dirty="0" smtClean="0"/>
              <a:t>TRANSFORMAÇÃO DE SIMILARIDADE</a:t>
            </a:r>
          </a:p>
          <a:p>
            <a:pPr algn="ctr"/>
            <a:endParaRPr lang="pt-BR" sz="2800" b="1" u="sng" dirty="0" smtClean="0"/>
          </a:p>
          <a:p>
            <a:pPr algn="ctr"/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-42708" y="3645024"/>
            <a:ext cx="916847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/>
              <a:t>ESSE TIPO DE TRANSFORMAÇÃO É UTILIZADO PARA</a:t>
            </a:r>
          </a:p>
          <a:p>
            <a:pPr algn="ctr"/>
            <a:r>
              <a:rPr lang="pt-BR" sz="2800" b="1" dirty="0" smtClean="0"/>
              <a:t>TRANSFORMAR A MATRIZ “A” NUMA FORMA CONVENIENTE</a:t>
            </a:r>
          </a:p>
          <a:p>
            <a:pPr algn="ctr"/>
            <a:r>
              <a:rPr lang="pt-BR" sz="2800" b="1" dirty="0" smtClean="0"/>
              <a:t>PARA A ANÁLISE E PROCESSAMENTO DO SISTEMA.</a:t>
            </a:r>
          </a:p>
          <a:p>
            <a:pPr algn="ctr"/>
            <a:endParaRPr lang="pt-BR" sz="2800" b="1" dirty="0"/>
          </a:p>
          <a:p>
            <a:pPr algn="ctr"/>
            <a:r>
              <a:rPr lang="pt-BR" sz="2800" b="1" dirty="0" smtClean="0"/>
              <a:t>NOTE QUE “P” PRECISA SER INVERTÍVEL,</a:t>
            </a:r>
          </a:p>
          <a:p>
            <a:pPr algn="ctr"/>
            <a:r>
              <a:rPr lang="pt-BR" sz="2800" b="1" dirty="0" smtClean="0"/>
              <a:t>ENTRADA E SAÍDA NÃO SÃO ALTERADAS E UM</a:t>
            </a:r>
          </a:p>
          <a:p>
            <a:pPr algn="ctr"/>
            <a:r>
              <a:rPr lang="pt-BR" sz="2800" b="1" dirty="0" smtClean="0"/>
              <a:t>NOVO CONJUNTO DE VARIÁVEIS DE ESTADO SURGE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819486"/>
              </p:ext>
            </p:extLst>
          </p:nvPr>
        </p:nvGraphicFramePr>
        <p:xfrm>
          <a:off x="3419872" y="2780928"/>
          <a:ext cx="2453956" cy="69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8" name="Equação" r:id="rId5" imgW="812520" imgH="228600" progId="Equation.3">
                  <p:embed/>
                </p:oleObj>
              </mc:Choice>
              <mc:Fallback>
                <p:oleObj name="Equação" r:id="rId5" imgW="812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9872" y="2780928"/>
                        <a:ext cx="2453956" cy="690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373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845768"/>
              </p:ext>
            </p:extLst>
          </p:nvPr>
        </p:nvGraphicFramePr>
        <p:xfrm>
          <a:off x="665312" y="908720"/>
          <a:ext cx="7660062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7" name="Equação" r:id="rId3" imgW="3073320" imgH="838080" progId="Equation.3">
                  <p:embed/>
                </p:oleObj>
              </mc:Choice>
              <mc:Fallback>
                <p:oleObj name="Equação" r:id="rId3" imgW="307332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312" y="908720"/>
                        <a:ext cx="7660062" cy="2088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22339" y="3429000"/>
            <a:ext cx="1451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CASO 1:</a:t>
            </a:r>
            <a:r>
              <a:rPr lang="pt-BR" sz="2800" b="1" dirty="0" smtClean="0"/>
              <a:t> </a:t>
            </a:r>
            <a:endParaRPr lang="pt-BR" sz="2800" b="1" u="sng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277045"/>
              </p:ext>
            </p:extLst>
          </p:nvPr>
        </p:nvGraphicFramePr>
        <p:xfrm>
          <a:off x="-5242" y="4221088"/>
          <a:ext cx="26860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8" name="Equação" r:id="rId5" imgW="1002960" imgH="457200" progId="Equation.3">
                  <p:embed/>
                </p:oleObj>
              </mc:Choice>
              <mc:Fallback>
                <p:oleObj name="Equação" r:id="rId5" imgW="10029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5242" y="4221088"/>
                        <a:ext cx="2686050" cy="122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849461"/>
              </p:ext>
            </p:extLst>
          </p:nvPr>
        </p:nvGraphicFramePr>
        <p:xfrm>
          <a:off x="2786063" y="4149725"/>
          <a:ext cx="606425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9" name="Equação" r:id="rId7" imgW="2031840" imgH="685800" progId="Equation.3">
                  <p:embed/>
                </p:oleObj>
              </mc:Choice>
              <mc:Fallback>
                <p:oleObj name="Equação" r:id="rId7" imgW="203184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6063" y="4149725"/>
                        <a:ext cx="6064250" cy="204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311879"/>
              </p:ext>
            </p:extLst>
          </p:nvPr>
        </p:nvGraphicFramePr>
        <p:xfrm>
          <a:off x="103864" y="5589240"/>
          <a:ext cx="1832319" cy="598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0" name="Equação" r:id="rId9" imgW="622080" imgH="203040" progId="Equation.3">
                  <p:embed/>
                </p:oleObj>
              </mc:Choice>
              <mc:Fallback>
                <p:oleObj name="Equação" r:id="rId9" imgW="622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3864" y="5589240"/>
                        <a:ext cx="1832319" cy="598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2" y="44624"/>
            <a:ext cx="1892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APLICAÇÃO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1385980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984742"/>
              </p:ext>
            </p:extLst>
          </p:nvPr>
        </p:nvGraphicFramePr>
        <p:xfrm>
          <a:off x="1619672" y="1052736"/>
          <a:ext cx="384016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Equação" r:id="rId3" imgW="1739880" imgH="965160" progId="Equation.3">
                  <p:embed/>
                </p:oleObj>
              </mc:Choice>
              <mc:Fallback>
                <p:oleObj name="Equação" r:id="rId3" imgW="1739880" imgH="965160" progId="Equation.3">
                  <p:embed/>
                  <p:pic>
                    <p:nvPicPr>
                      <p:cNvPr id="0" name="Obje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052736"/>
                        <a:ext cx="3840163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27584" y="4005064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CASO 2:</a:t>
            </a:r>
            <a:endParaRPr lang="pt-BR" sz="2800" b="1" u="sng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552690"/>
              </p:ext>
            </p:extLst>
          </p:nvPr>
        </p:nvGraphicFramePr>
        <p:xfrm>
          <a:off x="2627784" y="4266674"/>
          <a:ext cx="1889828" cy="530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6" name="Equação" r:id="rId5" imgW="723600" imgH="203040" progId="Equation.3">
                  <p:embed/>
                </p:oleObj>
              </mc:Choice>
              <mc:Fallback>
                <p:oleObj name="Equação" r:id="rId5" imgW="723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7784" y="4266674"/>
                        <a:ext cx="1889828" cy="530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963695"/>
              </p:ext>
            </p:extLst>
          </p:nvPr>
        </p:nvGraphicFramePr>
        <p:xfrm>
          <a:off x="107504" y="5363636"/>
          <a:ext cx="3158687" cy="126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7" name="Equação" r:id="rId7" imgW="1206360" imgH="482400" progId="Equation.3">
                  <p:embed/>
                </p:oleObj>
              </mc:Choice>
              <mc:Fallback>
                <p:oleObj name="Equação" r:id="rId7" imgW="12063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504" y="5363636"/>
                        <a:ext cx="3158687" cy="126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83568" y="476672"/>
            <a:ext cx="4295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SISTEMA TRANSFORMADO:</a:t>
            </a:r>
            <a:endParaRPr lang="pt-BR" sz="2800" b="1" dirty="0"/>
          </a:p>
        </p:txBody>
      </p:sp>
      <p:sp>
        <p:nvSpPr>
          <p:cNvPr id="8" name="Seta para a direita 7"/>
          <p:cNvSpPr/>
          <p:nvPr/>
        </p:nvSpPr>
        <p:spPr>
          <a:xfrm rot="10800000" flipH="1" flipV="1">
            <a:off x="3491880" y="5733256"/>
            <a:ext cx="127310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008984" y="5795682"/>
            <a:ext cx="39031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PRIMEIRO MODO NÃO</a:t>
            </a:r>
          </a:p>
          <a:p>
            <a:r>
              <a:rPr lang="pt-BR" sz="2800" b="1" i="1" dirty="0" smtClean="0"/>
              <a:t> É NÃO “OBSERVÁVEL”</a:t>
            </a: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1460793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48680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CASO 3:</a:t>
            </a:r>
            <a:endParaRPr lang="pt-BR" sz="28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67473"/>
              </p:ext>
            </p:extLst>
          </p:nvPr>
        </p:nvGraphicFramePr>
        <p:xfrm>
          <a:off x="1427163" y="1268413"/>
          <a:ext cx="27606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4" name="Equação" r:id="rId3" imgW="1231560" imgH="457200" progId="Equation.3">
                  <p:embed/>
                </p:oleObj>
              </mc:Choice>
              <mc:Fallback>
                <p:oleObj name="Equação" r:id="rId3" imgW="1231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7163" y="1268413"/>
                        <a:ext cx="2760662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517053"/>
              </p:ext>
            </p:extLst>
          </p:nvPr>
        </p:nvGraphicFramePr>
        <p:xfrm>
          <a:off x="323528" y="2636912"/>
          <a:ext cx="2376264" cy="188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5" name="Equação" r:id="rId5" imgW="1054080" imgH="838080" progId="Equation.3">
                  <p:embed/>
                </p:oleObj>
              </mc:Choice>
              <mc:Fallback>
                <p:oleObj name="Equação" r:id="rId5" imgW="105408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8" y="2636912"/>
                        <a:ext cx="2376264" cy="1889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31131"/>
              </p:ext>
            </p:extLst>
          </p:nvPr>
        </p:nvGraphicFramePr>
        <p:xfrm>
          <a:off x="3131840" y="2564904"/>
          <a:ext cx="4510088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6" name="Equação" r:id="rId7" imgW="1511280" imgH="685800" progId="Equation.3">
                  <p:embed/>
                </p:oleObj>
              </mc:Choice>
              <mc:Fallback>
                <p:oleObj name="Equação" r:id="rId7" imgW="1511280" imgH="68580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564904"/>
                        <a:ext cx="4510088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1140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091972"/>
              </p:ext>
            </p:extLst>
          </p:nvPr>
        </p:nvGraphicFramePr>
        <p:xfrm>
          <a:off x="35496" y="1700808"/>
          <a:ext cx="4392488" cy="2654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ção" r:id="rId3" imgW="1600200" imgH="965160" progId="Equation.3">
                  <p:embed/>
                </p:oleObj>
              </mc:Choice>
              <mc:Fallback>
                <p:oleObj name="Equação" r:id="rId3" imgW="1600200" imgH="96516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700808"/>
                        <a:ext cx="4392488" cy="2654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83568" y="476672"/>
            <a:ext cx="4295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SISTEMA TRANSFORMADO:</a:t>
            </a:r>
            <a:endParaRPr lang="pt-BR" sz="2800" b="1" dirty="0"/>
          </a:p>
        </p:txBody>
      </p:sp>
      <p:sp>
        <p:nvSpPr>
          <p:cNvPr id="4" name="Seta para a direita 3"/>
          <p:cNvSpPr/>
          <p:nvPr/>
        </p:nvSpPr>
        <p:spPr>
          <a:xfrm>
            <a:off x="4572000" y="2060792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436096" y="1911272"/>
            <a:ext cx="3816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SEGUNDO MODO</a:t>
            </a:r>
          </a:p>
          <a:p>
            <a:r>
              <a:rPr lang="pt-BR" sz="2800" b="1" i="1" dirty="0" smtClean="0"/>
              <a:t> NÃO É </a:t>
            </a:r>
            <a:r>
              <a:rPr lang="pt-BR" sz="2800" b="1" i="1" dirty="0"/>
              <a:t> </a:t>
            </a:r>
            <a:r>
              <a:rPr lang="pt-BR" sz="2800" b="1" i="1" dirty="0" smtClean="0"/>
              <a:t>“CONTROLÁVEL”</a:t>
            </a: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3850620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71046"/>
            <a:ext cx="7296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CASO DE AUTO-VALORES COM MULTIPLICIDADE</a:t>
            </a:r>
            <a:endParaRPr lang="pt-BR" sz="2800" b="1" u="sng" dirty="0"/>
          </a:p>
        </p:txBody>
      </p:sp>
      <p:sp>
        <p:nvSpPr>
          <p:cNvPr id="3" name="CaixaDeTexto 2"/>
          <p:cNvSpPr txBox="1"/>
          <p:nvPr/>
        </p:nvSpPr>
        <p:spPr>
          <a:xfrm>
            <a:off x="1" y="620688"/>
            <a:ext cx="8964488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b="1" dirty="0" smtClean="0"/>
              <a:t>SE ISSO CORRE, </a:t>
            </a:r>
            <a:r>
              <a:rPr lang="pt-BR" sz="2800" b="1" dirty="0" smtClean="0">
                <a:solidFill>
                  <a:srgbClr val="FF0000"/>
                </a:solidFill>
              </a:rPr>
              <a:t>OS AUTO-VETORES PODEM NÃO SER L.I.*</a:t>
            </a:r>
            <a:r>
              <a:rPr lang="pt-BR" sz="2800" b="1" dirty="0" smtClean="0"/>
              <a:t>, O QUE IMPLICARIA NA IMPOSSIBILIDADE DE SE DIAGONALIZAR “A”</a:t>
            </a:r>
            <a:endParaRPr lang="pt-BR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b="1" dirty="0" smtClean="0"/>
              <a:t>O MAIS PRÓXIMO QUE CONSEGUIRÍAMOS DE UMA MATRIZ DIAGONAL, NESSE CASO,  É  A “FORMA CANÔNICA DE JORDAN”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485947"/>
              </p:ext>
            </p:extLst>
          </p:nvPr>
        </p:nvGraphicFramePr>
        <p:xfrm>
          <a:off x="1979712" y="3298344"/>
          <a:ext cx="3505200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Equação" r:id="rId3" imgW="1854000" imgH="939600" progId="Equation.3">
                  <p:embed/>
                </p:oleObj>
              </mc:Choice>
              <mc:Fallback>
                <p:oleObj name="Equação" r:id="rId3" imgW="185400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3298344"/>
                        <a:ext cx="3505200" cy="177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003374"/>
              </p:ext>
            </p:extLst>
          </p:nvPr>
        </p:nvGraphicFramePr>
        <p:xfrm>
          <a:off x="395536" y="4581128"/>
          <a:ext cx="53641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Equação" r:id="rId5" imgW="2387520" imgH="672840" progId="Equation.3">
                  <p:embed/>
                </p:oleObj>
              </mc:Choice>
              <mc:Fallback>
                <p:oleObj name="Equação" r:id="rId5" imgW="238752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4581128"/>
                        <a:ext cx="5364163" cy="1512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022931"/>
              </p:ext>
            </p:extLst>
          </p:nvPr>
        </p:nvGraphicFramePr>
        <p:xfrm>
          <a:off x="6084764" y="3298344"/>
          <a:ext cx="2879725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" name="Equação" r:id="rId7" imgW="1523880" imgH="1193760" progId="Equation.3">
                  <p:embed/>
                </p:oleObj>
              </mc:Choice>
              <mc:Fallback>
                <p:oleObj name="Equação" r:id="rId7" imgW="1523880" imgH="11937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764" y="3298344"/>
                        <a:ext cx="2879725" cy="225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81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545127"/>
            <a:ext cx="3976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b- EQUAÇÃO DE ESTADOS</a:t>
            </a:r>
            <a:endParaRPr lang="pt-B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951200"/>
              </p:ext>
            </p:extLst>
          </p:nvPr>
        </p:nvGraphicFramePr>
        <p:xfrm>
          <a:off x="1014413" y="1441450"/>
          <a:ext cx="6113462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ção" r:id="rId3" imgW="2679480" imgH="1473120" progId="Equation.3">
                  <p:embed/>
                </p:oleObj>
              </mc:Choice>
              <mc:Fallback>
                <p:oleObj name="Equação" r:id="rId3" imgW="2679480" imgH="147312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1441450"/>
                        <a:ext cx="6113462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4941168"/>
            <a:ext cx="890596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c-ESPAÇO DE ESTADOS</a:t>
            </a:r>
          </a:p>
          <a:p>
            <a:endParaRPr lang="pt-BR" sz="2800" b="1" dirty="0" smtClean="0">
              <a:solidFill>
                <a:srgbClr val="FF0000"/>
              </a:solidFill>
            </a:endParaRPr>
          </a:p>
          <a:p>
            <a:r>
              <a:rPr lang="pt-BR" sz="2800" b="1" dirty="0" smtClean="0"/>
              <a:t>ESPAÇO n-DIMENSIONAL, CUJOS EIXOS CORRESPONDEM A</a:t>
            </a:r>
          </a:p>
          <a:p>
            <a:endParaRPr lang="pt-BR" sz="2800" b="1" dirty="0" smtClean="0"/>
          </a:p>
          <a:p>
            <a:endParaRPr lang="pt-BR" sz="28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511852"/>
              </p:ext>
            </p:extLst>
          </p:nvPr>
        </p:nvGraphicFramePr>
        <p:xfrm>
          <a:off x="143897" y="6091059"/>
          <a:ext cx="2114795" cy="604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ção" r:id="rId5" imgW="799920" imgH="228600" progId="Equation.3">
                  <p:embed/>
                </p:oleObj>
              </mc:Choice>
              <mc:Fallback>
                <p:oleObj name="Equação" r:id="rId5" imgW="799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3897" y="6091059"/>
                        <a:ext cx="2114795" cy="604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75196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-27384"/>
            <a:ext cx="86615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 smtClean="0"/>
              <a:t>HÁ CASOS EM QUE, MESMO COM AUTO-VALORES EM</a:t>
            </a:r>
          </a:p>
          <a:p>
            <a:r>
              <a:rPr lang="pt-BR" sz="2800" b="1" dirty="0" smtClean="0"/>
              <a:t>MULTIPLICIDADE, A MATRIZ PODE SER DIAGONALIZÁVEL.</a:t>
            </a:r>
          </a:p>
          <a:p>
            <a:r>
              <a:rPr lang="pt-BR" sz="2800" b="1" dirty="0" smtClean="0"/>
              <a:t>OU SEJA, A MATRIZ, MESMO ASSIM, POSSUI UM </a:t>
            </a:r>
          </a:p>
          <a:p>
            <a:r>
              <a:rPr lang="pt-BR" sz="2800" b="1" dirty="0" smtClean="0"/>
              <a:t>CONJUNTO DE AUTO-VETORES L.I.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170913"/>
              </p:ext>
            </p:extLst>
          </p:nvPr>
        </p:nvGraphicFramePr>
        <p:xfrm>
          <a:off x="1115616" y="1916832"/>
          <a:ext cx="5761038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ção" r:id="rId3" imgW="2692080" imgH="711000" progId="Equation.3">
                  <p:embed/>
                </p:oleObj>
              </mc:Choice>
              <mc:Fallback>
                <p:oleObj name="Equação" r:id="rId3" imgW="269208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1916832"/>
                        <a:ext cx="5761038" cy="152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-60" y="3501008"/>
            <a:ext cx="90510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800" b="1" dirty="0">
                <a:solidFill>
                  <a:prstClr val="black"/>
                </a:solidFill>
              </a:rPr>
              <a:t>PARA O AUTO-VALOR IGUAL A “2”, O AUTO-VETOR PODE</a:t>
            </a:r>
          </a:p>
          <a:p>
            <a:pPr lvl="0"/>
            <a:r>
              <a:rPr lang="pt-BR" sz="2800" b="1" dirty="0">
                <a:solidFill>
                  <a:prstClr val="black"/>
                </a:solidFill>
              </a:rPr>
              <a:t>SER TOMADO COMO </a:t>
            </a:r>
            <a:r>
              <a:rPr lang="pt-BR" sz="2800" b="1" dirty="0" smtClean="0">
                <a:solidFill>
                  <a:prstClr val="black"/>
                </a:solidFill>
              </a:rPr>
              <a:t>SENDO                   </a:t>
            </a:r>
          </a:p>
          <a:p>
            <a:pPr lvl="0"/>
            <a:r>
              <a:rPr lang="pt-BR" sz="2800" b="1" dirty="0" smtClean="0">
                <a:solidFill>
                  <a:prstClr val="black"/>
                </a:solidFill>
              </a:rPr>
              <a:t>PARA O SEGUNDO AUTO-VALOR, A SOLUÇÃO GERAL PARA</a:t>
            </a:r>
          </a:p>
          <a:p>
            <a:pPr lvl="0"/>
            <a:r>
              <a:rPr lang="pt-BR" sz="2800" b="1" dirty="0" smtClean="0">
                <a:solidFill>
                  <a:prstClr val="black"/>
                </a:solidFill>
              </a:rPr>
              <a:t>O AUTO-VETOR CORRESPONDENTE É DADA POR: </a:t>
            </a:r>
            <a:endParaRPr lang="pt-BR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261118"/>
              </p:ext>
            </p:extLst>
          </p:nvPr>
        </p:nvGraphicFramePr>
        <p:xfrm>
          <a:off x="4427984" y="3789040"/>
          <a:ext cx="1152128" cy="6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ção" r:id="rId5" imgW="482400" imgH="266400" progId="Equation.3">
                  <p:embed/>
                </p:oleObj>
              </mc:Choice>
              <mc:Fallback>
                <p:oleObj name="Equação" r:id="rId5" imgW="48240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7984" y="3789040"/>
                        <a:ext cx="1152128" cy="63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17684"/>
              </p:ext>
            </p:extLst>
          </p:nvPr>
        </p:nvGraphicFramePr>
        <p:xfrm>
          <a:off x="323528" y="5257346"/>
          <a:ext cx="6696744" cy="1600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ção" r:id="rId7" imgW="2971800" imgH="711000" progId="Equation.3">
                  <p:embed/>
                </p:oleObj>
              </mc:Choice>
              <mc:Fallback>
                <p:oleObj name="Equação" r:id="rId7" imgW="2971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528" y="5257346"/>
                        <a:ext cx="6696744" cy="1600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116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836712"/>
            <a:ext cx="163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 MATRIZ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339875"/>
              </p:ext>
            </p:extLst>
          </p:nvPr>
        </p:nvGraphicFramePr>
        <p:xfrm>
          <a:off x="1417638" y="1628775"/>
          <a:ext cx="2851150" cy="190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ção" r:id="rId3" imgW="1066680" imgH="711000" progId="Equation.3">
                  <p:embed/>
                </p:oleObj>
              </mc:Choice>
              <mc:Fallback>
                <p:oleObj name="Equação" r:id="rId3" imgW="106668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7638" y="1628775"/>
                        <a:ext cx="2851150" cy="190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9512" y="3787745"/>
            <a:ext cx="83099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TEM DETERMINANTE DIFERENTE DE ZERO. PORTANTO,</a:t>
            </a:r>
          </a:p>
          <a:p>
            <a:r>
              <a:rPr lang="pt-BR" sz="2800" b="1" dirty="0" smtClean="0"/>
              <a:t>A PODE SER TRANSFORMADA COMO SEGUE: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772183"/>
              </p:ext>
            </p:extLst>
          </p:nvPr>
        </p:nvGraphicFramePr>
        <p:xfrm>
          <a:off x="1835696" y="4941167"/>
          <a:ext cx="3096345" cy="1521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ção" r:id="rId5" imgW="1447560" imgH="711000" progId="Equation.3">
                  <p:embed/>
                </p:oleObj>
              </mc:Choice>
              <mc:Fallback>
                <p:oleObj name="Equação" r:id="rId5" imgW="144756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4941167"/>
                        <a:ext cx="3096345" cy="1521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9290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692696"/>
            <a:ext cx="75366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QUE ACONTECE COM OS MODOS DO SISTEMA?</a:t>
            </a:r>
          </a:p>
          <a:p>
            <a:endParaRPr lang="pt-BR" sz="2800" b="1" dirty="0"/>
          </a:p>
          <a:p>
            <a:r>
              <a:rPr lang="pt-BR" sz="2800" b="1" dirty="0" smtClean="0"/>
              <a:t>EXEMPLO: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163804"/>
              </p:ext>
            </p:extLst>
          </p:nvPr>
        </p:nvGraphicFramePr>
        <p:xfrm>
          <a:off x="1691679" y="2276872"/>
          <a:ext cx="5476501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" name="Equação" r:id="rId3" imgW="2552400" imgH="939600" progId="Equation.3">
                  <p:embed/>
                </p:oleObj>
              </mc:Choice>
              <mc:Fallback>
                <p:oleObj name="Equação" r:id="rId3" imgW="255240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79" y="2276872"/>
                        <a:ext cx="5476501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275792"/>
              </p:ext>
            </p:extLst>
          </p:nvPr>
        </p:nvGraphicFramePr>
        <p:xfrm>
          <a:off x="710494" y="4581128"/>
          <a:ext cx="162418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" name="Equação" r:id="rId5" imgW="736560" imgH="457200" progId="Equation.3">
                  <p:embed/>
                </p:oleObj>
              </mc:Choice>
              <mc:Fallback>
                <p:oleObj name="Equação" r:id="rId5" imgW="736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0494" y="4581128"/>
                        <a:ext cx="1624180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994547"/>
              </p:ext>
            </p:extLst>
          </p:nvPr>
        </p:nvGraphicFramePr>
        <p:xfrm>
          <a:off x="2483768" y="4581128"/>
          <a:ext cx="616323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" name="Equação" r:id="rId7" imgW="3416040" imgH="558720" progId="Equation.3">
                  <p:embed/>
                </p:oleObj>
              </mc:Choice>
              <mc:Fallback>
                <p:oleObj name="Equação" r:id="rId7" imgW="34160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83768" y="4581128"/>
                        <a:ext cx="6163230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649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16632"/>
            <a:ext cx="8030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ANALISEMOS A SITUAÇÃO EM QUE “</a:t>
            </a:r>
            <a:r>
              <a:rPr lang="pt-BR" sz="2800" b="1" i="1" dirty="0"/>
              <a:t>b</a:t>
            </a:r>
            <a:r>
              <a:rPr lang="pt-BR" sz="2800" b="1" i="1" dirty="0" smtClean="0"/>
              <a:t>” </a:t>
            </a:r>
            <a:r>
              <a:rPr lang="pt-BR" sz="2800" b="1" dirty="0" smtClean="0"/>
              <a:t>TENDE A </a:t>
            </a:r>
            <a:r>
              <a:rPr lang="pt-BR" sz="2800" b="1" i="1" dirty="0" smtClean="0"/>
              <a:t>“a”: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808994"/>
              </p:ext>
            </p:extLst>
          </p:nvPr>
        </p:nvGraphicFramePr>
        <p:xfrm>
          <a:off x="2339752" y="764704"/>
          <a:ext cx="47418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8" name="Equação" r:id="rId3" imgW="2044440" imgH="558720" progId="Equation.3">
                  <p:embed/>
                </p:oleObj>
              </mc:Choice>
              <mc:Fallback>
                <p:oleObj name="Equação" r:id="rId3" imgW="20444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764704"/>
                        <a:ext cx="4741862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244348"/>
              </p:ext>
            </p:extLst>
          </p:nvPr>
        </p:nvGraphicFramePr>
        <p:xfrm>
          <a:off x="1835696" y="2276872"/>
          <a:ext cx="5829135" cy="10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9" name="Equação" r:id="rId5" imgW="2666880" imgH="469800" progId="Equation.3">
                  <p:embed/>
                </p:oleObj>
              </mc:Choice>
              <mc:Fallback>
                <p:oleObj name="Equação" r:id="rId5" imgW="26668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2276872"/>
                        <a:ext cx="5829135" cy="10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046788"/>
              </p:ext>
            </p:extLst>
          </p:nvPr>
        </p:nvGraphicFramePr>
        <p:xfrm>
          <a:off x="2733541" y="3429000"/>
          <a:ext cx="3642234" cy="1511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0" name="Equação" r:id="rId7" imgW="1346040" imgH="558720" progId="Equation.3">
                  <p:embed/>
                </p:oleObj>
              </mc:Choice>
              <mc:Fallback>
                <p:oleObj name="Equação" r:id="rId7" imgW="1346040" imgH="55872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541" y="3429000"/>
                        <a:ext cx="3642234" cy="1511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27584" y="5157192"/>
            <a:ext cx="7327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MAIORES MULTIPLICIDADES DE </a:t>
            </a:r>
            <a:r>
              <a:rPr lang="pt-BR" sz="2800" b="1" i="1" dirty="0" smtClean="0"/>
              <a:t>“a” </a:t>
            </a:r>
            <a:r>
              <a:rPr lang="pt-BR" sz="2800" b="1" dirty="0" smtClean="0"/>
              <a:t>PRODUZEM 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178354"/>
              </p:ext>
            </p:extLst>
          </p:nvPr>
        </p:nvGraphicFramePr>
        <p:xfrm>
          <a:off x="2843808" y="5877272"/>
          <a:ext cx="243455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1" name="Equação" r:id="rId9" imgW="901440" imgH="266400" progId="Equation.3">
                  <p:embed/>
                </p:oleObj>
              </mc:Choice>
              <mc:Fallback>
                <p:oleObj name="Equação" r:id="rId9" imgW="9014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43808" y="5877272"/>
                        <a:ext cx="2434556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464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87077" y="4309160"/>
            <a:ext cx="5451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[V,J]=Jordan(A)                   (</a:t>
            </a:r>
            <a:r>
              <a:rPr lang="pt-BR" sz="2800" b="1" dirty="0" err="1" smtClean="0"/>
              <a:t>Matlab</a:t>
            </a:r>
            <a:r>
              <a:rPr lang="pt-BR" sz="2800" b="1" dirty="0" smtClean="0"/>
              <a:t>)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-4365" y="188640"/>
            <a:ext cx="91521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PODE-SE PRODUZIR A TRANSFORMAÇÃO DE SIMILARIDADE  </a:t>
            </a:r>
          </a:p>
          <a:p>
            <a:r>
              <a:rPr lang="pt-BR" sz="2800" b="1" dirty="0" smtClean="0"/>
              <a:t>QUE LEVA A MATRIZ “A” À SUA FORMA CANÔNICA DE </a:t>
            </a:r>
          </a:p>
          <a:p>
            <a:r>
              <a:rPr lang="pt-BR" sz="2800" b="1" dirty="0" smtClean="0"/>
              <a:t>JORDAN</a:t>
            </a:r>
            <a:r>
              <a:rPr lang="pt-BR" sz="2800" b="1" dirty="0"/>
              <a:t> </a:t>
            </a:r>
            <a:r>
              <a:rPr lang="pt-BR" sz="2800" b="1" dirty="0" smtClean="0"/>
              <a:t>.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680931"/>
              </p:ext>
            </p:extLst>
          </p:nvPr>
        </p:nvGraphicFramePr>
        <p:xfrm>
          <a:off x="3648075" y="2205038"/>
          <a:ext cx="21193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ção" r:id="rId3" imgW="825480" imgH="241200" progId="Equation.3">
                  <p:embed/>
                </p:oleObj>
              </mc:Choice>
              <mc:Fallback>
                <p:oleObj name="Equação" r:id="rId3" imgW="825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8075" y="2205038"/>
                        <a:ext cx="2119313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29945" y="3573016"/>
            <a:ext cx="6684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HÁ ALGORITMOS QUE FAZEM ESSA TAREFA: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486935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764704"/>
            <a:ext cx="776334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REFERÊNCIAS</a:t>
            </a:r>
          </a:p>
          <a:p>
            <a:endParaRPr lang="pt-BR" sz="2800" b="1" dirty="0"/>
          </a:p>
          <a:p>
            <a:pPr marL="514350" indent="-514350">
              <a:buAutoNum type="arabicPeriod"/>
            </a:pPr>
            <a:r>
              <a:rPr lang="pt-BR" sz="2800" b="1" dirty="0" smtClean="0"/>
              <a:t>Livro Texto</a:t>
            </a:r>
          </a:p>
          <a:p>
            <a:endParaRPr lang="pt-BR" sz="2800" b="1" dirty="0" smtClean="0"/>
          </a:p>
          <a:p>
            <a:r>
              <a:rPr lang="pt-BR" sz="2800" b="1" dirty="0" smtClean="0"/>
              <a:t>2.   </a:t>
            </a:r>
            <a:r>
              <a:rPr lang="pt-BR" sz="2800" b="1" dirty="0" err="1" smtClean="0"/>
              <a:t>Control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and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Dynamic</a:t>
            </a:r>
            <a:r>
              <a:rPr lang="pt-BR" sz="2800" b="1" dirty="0" smtClean="0"/>
              <a:t> Systems. </a:t>
            </a:r>
            <a:r>
              <a:rPr lang="pt-BR" sz="2800" dirty="0" smtClean="0"/>
              <a:t>Y. Takahashi, 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      D.M. </a:t>
            </a:r>
            <a:r>
              <a:rPr lang="pt-BR" sz="2800" dirty="0" err="1" smtClean="0"/>
              <a:t>Auslander</a:t>
            </a:r>
            <a:r>
              <a:rPr lang="pt-BR" sz="2800" dirty="0" smtClean="0"/>
              <a:t>, M.J. </a:t>
            </a:r>
            <a:r>
              <a:rPr lang="pt-BR" sz="2800" dirty="0" err="1"/>
              <a:t>R</a:t>
            </a:r>
            <a:r>
              <a:rPr lang="pt-BR" sz="2800" dirty="0" err="1" smtClean="0"/>
              <a:t>abins</a:t>
            </a:r>
            <a:r>
              <a:rPr lang="pt-BR" sz="2800" dirty="0" smtClean="0"/>
              <a:t>, D.M. 1972.</a:t>
            </a:r>
          </a:p>
          <a:p>
            <a:r>
              <a:rPr lang="pt-BR" sz="2800" b="1" dirty="0"/>
              <a:t> </a:t>
            </a:r>
            <a:r>
              <a:rPr lang="pt-BR" sz="2800" b="1" dirty="0" smtClean="0"/>
              <a:t>      </a:t>
            </a:r>
            <a:r>
              <a:rPr lang="pt-BR" sz="2800" dirty="0" err="1" smtClean="0"/>
              <a:t>Addison</a:t>
            </a:r>
            <a:r>
              <a:rPr lang="pt-BR" sz="2800" dirty="0" smtClean="0"/>
              <a:t>-Wesley.</a:t>
            </a:r>
          </a:p>
          <a:p>
            <a:endParaRPr lang="pt-BR" sz="2800" dirty="0"/>
          </a:p>
          <a:p>
            <a:pPr marL="514350" indent="-514350">
              <a:buAutoNum type="arabicPeriod" startAt="3"/>
            </a:pPr>
            <a:r>
              <a:rPr lang="pt-BR" sz="2800" b="1" dirty="0" smtClean="0"/>
              <a:t>Linear Systems. </a:t>
            </a:r>
            <a:r>
              <a:rPr lang="pt-BR" sz="2800" dirty="0" smtClean="0"/>
              <a:t>T. </a:t>
            </a:r>
            <a:r>
              <a:rPr lang="pt-BR" sz="2800" dirty="0" err="1" smtClean="0"/>
              <a:t>Kailath</a:t>
            </a:r>
            <a:r>
              <a:rPr lang="pt-BR" sz="2800" dirty="0" smtClean="0"/>
              <a:t>. Prentice-Hall. 1980.</a:t>
            </a:r>
          </a:p>
          <a:p>
            <a:pPr marL="514350" indent="-514350">
              <a:buAutoNum type="arabicPeriod" startAt="3"/>
            </a:pPr>
            <a:endParaRPr lang="pt-BR" sz="2800" b="1" dirty="0"/>
          </a:p>
          <a:p>
            <a:pPr marL="514350" indent="-514350">
              <a:buAutoNum type="arabicPeriod" startAt="3"/>
            </a:pPr>
            <a:r>
              <a:rPr lang="pt-BR" sz="2800" b="1" dirty="0" smtClean="0"/>
              <a:t> Engenharia de Controle Moderno. </a:t>
            </a:r>
            <a:r>
              <a:rPr lang="pt-BR" sz="2800" dirty="0" smtClean="0"/>
              <a:t>2ª. Edição.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       Prentice-Hall. 1990.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1736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196752"/>
            <a:ext cx="79179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ANALISEMOS ALGUMAS PROPRIEDADES DA MATRIZ</a:t>
            </a:r>
          </a:p>
          <a:p>
            <a:r>
              <a:rPr lang="pt-BR" sz="2800" b="1" dirty="0" smtClean="0"/>
              <a:t>“A” E SUAS RELAÇÕES COM A RESPOSTA NATURAL</a:t>
            </a:r>
          </a:p>
          <a:p>
            <a:r>
              <a:rPr lang="pt-BR" sz="2800" b="1" dirty="0" smtClean="0"/>
              <a:t>DO SISTEMA DINÂMICO E SUA REPRESENTAÇÃO</a:t>
            </a:r>
          </a:p>
          <a:p>
            <a:r>
              <a:rPr lang="pt-BR" sz="2800" b="1" dirty="0" smtClean="0"/>
              <a:t>NO ESPAÇO DE ESTADOS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63364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359658"/>
            <a:ext cx="70540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2- ANÁLISE DA EQUAÇÃO DE AUTO-VALORES E</a:t>
            </a:r>
          </a:p>
          <a:p>
            <a:r>
              <a:rPr lang="pt-BR" sz="2800" b="1" dirty="0" smtClean="0"/>
              <a:t>AUTO-VETORES DA MATRIZ “A”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875784"/>
              </p:ext>
            </p:extLst>
          </p:nvPr>
        </p:nvGraphicFramePr>
        <p:xfrm>
          <a:off x="230188" y="1636713"/>
          <a:ext cx="7242175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ção" r:id="rId3" imgW="2895480" imgH="2082600" progId="Equation.3">
                  <p:embed/>
                </p:oleObj>
              </mc:Choice>
              <mc:Fallback>
                <p:oleObj name="Equação" r:id="rId3" imgW="2895480" imgH="20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188" y="1636713"/>
                        <a:ext cx="7242175" cy="520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57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1899" y="24674"/>
            <a:ext cx="836543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CADA RAIZ DA EQUAÇÃO POLINOMIAL É UM </a:t>
            </a:r>
          </a:p>
          <a:p>
            <a:r>
              <a:rPr lang="pt-BR" sz="2800" b="1" dirty="0" smtClean="0"/>
              <a:t>AUTO-VALOR. PARA CADA VALOR DISTINTO, TEM-SE</a:t>
            </a:r>
          </a:p>
          <a:p>
            <a:r>
              <a:rPr lang="pt-BR" sz="2800" b="1" dirty="0" smtClean="0"/>
              <a:t>1 AUTO-VETOR. O CONJUNTO DE AUTO-VETORES</a:t>
            </a:r>
          </a:p>
          <a:p>
            <a:r>
              <a:rPr lang="pt-BR" sz="2800" b="1" dirty="0" smtClean="0"/>
              <a:t>ASSIM FORMADO É LINEARMENTE INDEPENDENTE.</a:t>
            </a:r>
          </a:p>
          <a:p>
            <a:endParaRPr lang="pt-BR" sz="2800" b="1" dirty="0"/>
          </a:p>
          <a:p>
            <a:r>
              <a:rPr lang="pt-BR" sz="2800" b="1" dirty="0" smtClean="0"/>
              <a:t>SUPONHA O CASO DE A (</a:t>
            </a:r>
            <a:r>
              <a:rPr lang="pt-BR" sz="2800" b="1" dirty="0" err="1" smtClean="0"/>
              <a:t>nxn</a:t>
            </a:r>
            <a:r>
              <a:rPr lang="pt-BR" sz="2800" b="1" dirty="0" smtClean="0"/>
              <a:t>) COM “n” AUTO-VALORES</a:t>
            </a:r>
          </a:p>
          <a:p>
            <a:r>
              <a:rPr lang="pt-BR" sz="2800" b="1" dirty="0" smtClean="0"/>
              <a:t>DISTINTOS ENTRE SÍ.</a:t>
            </a:r>
          </a:p>
          <a:p>
            <a:endParaRPr lang="pt-BR" sz="2800" b="1" dirty="0"/>
          </a:p>
          <a:p>
            <a:r>
              <a:rPr lang="pt-BR" sz="2800" b="1" dirty="0" smtClean="0"/>
              <a:t>QUALQUER VETOR “X”, PODE SER EXPRESSO POR: 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012300"/>
              </p:ext>
            </p:extLst>
          </p:nvPr>
        </p:nvGraphicFramePr>
        <p:xfrm>
          <a:off x="1907704" y="3933056"/>
          <a:ext cx="4392488" cy="636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ção" r:id="rId3" imgW="1752480" imgH="253800" progId="Equation.3">
                  <p:embed/>
                </p:oleObj>
              </mc:Choice>
              <mc:Fallback>
                <p:oleObj name="Equação" r:id="rId3" imgW="17524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3933056"/>
                        <a:ext cx="4392488" cy="63659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060100"/>
              </p:ext>
            </p:extLst>
          </p:nvPr>
        </p:nvGraphicFramePr>
        <p:xfrm>
          <a:off x="61913" y="4537075"/>
          <a:ext cx="91440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ção" r:id="rId5" imgW="3136680" imgH="685800" progId="Equation.3">
                  <p:embed/>
                </p:oleObj>
              </mc:Choice>
              <mc:Fallback>
                <p:oleObj name="Equação" r:id="rId5" imgW="313668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913" y="4537075"/>
                        <a:ext cx="9144000" cy="199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12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40618" y="0"/>
            <a:ext cx="4937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NA FORMA MATRICIAL, TEMOS: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426458"/>
              </p:ext>
            </p:extLst>
          </p:nvPr>
        </p:nvGraphicFramePr>
        <p:xfrm>
          <a:off x="1619672" y="404664"/>
          <a:ext cx="5040560" cy="76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" name="Equação" r:id="rId3" imgW="1333440" imgH="203040" progId="Equation.3">
                  <p:embed/>
                </p:oleObj>
              </mc:Choice>
              <mc:Fallback>
                <p:oleObj name="Equação" r:id="rId3" imgW="13334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404664"/>
                        <a:ext cx="5040560" cy="769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185198"/>
              </p:ext>
            </p:extLst>
          </p:nvPr>
        </p:nvGraphicFramePr>
        <p:xfrm>
          <a:off x="412576" y="851992"/>
          <a:ext cx="4924374" cy="142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Equação" r:id="rId5" imgW="1650960" imgH="431640" progId="Equation.3">
                  <p:embed/>
                </p:oleObj>
              </mc:Choice>
              <mc:Fallback>
                <p:oleObj name="Equação" r:id="rId5" imgW="16509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2576" y="851992"/>
                        <a:ext cx="4924374" cy="1424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19454"/>
              </p:ext>
            </p:extLst>
          </p:nvPr>
        </p:nvGraphicFramePr>
        <p:xfrm>
          <a:off x="270593" y="2727518"/>
          <a:ext cx="83200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" name="Equação" r:id="rId7" imgW="2641320" imgH="228600" progId="Equation.3">
                  <p:embed/>
                </p:oleObj>
              </mc:Choice>
              <mc:Fallback>
                <p:oleObj name="Equação" r:id="rId7" imgW="2641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0593" y="2727518"/>
                        <a:ext cx="8320088" cy="719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3317" y="2348880"/>
            <a:ext cx="8062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APLICANDO A EQUAÇÃO DE AUTO-VALORES, TEMOS:</a:t>
            </a:r>
            <a:endParaRPr lang="pt-BR" sz="28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70593" y="3307784"/>
            <a:ext cx="8528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PASSANDO À FORMA MATRICIAL E APLICANDO 1), VEM:</a:t>
            </a:r>
            <a:endParaRPr lang="pt-BR" sz="2800" b="1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965495"/>
              </p:ext>
            </p:extLst>
          </p:nvPr>
        </p:nvGraphicFramePr>
        <p:xfrm>
          <a:off x="812783" y="3808204"/>
          <a:ext cx="7443787" cy="293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" name="Equação" r:id="rId9" imgW="4190760" imgH="1650960" progId="Equation.3">
                  <p:embed/>
                </p:oleObj>
              </mc:Choice>
              <mc:Fallback>
                <p:oleObj name="Equação" r:id="rId9" imgW="4190760" imgH="1650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2783" y="3808204"/>
                        <a:ext cx="7443787" cy="293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909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50225"/>
            <a:ext cx="5034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DA EXPRESSÃO ANTERIOR, VEM: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207621"/>
              </p:ext>
            </p:extLst>
          </p:nvPr>
        </p:nvGraphicFramePr>
        <p:xfrm>
          <a:off x="1025525" y="588963"/>
          <a:ext cx="5868988" cy="302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Equação" r:id="rId3" imgW="3200400" imgH="1650960" progId="Equation.3">
                  <p:embed/>
                </p:oleObj>
              </mc:Choice>
              <mc:Fallback>
                <p:oleObj name="Equação" r:id="rId3" imgW="3200400" imgH="1650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5525" y="588963"/>
                        <a:ext cx="5868988" cy="302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166595"/>
              </p:ext>
            </p:extLst>
          </p:nvPr>
        </p:nvGraphicFramePr>
        <p:xfrm>
          <a:off x="1187624" y="3645024"/>
          <a:ext cx="5988050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Equação" r:id="rId5" imgW="3263760" imgH="1650960" progId="Equation.3">
                  <p:embed/>
                </p:oleObj>
              </mc:Choice>
              <mc:Fallback>
                <p:oleObj name="Equação" r:id="rId5" imgW="3263760" imgH="165096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645024"/>
                        <a:ext cx="5988050" cy="302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28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692696"/>
            <a:ext cx="587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3. APLICAÇÃO NA RESPOSTA NATURAL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767893"/>
              </p:ext>
            </p:extLst>
          </p:nvPr>
        </p:nvGraphicFramePr>
        <p:xfrm>
          <a:off x="683567" y="1700808"/>
          <a:ext cx="5970117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Equação" r:id="rId3" imgW="2412720" imgH="698400" progId="Equation.3">
                  <p:embed/>
                </p:oleObj>
              </mc:Choice>
              <mc:Fallback>
                <p:oleObj name="Equação" r:id="rId3" imgW="241272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7" y="1700808"/>
                        <a:ext cx="5970117" cy="172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67544" y="3933056"/>
            <a:ext cx="2408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SABEMOS QUE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235403"/>
              </p:ext>
            </p:extLst>
          </p:nvPr>
        </p:nvGraphicFramePr>
        <p:xfrm>
          <a:off x="792163" y="4449763"/>
          <a:ext cx="78676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Equação" r:id="rId5" imgW="3035160" imgH="444240" progId="Equation.3">
                  <p:embed/>
                </p:oleObj>
              </mc:Choice>
              <mc:Fallback>
                <p:oleObj name="Equação" r:id="rId5" imgW="30351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2163" y="4449763"/>
                        <a:ext cx="786765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5589240"/>
            <a:ext cx="2315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DE 4), TEMOS: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187823"/>
              </p:ext>
            </p:extLst>
          </p:nvPr>
        </p:nvGraphicFramePr>
        <p:xfrm>
          <a:off x="2260600" y="5942013"/>
          <a:ext cx="432752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ção" r:id="rId7" imgW="1473120" imgH="266400" progId="Equation.3">
                  <p:embed/>
                </p:oleObj>
              </mc:Choice>
              <mc:Fallback>
                <p:oleObj name="Equação" r:id="rId7" imgW="147312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60600" y="5942013"/>
                        <a:ext cx="4327525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135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789</Words>
  <Application>Microsoft Office PowerPoint</Application>
  <PresentationFormat>Apresentação na tela (4:3)</PresentationFormat>
  <Paragraphs>137</Paragraphs>
  <Slides>35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7" baseType="lpstr">
      <vt:lpstr>Tema do Office</vt:lpstr>
      <vt:lpstr>Equação</vt:lpstr>
      <vt:lpstr>AUTO-VALORES, AUTO-VETORES TRANSFORMAÇÕES LINEARES E ANÁLISE MODAL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AUTO-VALORES, AUTO-VETORES E ANÁLISE MODAL</dc:title>
  <dc:creator>DELL</dc:creator>
  <cp:lastModifiedBy>DELL</cp:lastModifiedBy>
  <cp:revision>86</cp:revision>
  <dcterms:created xsi:type="dcterms:W3CDTF">2020-09-10T22:14:33Z</dcterms:created>
  <dcterms:modified xsi:type="dcterms:W3CDTF">2020-09-28T10:21:02Z</dcterms:modified>
</cp:coreProperties>
</file>